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64"/>
  </p:notesMasterIdLst>
  <p:sldIdLst>
    <p:sldId id="31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317" r:id="rId27"/>
    <p:sldId id="282" r:id="rId28"/>
    <p:sldId id="283" r:id="rId29"/>
    <p:sldId id="284" r:id="rId30"/>
    <p:sldId id="285" r:id="rId31"/>
    <p:sldId id="286" r:id="rId32"/>
    <p:sldId id="287" r:id="rId33"/>
    <p:sldId id="31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20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9" r:id="rId63"/>
  </p:sldIdLst>
  <p:sldSz cx="3960813" cy="3060700"/>
  <p:notesSz cx="9144000" cy="6858000"/>
  <p:defaultTextStyle>
    <a:defPPr>
      <a:defRPr lang="vi-VN"/>
    </a:defPPr>
    <a:lvl1pPr marL="0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70" d="100"/>
          <a:sy n="170" d="100"/>
        </p:scale>
        <p:origin x="-1440" y="12"/>
      </p:cViewPr>
      <p:guideLst>
        <p:guide orient="horz" pos="1285"/>
        <p:guide pos="9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2A6C4D-1608-4FCF-9876-983B07618B33}" type="datetimeFigureOut">
              <a:rPr lang="vi-VN" smtClean="0"/>
              <a:t>06/11/2017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EFE6B-8CBE-4040-A1C6-49151618A44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43339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95102" y="500906"/>
            <a:ext cx="2970610" cy="1065577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95102" y="1607576"/>
            <a:ext cx="2970610" cy="738960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0" marR="0" lvl="0" indent="0" algn="ctr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HTML5/ </a:t>
            </a:r>
            <a:r>
              <a:rPr lang="vi-VN" smtClean="0"/>
              <a:t>Giới thiệu </a:t>
            </a:r>
            <a:r>
              <a:rPr lang="vi-VN" spc="-4" smtClean="0"/>
              <a:t>về</a:t>
            </a:r>
            <a:r>
              <a:rPr lang="vi-VN" spc="-31" smtClean="0"/>
              <a:t> </a:t>
            </a:r>
            <a:r>
              <a:rPr lang="vi-VN" spc="-2" smtClean="0"/>
              <a:t>JavaScript</a:t>
            </a:r>
            <a:endParaRPr lang="vi-VN" spc="-2" dirty="0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3738018" y="2897747"/>
            <a:ext cx="148530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8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 hasCustomPrompt="1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100" b="1" i="0" u="none" strike="noStrike" cap="none">
                <a:solidFill>
                  <a:srgbClr val="7030A0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100287" marR="0" lvl="0" indent="-22286" algn="l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0860" marR="0" lvl="1" indent="-33429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01434" marR="0" lvl="2" indent="-44572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02008" marR="0" lvl="3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02581" marR="0" lvl="4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3155" marR="0" lvl="5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3729" marR="0" lvl="6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4302" marR="0" lvl="7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04876" marR="0" lvl="8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HTML5/ </a:t>
            </a:r>
            <a:r>
              <a:rPr lang="vi-VN" smtClean="0"/>
              <a:t>Giới thiệu </a:t>
            </a:r>
            <a:r>
              <a:rPr lang="vi-VN" spc="-4" smtClean="0"/>
              <a:t>về</a:t>
            </a:r>
            <a:r>
              <a:rPr lang="vi-VN" spc="-31" smtClean="0"/>
              <a:t> </a:t>
            </a:r>
            <a:r>
              <a:rPr lang="vi-VN" spc="-2" smtClean="0"/>
              <a:t>JavaScript</a:t>
            </a:r>
            <a:endParaRPr lang="vi-VN" spc="-2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762773" y="2881876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HTML5/ </a:t>
            </a:r>
            <a:r>
              <a:rPr lang="vi-VN" smtClean="0"/>
              <a:t>Giới thiệu </a:t>
            </a:r>
            <a:r>
              <a:rPr lang="vi-VN" spc="-4" smtClean="0"/>
              <a:t>về</a:t>
            </a:r>
            <a:r>
              <a:rPr lang="vi-VN" spc="-31" smtClean="0"/>
              <a:t> </a:t>
            </a:r>
            <a:r>
              <a:rPr lang="vi-VN" spc="-2" smtClean="0"/>
              <a:t>JavaScript</a:t>
            </a:r>
            <a:endParaRPr lang="vi-VN" spc="-2" dirty="0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3738018" y="2900014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/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query.com/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jquery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018140" cy="306666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272306" y="996275"/>
            <a:ext cx="3538380" cy="728005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2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BÀI 12:</a:t>
            </a:r>
          </a:p>
          <a:p>
            <a:pPr algn="ctr">
              <a:buSzPct val="25000"/>
            </a:pPr>
            <a:r>
              <a:rPr lang="en-US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GIỚI THIỆU VỀ JAVASCRIPT</a:t>
            </a:r>
          </a:p>
        </p:txBody>
      </p:sp>
    </p:spTree>
    <p:extLst>
      <p:ext uri="{BB962C8B-B14F-4D97-AF65-F5344CB8AC3E}">
        <p14:creationId xmlns:p14="http://schemas.microsoft.com/office/powerpoint/2010/main" val="360336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22630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Client-side </a:t>
            </a:r>
            <a:r>
              <a:rPr spc="-9" dirty="0"/>
              <a:t>JavaScript</a:t>
            </a:r>
            <a:r>
              <a:rPr spc="-33" dirty="0"/>
              <a:t> </a:t>
            </a:r>
            <a:r>
              <a:rPr spc="-2" dirty="0"/>
              <a:t>2-2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79336" y="380377"/>
            <a:ext cx="2962908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sẽ hiển thị </a:t>
            </a:r>
            <a:r>
              <a:rPr spc="2" dirty="0">
                <a:latin typeface="Calibri"/>
                <a:cs typeface="Calibri"/>
              </a:rPr>
              <a:t>đầu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spc="2" dirty="0">
                <a:latin typeface="Calibri"/>
                <a:cs typeface="Calibri"/>
              </a:rPr>
              <a:t>của một </a:t>
            </a:r>
            <a:r>
              <a:rPr dirty="0">
                <a:latin typeface="Calibri"/>
                <a:cs typeface="Calibri"/>
              </a:rPr>
              <a:t>JavaScript phía máy</a:t>
            </a:r>
            <a:r>
              <a:rPr spc="-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khách.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3759" y="763285"/>
            <a:ext cx="2912221" cy="1753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28571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Server-side </a:t>
            </a:r>
            <a:r>
              <a:rPr spc="-9" dirty="0"/>
              <a:t>JavaScript</a:t>
            </a:r>
            <a:r>
              <a:rPr spc="-24" dirty="0"/>
              <a:t> </a:t>
            </a:r>
            <a:r>
              <a:rPr spc="-2" dirty="0"/>
              <a:t>1-2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32357" y="408433"/>
            <a:ext cx="3630745" cy="303519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8268716" y="0"/>
                </a:moveTo>
                <a:lnTo>
                  <a:pt x="113283" y="0"/>
                </a:lnTo>
                <a:lnTo>
                  <a:pt x="69190" y="8895"/>
                </a:lnTo>
                <a:lnTo>
                  <a:pt x="33181" y="33162"/>
                </a:lnTo>
                <a:lnTo>
                  <a:pt x="8903" y="69169"/>
                </a:lnTo>
                <a:lnTo>
                  <a:pt x="0" y="113284"/>
                </a:lnTo>
                <a:lnTo>
                  <a:pt x="0" y="566420"/>
                </a:lnTo>
                <a:lnTo>
                  <a:pt x="8903" y="610534"/>
                </a:lnTo>
                <a:lnTo>
                  <a:pt x="33181" y="646541"/>
                </a:lnTo>
                <a:lnTo>
                  <a:pt x="69190" y="670808"/>
                </a:lnTo>
                <a:lnTo>
                  <a:pt x="113283" y="679703"/>
                </a:lnTo>
                <a:lnTo>
                  <a:pt x="8268716" y="679703"/>
                </a:lnTo>
                <a:lnTo>
                  <a:pt x="8312830" y="670808"/>
                </a:lnTo>
                <a:lnTo>
                  <a:pt x="8348837" y="646541"/>
                </a:lnTo>
                <a:lnTo>
                  <a:pt x="8373104" y="610534"/>
                </a:lnTo>
                <a:lnTo>
                  <a:pt x="8382000" y="566420"/>
                </a:lnTo>
                <a:lnTo>
                  <a:pt x="8382000" y="113284"/>
                </a:lnTo>
                <a:lnTo>
                  <a:pt x="8373104" y="69169"/>
                </a:lnTo>
                <a:lnTo>
                  <a:pt x="8348837" y="33162"/>
                </a:lnTo>
                <a:lnTo>
                  <a:pt x="8312830" y="8895"/>
                </a:lnTo>
                <a:lnTo>
                  <a:pt x="8268716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408433"/>
            <a:ext cx="3630745" cy="303519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0" y="113284"/>
                </a:moveTo>
                <a:lnTo>
                  <a:pt x="8903" y="69169"/>
                </a:lnTo>
                <a:lnTo>
                  <a:pt x="33181" y="33162"/>
                </a:lnTo>
                <a:lnTo>
                  <a:pt x="69190" y="8895"/>
                </a:lnTo>
                <a:lnTo>
                  <a:pt x="113283" y="0"/>
                </a:lnTo>
                <a:lnTo>
                  <a:pt x="8268716" y="0"/>
                </a:lnTo>
                <a:lnTo>
                  <a:pt x="8312830" y="8895"/>
                </a:lnTo>
                <a:lnTo>
                  <a:pt x="8348837" y="33162"/>
                </a:lnTo>
                <a:lnTo>
                  <a:pt x="8373104" y="69169"/>
                </a:lnTo>
                <a:lnTo>
                  <a:pt x="8382000" y="113284"/>
                </a:lnTo>
                <a:lnTo>
                  <a:pt x="8382000" y="566420"/>
                </a:lnTo>
                <a:lnTo>
                  <a:pt x="8373104" y="610534"/>
                </a:lnTo>
                <a:lnTo>
                  <a:pt x="8348837" y="646541"/>
                </a:lnTo>
                <a:lnTo>
                  <a:pt x="8312830" y="670808"/>
                </a:lnTo>
                <a:lnTo>
                  <a:pt x="8268716" y="679703"/>
                </a:lnTo>
                <a:lnTo>
                  <a:pt x="113283" y="679703"/>
                </a:lnTo>
                <a:lnTo>
                  <a:pt x="69190" y="670808"/>
                </a:lnTo>
                <a:lnTo>
                  <a:pt x="33181" y="646541"/>
                </a:lnTo>
                <a:lnTo>
                  <a:pt x="8903" y="610534"/>
                </a:lnTo>
                <a:lnTo>
                  <a:pt x="0" y="566420"/>
                </a:lnTo>
                <a:lnTo>
                  <a:pt x="0" y="11328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782518"/>
            <a:ext cx="3630745" cy="295301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8271764" y="0"/>
                </a:moveTo>
                <a:lnTo>
                  <a:pt x="110236" y="0"/>
                </a:lnTo>
                <a:lnTo>
                  <a:pt x="67326" y="8669"/>
                </a:lnTo>
                <a:lnTo>
                  <a:pt x="32286" y="32305"/>
                </a:lnTo>
                <a:lnTo>
                  <a:pt x="8662" y="67347"/>
                </a:lnTo>
                <a:lnTo>
                  <a:pt x="0" y="110236"/>
                </a:lnTo>
                <a:lnTo>
                  <a:pt x="0" y="551179"/>
                </a:lnTo>
                <a:lnTo>
                  <a:pt x="8662" y="594068"/>
                </a:lnTo>
                <a:lnTo>
                  <a:pt x="32286" y="629110"/>
                </a:lnTo>
                <a:lnTo>
                  <a:pt x="67326" y="652746"/>
                </a:lnTo>
                <a:lnTo>
                  <a:pt x="110236" y="661415"/>
                </a:lnTo>
                <a:lnTo>
                  <a:pt x="8271764" y="661415"/>
                </a:lnTo>
                <a:lnTo>
                  <a:pt x="8314652" y="652746"/>
                </a:lnTo>
                <a:lnTo>
                  <a:pt x="8349694" y="629110"/>
                </a:lnTo>
                <a:lnTo>
                  <a:pt x="8373330" y="594068"/>
                </a:lnTo>
                <a:lnTo>
                  <a:pt x="8382000" y="551179"/>
                </a:lnTo>
                <a:lnTo>
                  <a:pt x="8382000" y="110236"/>
                </a:lnTo>
                <a:lnTo>
                  <a:pt x="8373330" y="67347"/>
                </a:lnTo>
                <a:lnTo>
                  <a:pt x="8349694" y="32305"/>
                </a:lnTo>
                <a:lnTo>
                  <a:pt x="8314652" y="8669"/>
                </a:lnTo>
                <a:lnTo>
                  <a:pt x="827176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782518"/>
            <a:ext cx="3630745" cy="295301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0" y="110236"/>
                </a:moveTo>
                <a:lnTo>
                  <a:pt x="8662" y="67347"/>
                </a:lnTo>
                <a:lnTo>
                  <a:pt x="32286" y="32305"/>
                </a:lnTo>
                <a:lnTo>
                  <a:pt x="67326" y="8669"/>
                </a:lnTo>
                <a:lnTo>
                  <a:pt x="110236" y="0"/>
                </a:lnTo>
                <a:lnTo>
                  <a:pt x="8271764" y="0"/>
                </a:lnTo>
                <a:lnTo>
                  <a:pt x="8314652" y="8669"/>
                </a:lnTo>
                <a:lnTo>
                  <a:pt x="8349694" y="32305"/>
                </a:lnTo>
                <a:lnTo>
                  <a:pt x="8373330" y="67347"/>
                </a:lnTo>
                <a:lnTo>
                  <a:pt x="8382000" y="110236"/>
                </a:lnTo>
                <a:lnTo>
                  <a:pt x="8382000" y="551179"/>
                </a:lnTo>
                <a:lnTo>
                  <a:pt x="8373330" y="594068"/>
                </a:lnTo>
                <a:lnTo>
                  <a:pt x="8349694" y="629110"/>
                </a:lnTo>
                <a:lnTo>
                  <a:pt x="8314652" y="652746"/>
                </a:lnTo>
                <a:lnTo>
                  <a:pt x="8271764" y="661415"/>
                </a:lnTo>
                <a:lnTo>
                  <a:pt x="110236" y="661415"/>
                </a:lnTo>
                <a:lnTo>
                  <a:pt x="67326" y="652746"/>
                </a:lnTo>
                <a:lnTo>
                  <a:pt x="32286" y="629110"/>
                </a:lnTo>
                <a:lnTo>
                  <a:pt x="8662" y="594068"/>
                </a:lnTo>
                <a:lnTo>
                  <a:pt x="0" y="551179"/>
                </a:lnTo>
                <a:lnTo>
                  <a:pt x="0" y="11023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156604"/>
            <a:ext cx="3630745" cy="271495"/>
          </a:xfrm>
          <a:custGeom>
            <a:avLst/>
            <a:gdLst/>
            <a:ahLst/>
            <a:cxnLst/>
            <a:rect l="l" t="t" r="r" b="b"/>
            <a:pathLst>
              <a:path w="8382000" h="608330">
                <a:moveTo>
                  <a:pt x="8280654" y="0"/>
                </a:moveTo>
                <a:lnTo>
                  <a:pt x="101346" y="0"/>
                </a:lnTo>
                <a:lnTo>
                  <a:pt x="61898" y="7959"/>
                </a:lnTo>
                <a:lnTo>
                  <a:pt x="29684" y="29670"/>
                </a:lnTo>
                <a:lnTo>
                  <a:pt x="7964" y="61882"/>
                </a:lnTo>
                <a:lnTo>
                  <a:pt x="0" y="101346"/>
                </a:lnTo>
                <a:lnTo>
                  <a:pt x="0" y="506729"/>
                </a:lnTo>
                <a:lnTo>
                  <a:pt x="7964" y="546193"/>
                </a:lnTo>
                <a:lnTo>
                  <a:pt x="29684" y="578405"/>
                </a:lnTo>
                <a:lnTo>
                  <a:pt x="61898" y="600116"/>
                </a:lnTo>
                <a:lnTo>
                  <a:pt x="101346" y="608076"/>
                </a:lnTo>
                <a:lnTo>
                  <a:pt x="8280654" y="608076"/>
                </a:lnTo>
                <a:lnTo>
                  <a:pt x="8320117" y="600116"/>
                </a:lnTo>
                <a:lnTo>
                  <a:pt x="8352329" y="578405"/>
                </a:lnTo>
                <a:lnTo>
                  <a:pt x="8374040" y="546193"/>
                </a:lnTo>
                <a:lnTo>
                  <a:pt x="8382000" y="506729"/>
                </a:lnTo>
                <a:lnTo>
                  <a:pt x="8382000" y="101346"/>
                </a:lnTo>
                <a:lnTo>
                  <a:pt x="8374040" y="61882"/>
                </a:lnTo>
                <a:lnTo>
                  <a:pt x="8352329" y="29670"/>
                </a:lnTo>
                <a:lnTo>
                  <a:pt x="8320117" y="7959"/>
                </a:lnTo>
                <a:lnTo>
                  <a:pt x="8280654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357" y="1156604"/>
            <a:ext cx="3630745" cy="271495"/>
          </a:xfrm>
          <a:custGeom>
            <a:avLst/>
            <a:gdLst/>
            <a:ahLst/>
            <a:cxnLst/>
            <a:rect l="l" t="t" r="r" b="b"/>
            <a:pathLst>
              <a:path w="8382000" h="608330">
                <a:moveTo>
                  <a:pt x="0" y="101346"/>
                </a:moveTo>
                <a:lnTo>
                  <a:pt x="7964" y="61882"/>
                </a:lnTo>
                <a:lnTo>
                  <a:pt x="29684" y="29670"/>
                </a:lnTo>
                <a:lnTo>
                  <a:pt x="61898" y="7959"/>
                </a:lnTo>
                <a:lnTo>
                  <a:pt x="101346" y="0"/>
                </a:lnTo>
                <a:lnTo>
                  <a:pt x="8280654" y="0"/>
                </a:lnTo>
                <a:lnTo>
                  <a:pt x="8320117" y="7959"/>
                </a:lnTo>
                <a:lnTo>
                  <a:pt x="8352329" y="29670"/>
                </a:lnTo>
                <a:lnTo>
                  <a:pt x="8374040" y="61882"/>
                </a:lnTo>
                <a:lnTo>
                  <a:pt x="8382000" y="101346"/>
                </a:lnTo>
                <a:lnTo>
                  <a:pt x="8382000" y="506729"/>
                </a:lnTo>
                <a:lnTo>
                  <a:pt x="8374040" y="546193"/>
                </a:lnTo>
                <a:lnTo>
                  <a:pt x="8352329" y="578405"/>
                </a:lnTo>
                <a:lnTo>
                  <a:pt x="8320117" y="600116"/>
                </a:lnTo>
                <a:lnTo>
                  <a:pt x="8280654" y="608076"/>
                </a:lnTo>
                <a:lnTo>
                  <a:pt x="101346" y="608076"/>
                </a:lnTo>
                <a:lnTo>
                  <a:pt x="61898" y="600116"/>
                </a:lnTo>
                <a:lnTo>
                  <a:pt x="29684" y="578405"/>
                </a:lnTo>
                <a:lnTo>
                  <a:pt x="7964" y="546193"/>
                </a:lnTo>
                <a:lnTo>
                  <a:pt x="0" y="506729"/>
                </a:lnTo>
                <a:lnTo>
                  <a:pt x="0" y="10134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357" y="1496682"/>
            <a:ext cx="3630745" cy="265261"/>
          </a:xfrm>
          <a:custGeom>
            <a:avLst/>
            <a:gdLst/>
            <a:ahLst/>
            <a:cxnLst/>
            <a:rect l="l" t="t" r="r" b="b"/>
            <a:pathLst>
              <a:path w="8382000" h="594360">
                <a:moveTo>
                  <a:pt x="8282940" y="0"/>
                </a:moveTo>
                <a:lnTo>
                  <a:pt x="99060" y="0"/>
                </a:lnTo>
                <a:lnTo>
                  <a:pt x="60500" y="7780"/>
                </a:lnTo>
                <a:lnTo>
                  <a:pt x="29013" y="29003"/>
                </a:lnTo>
                <a:lnTo>
                  <a:pt x="7784" y="60489"/>
                </a:lnTo>
                <a:lnTo>
                  <a:pt x="0" y="99060"/>
                </a:lnTo>
                <a:lnTo>
                  <a:pt x="0" y="495300"/>
                </a:lnTo>
                <a:lnTo>
                  <a:pt x="7784" y="533870"/>
                </a:lnTo>
                <a:lnTo>
                  <a:pt x="29013" y="565356"/>
                </a:lnTo>
                <a:lnTo>
                  <a:pt x="60500" y="586579"/>
                </a:lnTo>
                <a:lnTo>
                  <a:pt x="99060" y="594360"/>
                </a:lnTo>
                <a:lnTo>
                  <a:pt x="8282940" y="594360"/>
                </a:lnTo>
                <a:lnTo>
                  <a:pt x="8321510" y="586579"/>
                </a:lnTo>
                <a:lnTo>
                  <a:pt x="8352996" y="565356"/>
                </a:lnTo>
                <a:lnTo>
                  <a:pt x="8374219" y="533870"/>
                </a:lnTo>
                <a:lnTo>
                  <a:pt x="8382000" y="495300"/>
                </a:lnTo>
                <a:lnTo>
                  <a:pt x="8382000" y="99060"/>
                </a:lnTo>
                <a:lnTo>
                  <a:pt x="8374219" y="60489"/>
                </a:lnTo>
                <a:lnTo>
                  <a:pt x="8352996" y="29003"/>
                </a:lnTo>
                <a:lnTo>
                  <a:pt x="8321510" y="7780"/>
                </a:lnTo>
                <a:lnTo>
                  <a:pt x="8282940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357" y="1496682"/>
            <a:ext cx="3630745" cy="265261"/>
          </a:xfrm>
          <a:custGeom>
            <a:avLst/>
            <a:gdLst/>
            <a:ahLst/>
            <a:cxnLst/>
            <a:rect l="l" t="t" r="r" b="b"/>
            <a:pathLst>
              <a:path w="8382000" h="594360">
                <a:moveTo>
                  <a:pt x="0" y="99060"/>
                </a:moveTo>
                <a:lnTo>
                  <a:pt x="7784" y="60489"/>
                </a:lnTo>
                <a:lnTo>
                  <a:pt x="29013" y="29003"/>
                </a:lnTo>
                <a:lnTo>
                  <a:pt x="60500" y="7780"/>
                </a:lnTo>
                <a:lnTo>
                  <a:pt x="99060" y="0"/>
                </a:lnTo>
                <a:lnTo>
                  <a:pt x="8282940" y="0"/>
                </a:lnTo>
                <a:lnTo>
                  <a:pt x="8321510" y="7780"/>
                </a:lnTo>
                <a:lnTo>
                  <a:pt x="8352996" y="29003"/>
                </a:lnTo>
                <a:lnTo>
                  <a:pt x="8374219" y="60489"/>
                </a:lnTo>
                <a:lnTo>
                  <a:pt x="8382000" y="99060"/>
                </a:lnTo>
                <a:lnTo>
                  <a:pt x="8382000" y="495300"/>
                </a:lnTo>
                <a:lnTo>
                  <a:pt x="8374219" y="533870"/>
                </a:lnTo>
                <a:lnTo>
                  <a:pt x="8352996" y="565356"/>
                </a:lnTo>
                <a:lnTo>
                  <a:pt x="8321510" y="586579"/>
                </a:lnTo>
                <a:lnTo>
                  <a:pt x="8282940" y="594360"/>
                </a:lnTo>
                <a:lnTo>
                  <a:pt x="99060" y="594360"/>
                </a:lnTo>
                <a:lnTo>
                  <a:pt x="60500" y="586579"/>
                </a:lnTo>
                <a:lnTo>
                  <a:pt x="29013" y="565356"/>
                </a:lnTo>
                <a:lnTo>
                  <a:pt x="7784" y="533870"/>
                </a:lnTo>
                <a:lnTo>
                  <a:pt x="0" y="495300"/>
                </a:lnTo>
                <a:lnTo>
                  <a:pt x="0" y="9906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57" y="1836760"/>
            <a:ext cx="3630745" cy="291333"/>
          </a:xfrm>
          <a:custGeom>
            <a:avLst/>
            <a:gdLst/>
            <a:ahLst/>
            <a:cxnLst/>
            <a:rect l="l" t="t" r="r" b="b"/>
            <a:pathLst>
              <a:path w="8382000" h="652779">
                <a:moveTo>
                  <a:pt x="8273288" y="0"/>
                </a:moveTo>
                <a:lnTo>
                  <a:pt x="108711" y="0"/>
                </a:lnTo>
                <a:lnTo>
                  <a:pt x="66399" y="8538"/>
                </a:lnTo>
                <a:lnTo>
                  <a:pt x="31843" y="31829"/>
                </a:lnTo>
                <a:lnTo>
                  <a:pt x="8544" y="66383"/>
                </a:lnTo>
                <a:lnTo>
                  <a:pt x="0" y="108712"/>
                </a:lnTo>
                <a:lnTo>
                  <a:pt x="0" y="543560"/>
                </a:lnTo>
                <a:lnTo>
                  <a:pt x="8544" y="585888"/>
                </a:lnTo>
                <a:lnTo>
                  <a:pt x="31843" y="620442"/>
                </a:lnTo>
                <a:lnTo>
                  <a:pt x="66399" y="643733"/>
                </a:lnTo>
                <a:lnTo>
                  <a:pt x="108711" y="652271"/>
                </a:lnTo>
                <a:lnTo>
                  <a:pt x="8273288" y="652271"/>
                </a:lnTo>
                <a:lnTo>
                  <a:pt x="8315616" y="643733"/>
                </a:lnTo>
                <a:lnTo>
                  <a:pt x="8350170" y="620442"/>
                </a:lnTo>
                <a:lnTo>
                  <a:pt x="8373461" y="585888"/>
                </a:lnTo>
                <a:lnTo>
                  <a:pt x="8382000" y="543560"/>
                </a:lnTo>
                <a:lnTo>
                  <a:pt x="8382000" y="108712"/>
                </a:lnTo>
                <a:lnTo>
                  <a:pt x="8373461" y="66383"/>
                </a:lnTo>
                <a:lnTo>
                  <a:pt x="8350170" y="31829"/>
                </a:lnTo>
                <a:lnTo>
                  <a:pt x="8315616" y="8538"/>
                </a:lnTo>
                <a:lnTo>
                  <a:pt x="8273288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357" y="1836760"/>
            <a:ext cx="3630745" cy="291333"/>
          </a:xfrm>
          <a:custGeom>
            <a:avLst/>
            <a:gdLst/>
            <a:ahLst/>
            <a:cxnLst/>
            <a:rect l="l" t="t" r="r" b="b"/>
            <a:pathLst>
              <a:path w="8382000" h="652779">
                <a:moveTo>
                  <a:pt x="0" y="108712"/>
                </a:moveTo>
                <a:lnTo>
                  <a:pt x="8544" y="66383"/>
                </a:lnTo>
                <a:lnTo>
                  <a:pt x="31843" y="31829"/>
                </a:lnTo>
                <a:lnTo>
                  <a:pt x="66399" y="8538"/>
                </a:lnTo>
                <a:lnTo>
                  <a:pt x="108711" y="0"/>
                </a:lnTo>
                <a:lnTo>
                  <a:pt x="8273288" y="0"/>
                </a:lnTo>
                <a:lnTo>
                  <a:pt x="8315616" y="8538"/>
                </a:lnTo>
                <a:lnTo>
                  <a:pt x="8350170" y="31829"/>
                </a:lnTo>
                <a:lnTo>
                  <a:pt x="8373461" y="66383"/>
                </a:lnTo>
                <a:lnTo>
                  <a:pt x="8382000" y="108712"/>
                </a:lnTo>
                <a:lnTo>
                  <a:pt x="8382000" y="543560"/>
                </a:lnTo>
                <a:lnTo>
                  <a:pt x="8373461" y="585888"/>
                </a:lnTo>
                <a:lnTo>
                  <a:pt x="8350170" y="620442"/>
                </a:lnTo>
                <a:lnTo>
                  <a:pt x="8315616" y="643733"/>
                </a:lnTo>
                <a:lnTo>
                  <a:pt x="8273288" y="652271"/>
                </a:lnTo>
                <a:lnTo>
                  <a:pt x="108711" y="652271"/>
                </a:lnTo>
                <a:lnTo>
                  <a:pt x="66399" y="643733"/>
                </a:lnTo>
                <a:lnTo>
                  <a:pt x="31843" y="620442"/>
                </a:lnTo>
                <a:lnTo>
                  <a:pt x="8544" y="585888"/>
                </a:lnTo>
                <a:lnTo>
                  <a:pt x="0" y="543560"/>
                </a:lnTo>
                <a:lnTo>
                  <a:pt x="0" y="1087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2357" y="2219688"/>
            <a:ext cx="3630745" cy="287082"/>
          </a:xfrm>
          <a:custGeom>
            <a:avLst/>
            <a:gdLst/>
            <a:ahLst/>
            <a:cxnLst/>
            <a:rect l="l" t="t" r="r" b="b"/>
            <a:pathLst>
              <a:path w="8382000" h="643254">
                <a:moveTo>
                  <a:pt x="8274812" y="0"/>
                </a:moveTo>
                <a:lnTo>
                  <a:pt x="107188" y="0"/>
                </a:lnTo>
                <a:lnTo>
                  <a:pt x="65467" y="8425"/>
                </a:lnTo>
                <a:lnTo>
                  <a:pt x="31395" y="31400"/>
                </a:lnTo>
                <a:lnTo>
                  <a:pt x="8423" y="65472"/>
                </a:lnTo>
                <a:lnTo>
                  <a:pt x="0" y="107187"/>
                </a:lnTo>
                <a:lnTo>
                  <a:pt x="0" y="535939"/>
                </a:lnTo>
                <a:lnTo>
                  <a:pt x="8423" y="577655"/>
                </a:lnTo>
                <a:lnTo>
                  <a:pt x="31395" y="611727"/>
                </a:lnTo>
                <a:lnTo>
                  <a:pt x="65467" y="634702"/>
                </a:lnTo>
                <a:lnTo>
                  <a:pt x="107188" y="643128"/>
                </a:lnTo>
                <a:lnTo>
                  <a:pt x="8274812" y="643128"/>
                </a:lnTo>
                <a:lnTo>
                  <a:pt x="8316527" y="634702"/>
                </a:lnTo>
                <a:lnTo>
                  <a:pt x="8350599" y="611727"/>
                </a:lnTo>
                <a:lnTo>
                  <a:pt x="8373574" y="577655"/>
                </a:lnTo>
                <a:lnTo>
                  <a:pt x="8382000" y="535939"/>
                </a:lnTo>
                <a:lnTo>
                  <a:pt x="8382000" y="107187"/>
                </a:lnTo>
                <a:lnTo>
                  <a:pt x="8373574" y="65472"/>
                </a:lnTo>
                <a:lnTo>
                  <a:pt x="8350599" y="31400"/>
                </a:lnTo>
                <a:lnTo>
                  <a:pt x="8316527" y="8425"/>
                </a:lnTo>
                <a:lnTo>
                  <a:pt x="8274812" y="0"/>
                </a:lnTo>
                <a:close/>
              </a:path>
            </a:pathLst>
          </a:custGeom>
          <a:solidFill>
            <a:srgbClr val="B7DE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357" y="2219688"/>
            <a:ext cx="3630745" cy="287082"/>
          </a:xfrm>
          <a:custGeom>
            <a:avLst/>
            <a:gdLst/>
            <a:ahLst/>
            <a:cxnLst/>
            <a:rect l="l" t="t" r="r" b="b"/>
            <a:pathLst>
              <a:path w="8382000" h="643254">
                <a:moveTo>
                  <a:pt x="0" y="107187"/>
                </a:moveTo>
                <a:lnTo>
                  <a:pt x="8423" y="65472"/>
                </a:lnTo>
                <a:lnTo>
                  <a:pt x="31395" y="31400"/>
                </a:lnTo>
                <a:lnTo>
                  <a:pt x="65467" y="8425"/>
                </a:lnTo>
                <a:lnTo>
                  <a:pt x="107188" y="0"/>
                </a:lnTo>
                <a:lnTo>
                  <a:pt x="8274812" y="0"/>
                </a:lnTo>
                <a:lnTo>
                  <a:pt x="8316527" y="8425"/>
                </a:lnTo>
                <a:lnTo>
                  <a:pt x="8350599" y="31400"/>
                </a:lnTo>
                <a:lnTo>
                  <a:pt x="8373574" y="65472"/>
                </a:lnTo>
                <a:lnTo>
                  <a:pt x="8382000" y="107187"/>
                </a:lnTo>
                <a:lnTo>
                  <a:pt x="8382000" y="535939"/>
                </a:lnTo>
                <a:lnTo>
                  <a:pt x="8373574" y="577655"/>
                </a:lnTo>
                <a:lnTo>
                  <a:pt x="8350599" y="611727"/>
                </a:lnTo>
                <a:lnTo>
                  <a:pt x="8316527" y="634702"/>
                </a:lnTo>
                <a:lnTo>
                  <a:pt x="8274812" y="643128"/>
                </a:lnTo>
                <a:lnTo>
                  <a:pt x="107188" y="643128"/>
                </a:lnTo>
                <a:lnTo>
                  <a:pt x="65467" y="634702"/>
                </a:lnTo>
                <a:lnTo>
                  <a:pt x="31395" y="611727"/>
                </a:lnTo>
                <a:lnTo>
                  <a:pt x="8423" y="577655"/>
                </a:lnTo>
                <a:lnTo>
                  <a:pt x="0" y="535939"/>
                </a:lnTo>
                <a:lnTo>
                  <a:pt x="0" y="10718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0077" y="2527099"/>
            <a:ext cx="3630745" cy="297568"/>
          </a:xfrm>
          <a:custGeom>
            <a:avLst/>
            <a:gdLst/>
            <a:ahLst/>
            <a:cxnLst/>
            <a:rect l="l" t="t" r="r" b="b"/>
            <a:pathLst>
              <a:path w="8382000" h="582295">
                <a:moveTo>
                  <a:pt x="8284972" y="0"/>
                </a:moveTo>
                <a:lnTo>
                  <a:pt x="97028" y="0"/>
                </a:lnTo>
                <a:lnTo>
                  <a:pt x="59262" y="7625"/>
                </a:lnTo>
                <a:lnTo>
                  <a:pt x="28421" y="28421"/>
                </a:lnTo>
                <a:lnTo>
                  <a:pt x="7625" y="59262"/>
                </a:lnTo>
                <a:lnTo>
                  <a:pt x="0" y="97028"/>
                </a:lnTo>
                <a:lnTo>
                  <a:pt x="0" y="485140"/>
                </a:lnTo>
                <a:lnTo>
                  <a:pt x="7625" y="522905"/>
                </a:lnTo>
                <a:lnTo>
                  <a:pt x="28421" y="553746"/>
                </a:lnTo>
                <a:lnTo>
                  <a:pt x="59262" y="574542"/>
                </a:lnTo>
                <a:lnTo>
                  <a:pt x="97028" y="582168"/>
                </a:lnTo>
                <a:lnTo>
                  <a:pt x="8284972" y="582168"/>
                </a:lnTo>
                <a:lnTo>
                  <a:pt x="8322742" y="574542"/>
                </a:lnTo>
                <a:lnTo>
                  <a:pt x="8353583" y="553746"/>
                </a:lnTo>
                <a:lnTo>
                  <a:pt x="8374376" y="522905"/>
                </a:lnTo>
                <a:lnTo>
                  <a:pt x="8382000" y="485140"/>
                </a:lnTo>
                <a:lnTo>
                  <a:pt x="8382000" y="97028"/>
                </a:lnTo>
                <a:lnTo>
                  <a:pt x="8374376" y="59262"/>
                </a:lnTo>
                <a:lnTo>
                  <a:pt x="8353583" y="28421"/>
                </a:lnTo>
                <a:lnTo>
                  <a:pt x="8322742" y="7625"/>
                </a:lnTo>
                <a:lnTo>
                  <a:pt x="8284972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2357" y="2527099"/>
            <a:ext cx="3630745" cy="297568"/>
          </a:xfrm>
          <a:custGeom>
            <a:avLst/>
            <a:gdLst/>
            <a:ahLst/>
            <a:cxnLst/>
            <a:rect l="l" t="t" r="r" b="b"/>
            <a:pathLst>
              <a:path w="8382000" h="582295">
                <a:moveTo>
                  <a:pt x="0" y="97028"/>
                </a:moveTo>
                <a:lnTo>
                  <a:pt x="7625" y="59262"/>
                </a:lnTo>
                <a:lnTo>
                  <a:pt x="28421" y="28421"/>
                </a:lnTo>
                <a:lnTo>
                  <a:pt x="59262" y="7625"/>
                </a:lnTo>
                <a:lnTo>
                  <a:pt x="97028" y="0"/>
                </a:lnTo>
                <a:lnTo>
                  <a:pt x="8284972" y="0"/>
                </a:lnTo>
                <a:lnTo>
                  <a:pt x="8322742" y="7625"/>
                </a:lnTo>
                <a:lnTo>
                  <a:pt x="8353583" y="28421"/>
                </a:lnTo>
                <a:lnTo>
                  <a:pt x="8374376" y="59262"/>
                </a:lnTo>
                <a:lnTo>
                  <a:pt x="8382000" y="97028"/>
                </a:lnTo>
                <a:lnTo>
                  <a:pt x="8382000" y="485140"/>
                </a:lnTo>
                <a:lnTo>
                  <a:pt x="8374376" y="522905"/>
                </a:lnTo>
                <a:lnTo>
                  <a:pt x="8353583" y="553746"/>
                </a:lnTo>
                <a:lnTo>
                  <a:pt x="8322742" y="574542"/>
                </a:lnTo>
                <a:lnTo>
                  <a:pt x="8284972" y="582168"/>
                </a:lnTo>
                <a:lnTo>
                  <a:pt x="97028" y="582168"/>
                </a:lnTo>
                <a:lnTo>
                  <a:pt x="59262" y="574542"/>
                </a:lnTo>
                <a:lnTo>
                  <a:pt x="28421" y="553746"/>
                </a:lnTo>
                <a:lnTo>
                  <a:pt x="7625" y="522905"/>
                </a:lnTo>
                <a:lnTo>
                  <a:pt x="0" y="485140"/>
                </a:lnTo>
                <a:lnTo>
                  <a:pt x="0" y="9702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68510" y="430312"/>
            <a:ext cx="3594591" cy="2356758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7522" marR="81065">
              <a:lnSpc>
                <a:spcPts val="820"/>
              </a:lnSpc>
              <a:spcBef>
                <a:spcPts val="178"/>
              </a:spcBef>
            </a:pPr>
            <a:r>
              <a:rPr dirty="0">
                <a:latin typeface="Arial"/>
                <a:cs typeface="Arial"/>
              </a:rPr>
              <a:t>A </a:t>
            </a:r>
            <a:r>
              <a:rPr spc="-2" dirty="0">
                <a:latin typeface="Arial"/>
                <a:cs typeface="Arial"/>
              </a:rPr>
              <a:t>Server-side JavaScript được thực hiện bởi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máy </a:t>
            </a:r>
            <a:r>
              <a:rPr dirty="0">
                <a:latin typeface="Arial"/>
                <a:cs typeface="Arial"/>
              </a:rPr>
              <a:t>chủ khi </a:t>
            </a:r>
            <a:r>
              <a:rPr spc="-2" dirty="0">
                <a:latin typeface="Arial"/>
                <a:cs typeface="Arial"/>
              </a:rPr>
              <a:t>một trang HTML  được </a:t>
            </a:r>
            <a:r>
              <a:rPr spc="-4" dirty="0">
                <a:latin typeface="Arial"/>
                <a:cs typeface="Arial"/>
              </a:rPr>
              <a:t>yêu </a:t>
            </a:r>
            <a:r>
              <a:rPr dirty="0">
                <a:latin typeface="Arial"/>
                <a:cs typeface="Arial"/>
              </a:rPr>
              <a:t>cầu của </a:t>
            </a:r>
            <a:r>
              <a:rPr spc="-4" dirty="0">
                <a:latin typeface="Arial"/>
                <a:cs typeface="Arial"/>
              </a:rPr>
              <a:t>người </a:t>
            </a:r>
            <a:r>
              <a:rPr spc="-2" dirty="0">
                <a:latin typeface="Arial"/>
                <a:cs typeface="Arial"/>
              </a:rPr>
              <a:t>dùng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đầu ra </a:t>
            </a:r>
            <a:r>
              <a:rPr spc="-4" dirty="0">
                <a:latin typeface="Arial"/>
                <a:cs typeface="Arial"/>
              </a:rPr>
              <a:t>được </a:t>
            </a:r>
            <a:r>
              <a:rPr spc="-2" dirty="0">
                <a:latin typeface="Arial"/>
                <a:cs typeface="Arial"/>
              </a:rPr>
              <a:t>hiển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2" dirty="0">
                <a:latin typeface="Arial"/>
                <a:cs typeface="Arial"/>
              </a:rPr>
              <a:t>bởi trình</a:t>
            </a:r>
            <a:r>
              <a:rPr spc="39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duyệt.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7243" marR="145416">
              <a:lnSpc>
                <a:spcPts val="820"/>
              </a:lnSpc>
              <a:spcBef>
                <a:spcPts val="2"/>
              </a:spcBef>
            </a:pPr>
            <a:r>
              <a:rPr dirty="0">
                <a:latin typeface="Arial"/>
                <a:cs typeface="Arial"/>
              </a:rPr>
              <a:t>A </a:t>
            </a:r>
            <a:r>
              <a:rPr spc="-2" dirty="0">
                <a:latin typeface="Arial"/>
                <a:cs typeface="Arial"/>
              </a:rPr>
              <a:t>server-side JavaScript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2" dirty="0">
                <a:latin typeface="Arial"/>
                <a:cs typeface="Arial"/>
              </a:rPr>
              <a:t>tương </a:t>
            </a:r>
            <a:r>
              <a:rPr dirty="0">
                <a:latin typeface="Arial"/>
                <a:cs typeface="Arial"/>
              </a:rPr>
              <a:t>tác với cơ sở </a:t>
            </a:r>
            <a:r>
              <a:rPr spc="-2" dirty="0">
                <a:latin typeface="Arial"/>
                <a:cs typeface="Arial"/>
              </a:rPr>
              <a:t>dữ </a:t>
            </a:r>
            <a:r>
              <a:rPr spc="-4" dirty="0">
                <a:latin typeface="Arial"/>
                <a:cs typeface="Arial"/>
              </a:rPr>
              <a:t>liệu, </a:t>
            </a:r>
            <a:r>
              <a:rPr spc="-2" dirty="0">
                <a:latin typeface="Arial"/>
                <a:cs typeface="Arial"/>
              </a:rPr>
              <a:t>lấy thông </a:t>
            </a:r>
            <a:r>
              <a:rPr dirty="0">
                <a:latin typeface="Arial"/>
                <a:cs typeface="Arial"/>
              </a:rPr>
              <a:t>tin </a:t>
            </a:r>
            <a:r>
              <a:rPr spc="-2" dirty="0">
                <a:latin typeface="Arial"/>
                <a:cs typeface="Arial"/>
              </a:rPr>
              <a:t>cần  thiết </a:t>
            </a:r>
            <a:r>
              <a:rPr dirty="0">
                <a:latin typeface="Arial"/>
                <a:cs typeface="Arial"/>
              </a:rPr>
              <a:t>và </a:t>
            </a:r>
            <a:r>
              <a:rPr spc="-4" dirty="0">
                <a:latin typeface="Arial"/>
                <a:cs typeface="Arial"/>
              </a:rPr>
              <a:t>hiển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2" dirty="0">
                <a:latin typeface="Arial"/>
                <a:cs typeface="Arial"/>
              </a:rPr>
              <a:t>nó </a:t>
            </a:r>
            <a:r>
              <a:rPr dirty="0">
                <a:latin typeface="Arial"/>
                <a:cs typeface="Arial"/>
              </a:rPr>
              <a:t>cho </a:t>
            </a:r>
            <a:r>
              <a:rPr spc="-4" dirty="0">
                <a:latin typeface="Arial"/>
                <a:cs typeface="Arial"/>
              </a:rPr>
              <a:t>người</a:t>
            </a:r>
            <a:r>
              <a:rPr spc="13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dùng.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6129">
              <a:lnSpc>
                <a:spcPts val="884"/>
              </a:lnSpc>
            </a:pPr>
            <a:r>
              <a:rPr spc="-2" dirty="0">
                <a:latin typeface="Arial"/>
                <a:cs typeface="Arial"/>
              </a:rPr>
              <a:t>Server-side scripting </a:t>
            </a:r>
            <a:r>
              <a:rPr spc="-4" dirty="0">
                <a:latin typeface="Arial"/>
                <a:cs typeface="Arial"/>
              </a:rPr>
              <a:t>đáp ứng </a:t>
            </a:r>
            <a:r>
              <a:rPr spc="-2" dirty="0">
                <a:latin typeface="Arial"/>
                <a:cs typeface="Arial"/>
              </a:rPr>
              <a:t>mục tiêu cung cấp </a:t>
            </a:r>
            <a:r>
              <a:rPr spc="-4" dirty="0">
                <a:latin typeface="Arial"/>
                <a:cs typeface="Arial"/>
              </a:rPr>
              <a:t>nội dung động </a:t>
            </a:r>
            <a:r>
              <a:rPr spc="-2" dirty="0">
                <a:latin typeface="Arial"/>
                <a:cs typeface="Arial"/>
              </a:rPr>
              <a:t>trong các</a:t>
            </a:r>
            <a:r>
              <a:rPr spc="110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trang</a:t>
            </a:r>
            <a:endParaRPr dirty="0">
              <a:latin typeface="Arial"/>
              <a:cs typeface="Arial"/>
            </a:endParaRPr>
          </a:p>
          <a:p>
            <a:pPr marL="6129">
              <a:lnSpc>
                <a:spcPts val="884"/>
              </a:lnSpc>
            </a:pPr>
            <a:r>
              <a:rPr spc="-7" dirty="0"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dirty="0">
              <a:latin typeface="Times New Roman"/>
              <a:cs typeface="Times New Roman"/>
            </a:endParaRPr>
          </a:p>
          <a:p>
            <a:pPr marL="5571" marR="2229">
              <a:lnSpc>
                <a:spcPts val="820"/>
              </a:lnSpc>
              <a:spcBef>
                <a:spcPts val="2"/>
              </a:spcBef>
            </a:pPr>
            <a:r>
              <a:rPr spc="-2" dirty="0">
                <a:latin typeface="Arial"/>
                <a:cs typeface="Arial"/>
              </a:rPr>
              <a:t>Không giống client-side JavaScript, </a:t>
            </a:r>
            <a:r>
              <a:rPr spc="-9" dirty="0">
                <a:latin typeface="Arial"/>
                <a:cs typeface="Arial"/>
              </a:rPr>
              <a:t>Trang </a:t>
            </a:r>
            <a:r>
              <a:rPr spc="-2" dirty="0">
                <a:latin typeface="Arial"/>
                <a:cs typeface="Arial"/>
              </a:rPr>
              <a:t>HTML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spc="-2" dirty="0">
                <a:latin typeface="Arial"/>
                <a:cs typeface="Arial"/>
              </a:rPr>
              <a:t>server-side JavaScript  được biên dịch </a:t>
            </a:r>
            <a:r>
              <a:rPr dirty="0">
                <a:latin typeface="Arial"/>
                <a:cs typeface="Arial"/>
              </a:rPr>
              <a:t>vào các tập </a:t>
            </a:r>
            <a:r>
              <a:rPr spc="-2" dirty="0">
                <a:latin typeface="Arial"/>
                <a:cs typeface="Arial"/>
              </a:rPr>
              <a:t>tin bytecode </a:t>
            </a:r>
            <a:r>
              <a:rPr dirty="0">
                <a:latin typeface="Arial"/>
                <a:cs typeface="Arial"/>
              </a:rPr>
              <a:t>trên </a:t>
            </a:r>
            <a:r>
              <a:rPr spc="-2" dirty="0">
                <a:latin typeface="Arial"/>
                <a:cs typeface="Arial"/>
              </a:rPr>
              <a:t>máy</a:t>
            </a:r>
            <a:r>
              <a:rPr spc="33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chủ.</a:t>
            </a:r>
          </a:p>
          <a:p>
            <a:pPr>
              <a:spcBef>
                <a:spcPts val="7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6964" marR="55715">
              <a:lnSpc>
                <a:spcPts val="820"/>
              </a:lnSpc>
            </a:pPr>
            <a:r>
              <a:rPr dirty="0">
                <a:latin typeface="Arial"/>
                <a:cs typeface="Arial"/>
              </a:rPr>
              <a:t>A </a:t>
            </a:r>
            <a:r>
              <a:rPr spc="-2" dirty="0">
                <a:latin typeface="Arial"/>
                <a:cs typeface="Arial"/>
              </a:rPr>
              <a:t>JavaScript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4" dirty="0">
                <a:latin typeface="Arial"/>
                <a:cs typeface="Arial"/>
              </a:rPr>
              <a:t>nhúng </a:t>
            </a:r>
            <a:r>
              <a:rPr spc="-2" dirty="0">
                <a:latin typeface="Arial"/>
                <a:cs typeface="Arial"/>
              </a:rPr>
              <a:t>trong một trang HTML hoặc viết riêng </a:t>
            </a:r>
            <a:r>
              <a:rPr dirty="0">
                <a:latin typeface="Arial"/>
                <a:cs typeface="Arial"/>
              </a:rPr>
              <a:t>tại </a:t>
            </a:r>
            <a:r>
              <a:rPr spc="-2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tập </a:t>
            </a:r>
            <a:r>
              <a:rPr spc="-2" dirty="0">
                <a:latin typeface="Arial"/>
                <a:cs typeface="Arial"/>
              </a:rPr>
              <a:t>tin,  mà </a:t>
            </a:r>
            <a:r>
              <a:rPr dirty="0">
                <a:latin typeface="Arial"/>
                <a:cs typeface="Arial"/>
              </a:rPr>
              <a:t>sẽ </a:t>
            </a:r>
            <a:r>
              <a:rPr spc="-2" dirty="0">
                <a:latin typeface="Arial"/>
                <a:cs typeface="Arial"/>
              </a:rPr>
              <a:t>được lưu </a:t>
            </a:r>
            <a:r>
              <a:rPr dirty="0">
                <a:latin typeface="Arial"/>
                <a:cs typeface="Arial"/>
              </a:rPr>
              <a:t>với </a:t>
            </a:r>
            <a:r>
              <a:rPr spc="-2" dirty="0">
                <a:latin typeface="Arial"/>
                <a:cs typeface="Arial"/>
              </a:rPr>
              <a:t>phần mở rộng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.js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6686">
              <a:spcBef>
                <a:spcPts val="573"/>
              </a:spcBef>
            </a:pPr>
            <a:r>
              <a:rPr spc="-2" dirty="0">
                <a:latin typeface="Arial"/>
                <a:cs typeface="Arial"/>
              </a:rPr>
              <a:t>Biên dịch là một quá trình </a:t>
            </a:r>
            <a:r>
              <a:rPr spc="-4" dirty="0">
                <a:latin typeface="Arial"/>
                <a:cs typeface="Arial"/>
              </a:rPr>
              <a:t>chuyển </a:t>
            </a:r>
            <a:r>
              <a:rPr spc="-2" dirty="0">
                <a:latin typeface="Arial"/>
                <a:cs typeface="Arial"/>
              </a:rPr>
              <a:t>đổi mã vào mã máy độc</a:t>
            </a:r>
            <a:r>
              <a:rPr spc="44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lập.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5571" marR="150152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Mã máy độc lập này được gọi là bytecode, mà là một </a:t>
            </a:r>
            <a:r>
              <a:rPr dirty="0">
                <a:latin typeface="Arial"/>
                <a:cs typeface="Arial"/>
              </a:rPr>
              <a:t>tập </a:t>
            </a:r>
            <a:r>
              <a:rPr spc="-2" dirty="0">
                <a:latin typeface="Arial"/>
                <a:cs typeface="Arial"/>
              </a:rPr>
              <a:t>tin </a:t>
            </a:r>
            <a:r>
              <a:rPr dirty="0">
                <a:latin typeface="Arial"/>
                <a:cs typeface="Arial"/>
              </a:rPr>
              <a:t>thực </a:t>
            </a:r>
            <a:r>
              <a:rPr spc="-2" dirty="0">
                <a:latin typeface="Arial"/>
                <a:cs typeface="Arial"/>
              </a:rPr>
              <a:t>thi </a:t>
            </a:r>
            <a:r>
              <a:rPr dirty="0">
                <a:latin typeface="Arial"/>
                <a:cs typeface="Arial"/>
              </a:rPr>
              <a:t>mà </a:t>
            </a:r>
            <a:r>
              <a:rPr spc="-2" dirty="0">
                <a:latin typeface="Arial"/>
                <a:cs typeface="Arial"/>
              </a:rPr>
              <a:t>máy  </a:t>
            </a:r>
            <a:r>
              <a:rPr dirty="0">
                <a:latin typeface="Arial"/>
                <a:cs typeface="Arial"/>
              </a:rPr>
              <a:t>chủ </a:t>
            </a:r>
            <a:r>
              <a:rPr spc="-7" dirty="0">
                <a:latin typeface="Arial"/>
                <a:cs typeface="Arial"/>
              </a:rPr>
              <a:t>Web </a:t>
            </a:r>
            <a:r>
              <a:rPr dirty="0">
                <a:latin typeface="Arial"/>
                <a:cs typeface="Arial"/>
              </a:rPr>
              <a:t>chạy </a:t>
            </a:r>
            <a:r>
              <a:rPr spc="-2" dirty="0">
                <a:latin typeface="Arial"/>
                <a:cs typeface="Arial"/>
              </a:rPr>
              <a:t>để </a:t>
            </a:r>
            <a:r>
              <a:rPr dirty="0">
                <a:latin typeface="Arial"/>
                <a:cs typeface="Arial"/>
              </a:rPr>
              <a:t>tạo </a:t>
            </a:r>
            <a:r>
              <a:rPr spc="-2" dirty="0">
                <a:latin typeface="Arial"/>
                <a:cs typeface="Arial"/>
              </a:rPr>
              <a:t>ra các đầu ra mong</a:t>
            </a:r>
            <a:r>
              <a:rPr spc="22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muốn.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28571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Server-side </a:t>
            </a:r>
            <a:r>
              <a:rPr spc="-9" dirty="0"/>
              <a:t>JavaScript</a:t>
            </a:r>
            <a:r>
              <a:rPr spc="-24" dirty="0"/>
              <a:t> </a:t>
            </a:r>
            <a:r>
              <a:rPr spc="-2" dirty="0"/>
              <a:t>2-2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79336" y="380377"/>
            <a:ext cx="2962908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sẽ hiển thị </a:t>
            </a:r>
            <a:r>
              <a:rPr spc="2" dirty="0">
                <a:latin typeface="Calibri"/>
                <a:cs typeface="Calibri"/>
              </a:rPr>
              <a:t>đầu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spc="2" dirty="0">
                <a:latin typeface="Calibri"/>
                <a:cs typeface="Calibri"/>
              </a:rPr>
              <a:t>của một </a:t>
            </a:r>
            <a:r>
              <a:rPr dirty="0">
                <a:latin typeface="Calibri"/>
                <a:cs typeface="Calibri"/>
              </a:rPr>
              <a:t>JavaScript phía máy</a:t>
            </a:r>
            <a:r>
              <a:rPr spc="-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khách.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88244" y="714163"/>
            <a:ext cx="1551318" cy="18813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46110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Thẻ </a:t>
            </a:r>
            <a:r>
              <a:rPr spc="-4" dirty="0"/>
              <a:t>&lt;Script&gt;</a:t>
            </a:r>
            <a:r>
              <a:rPr spc="-37" dirty="0"/>
              <a:t> </a:t>
            </a:r>
            <a:r>
              <a:rPr dirty="0"/>
              <a:t>1-2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32357" y="568950"/>
            <a:ext cx="3630745" cy="352547"/>
          </a:xfrm>
          <a:custGeom>
            <a:avLst/>
            <a:gdLst/>
            <a:ahLst/>
            <a:cxnLst/>
            <a:rect l="l" t="t" r="r" b="b"/>
            <a:pathLst>
              <a:path w="8382000" h="789939">
                <a:moveTo>
                  <a:pt x="8250428" y="0"/>
                </a:moveTo>
                <a:lnTo>
                  <a:pt x="131572" y="0"/>
                </a:lnTo>
                <a:lnTo>
                  <a:pt x="89983" y="6709"/>
                </a:lnTo>
                <a:lnTo>
                  <a:pt x="53865" y="25391"/>
                </a:lnTo>
                <a:lnTo>
                  <a:pt x="25384" y="53876"/>
                </a:lnTo>
                <a:lnTo>
                  <a:pt x="6707" y="89993"/>
                </a:lnTo>
                <a:lnTo>
                  <a:pt x="0" y="131572"/>
                </a:lnTo>
                <a:lnTo>
                  <a:pt x="0" y="657860"/>
                </a:lnTo>
                <a:lnTo>
                  <a:pt x="6707" y="699438"/>
                </a:lnTo>
                <a:lnTo>
                  <a:pt x="25384" y="735555"/>
                </a:lnTo>
                <a:lnTo>
                  <a:pt x="53865" y="764040"/>
                </a:lnTo>
                <a:lnTo>
                  <a:pt x="89983" y="782722"/>
                </a:lnTo>
                <a:lnTo>
                  <a:pt x="131572" y="789432"/>
                </a:lnTo>
                <a:lnTo>
                  <a:pt x="8250428" y="789432"/>
                </a:lnTo>
                <a:lnTo>
                  <a:pt x="8292006" y="782722"/>
                </a:lnTo>
                <a:lnTo>
                  <a:pt x="8328123" y="764040"/>
                </a:lnTo>
                <a:lnTo>
                  <a:pt x="8356608" y="735555"/>
                </a:lnTo>
                <a:lnTo>
                  <a:pt x="8375290" y="699438"/>
                </a:lnTo>
                <a:lnTo>
                  <a:pt x="8382000" y="657860"/>
                </a:lnTo>
                <a:lnTo>
                  <a:pt x="8382000" y="131572"/>
                </a:lnTo>
                <a:lnTo>
                  <a:pt x="8375290" y="89993"/>
                </a:lnTo>
                <a:lnTo>
                  <a:pt x="8356608" y="53876"/>
                </a:lnTo>
                <a:lnTo>
                  <a:pt x="8328123" y="25391"/>
                </a:lnTo>
                <a:lnTo>
                  <a:pt x="8292006" y="6709"/>
                </a:lnTo>
                <a:lnTo>
                  <a:pt x="8250428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568950"/>
            <a:ext cx="3630745" cy="352547"/>
          </a:xfrm>
          <a:custGeom>
            <a:avLst/>
            <a:gdLst/>
            <a:ahLst/>
            <a:cxnLst/>
            <a:rect l="l" t="t" r="r" b="b"/>
            <a:pathLst>
              <a:path w="8382000" h="789939">
                <a:moveTo>
                  <a:pt x="0" y="131572"/>
                </a:moveTo>
                <a:lnTo>
                  <a:pt x="6707" y="89993"/>
                </a:lnTo>
                <a:lnTo>
                  <a:pt x="25384" y="53876"/>
                </a:lnTo>
                <a:lnTo>
                  <a:pt x="53865" y="25391"/>
                </a:lnTo>
                <a:lnTo>
                  <a:pt x="89983" y="6709"/>
                </a:lnTo>
                <a:lnTo>
                  <a:pt x="131572" y="0"/>
                </a:lnTo>
                <a:lnTo>
                  <a:pt x="8250428" y="0"/>
                </a:lnTo>
                <a:lnTo>
                  <a:pt x="8292006" y="6709"/>
                </a:lnTo>
                <a:lnTo>
                  <a:pt x="8328123" y="25391"/>
                </a:lnTo>
                <a:lnTo>
                  <a:pt x="8356608" y="53876"/>
                </a:lnTo>
                <a:lnTo>
                  <a:pt x="8375290" y="89993"/>
                </a:lnTo>
                <a:lnTo>
                  <a:pt x="8382000" y="131572"/>
                </a:lnTo>
                <a:lnTo>
                  <a:pt x="8382000" y="657860"/>
                </a:lnTo>
                <a:lnTo>
                  <a:pt x="8375290" y="699438"/>
                </a:lnTo>
                <a:lnTo>
                  <a:pt x="8356608" y="735555"/>
                </a:lnTo>
                <a:lnTo>
                  <a:pt x="8328123" y="764040"/>
                </a:lnTo>
                <a:lnTo>
                  <a:pt x="8292006" y="782722"/>
                </a:lnTo>
                <a:lnTo>
                  <a:pt x="8250428" y="789432"/>
                </a:lnTo>
                <a:lnTo>
                  <a:pt x="131572" y="789432"/>
                </a:lnTo>
                <a:lnTo>
                  <a:pt x="89983" y="782722"/>
                </a:lnTo>
                <a:lnTo>
                  <a:pt x="53865" y="764040"/>
                </a:lnTo>
                <a:lnTo>
                  <a:pt x="25384" y="735555"/>
                </a:lnTo>
                <a:lnTo>
                  <a:pt x="6707" y="699438"/>
                </a:lnTo>
                <a:lnTo>
                  <a:pt x="0" y="657860"/>
                </a:lnTo>
                <a:lnTo>
                  <a:pt x="0" y="131572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1049140"/>
            <a:ext cx="3630745" cy="342912"/>
          </a:xfrm>
          <a:custGeom>
            <a:avLst/>
            <a:gdLst/>
            <a:ahLst/>
            <a:cxnLst/>
            <a:rect l="l" t="t" r="r" b="b"/>
            <a:pathLst>
              <a:path w="8382000" h="768350">
                <a:moveTo>
                  <a:pt x="8253984" y="0"/>
                </a:moveTo>
                <a:lnTo>
                  <a:pt x="128016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5"/>
                </a:lnTo>
                <a:lnTo>
                  <a:pt x="0" y="640079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6" y="768095"/>
                </a:lnTo>
                <a:lnTo>
                  <a:pt x="8253984" y="768095"/>
                </a:lnTo>
                <a:lnTo>
                  <a:pt x="8303829" y="758041"/>
                </a:lnTo>
                <a:lnTo>
                  <a:pt x="8344519" y="730615"/>
                </a:lnTo>
                <a:lnTo>
                  <a:pt x="8371945" y="689925"/>
                </a:lnTo>
                <a:lnTo>
                  <a:pt x="8382000" y="640079"/>
                </a:lnTo>
                <a:lnTo>
                  <a:pt x="8382000" y="128015"/>
                </a:lnTo>
                <a:lnTo>
                  <a:pt x="8371945" y="78170"/>
                </a:lnTo>
                <a:lnTo>
                  <a:pt x="8344519" y="37480"/>
                </a:lnTo>
                <a:lnTo>
                  <a:pt x="8303829" y="10054"/>
                </a:lnTo>
                <a:lnTo>
                  <a:pt x="825398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1049140"/>
            <a:ext cx="3630745" cy="342912"/>
          </a:xfrm>
          <a:custGeom>
            <a:avLst/>
            <a:gdLst/>
            <a:ahLst/>
            <a:cxnLst/>
            <a:rect l="l" t="t" r="r" b="b"/>
            <a:pathLst>
              <a:path w="8382000" h="768350">
                <a:moveTo>
                  <a:pt x="0" y="128015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6" y="0"/>
                </a:lnTo>
                <a:lnTo>
                  <a:pt x="8253984" y="0"/>
                </a:lnTo>
                <a:lnTo>
                  <a:pt x="8303829" y="10054"/>
                </a:lnTo>
                <a:lnTo>
                  <a:pt x="8344519" y="37480"/>
                </a:lnTo>
                <a:lnTo>
                  <a:pt x="8371945" y="78170"/>
                </a:lnTo>
                <a:lnTo>
                  <a:pt x="8382000" y="128015"/>
                </a:lnTo>
                <a:lnTo>
                  <a:pt x="8382000" y="640079"/>
                </a:lnTo>
                <a:lnTo>
                  <a:pt x="8371945" y="689925"/>
                </a:lnTo>
                <a:lnTo>
                  <a:pt x="8344519" y="730615"/>
                </a:lnTo>
                <a:lnTo>
                  <a:pt x="8303829" y="758041"/>
                </a:lnTo>
                <a:lnTo>
                  <a:pt x="8253984" y="768095"/>
                </a:lnTo>
                <a:lnTo>
                  <a:pt x="128016" y="768095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79"/>
                </a:lnTo>
                <a:lnTo>
                  <a:pt x="0" y="12801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483759"/>
            <a:ext cx="3630745" cy="315139"/>
          </a:xfrm>
          <a:custGeom>
            <a:avLst/>
            <a:gdLst/>
            <a:ahLst/>
            <a:cxnLst/>
            <a:rect l="l" t="t" r="r" b="b"/>
            <a:pathLst>
              <a:path w="8382000" h="706120">
                <a:moveTo>
                  <a:pt x="8264398" y="0"/>
                </a:moveTo>
                <a:lnTo>
                  <a:pt x="117602" y="0"/>
                </a:lnTo>
                <a:lnTo>
                  <a:pt x="71826" y="9249"/>
                </a:lnTo>
                <a:lnTo>
                  <a:pt x="34445" y="34464"/>
                </a:lnTo>
                <a:lnTo>
                  <a:pt x="9242" y="71848"/>
                </a:lnTo>
                <a:lnTo>
                  <a:pt x="0" y="117602"/>
                </a:lnTo>
                <a:lnTo>
                  <a:pt x="0" y="588010"/>
                </a:lnTo>
                <a:lnTo>
                  <a:pt x="9242" y="633763"/>
                </a:lnTo>
                <a:lnTo>
                  <a:pt x="34445" y="671147"/>
                </a:lnTo>
                <a:lnTo>
                  <a:pt x="71826" y="696362"/>
                </a:lnTo>
                <a:lnTo>
                  <a:pt x="117602" y="705612"/>
                </a:lnTo>
                <a:lnTo>
                  <a:pt x="8264398" y="705612"/>
                </a:lnTo>
                <a:lnTo>
                  <a:pt x="8310151" y="696362"/>
                </a:lnTo>
                <a:lnTo>
                  <a:pt x="8347535" y="671147"/>
                </a:lnTo>
                <a:lnTo>
                  <a:pt x="8372750" y="633763"/>
                </a:lnTo>
                <a:lnTo>
                  <a:pt x="8382000" y="588010"/>
                </a:lnTo>
                <a:lnTo>
                  <a:pt x="8382000" y="117602"/>
                </a:lnTo>
                <a:lnTo>
                  <a:pt x="8372750" y="71848"/>
                </a:lnTo>
                <a:lnTo>
                  <a:pt x="8347535" y="34464"/>
                </a:lnTo>
                <a:lnTo>
                  <a:pt x="8310151" y="9249"/>
                </a:lnTo>
                <a:lnTo>
                  <a:pt x="8264398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357" y="1483759"/>
            <a:ext cx="3630745" cy="315139"/>
          </a:xfrm>
          <a:custGeom>
            <a:avLst/>
            <a:gdLst/>
            <a:ahLst/>
            <a:cxnLst/>
            <a:rect l="l" t="t" r="r" b="b"/>
            <a:pathLst>
              <a:path w="8382000" h="706120">
                <a:moveTo>
                  <a:pt x="0" y="117602"/>
                </a:moveTo>
                <a:lnTo>
                  <a:pt x="9242" y="71848"/>
                </a:lnTo>
                <a:lnTo>
                  <a:pt x="34445" y="34464"/>
                </a:lnTo>
                <a:lnTo>
                  <a:pt x="71826" y="9249"/>
                </a:lnTo>
                <a:lnTo>
                  <a:pt x="117602" y="0"/>
                </a:lnTo>
                <a:lnTo>
                  <a:pt x="8264398" y="0"/>
                </a:lnTo>
                <a:lnTo>
                  <a:pt x="8310151" y="9249"/>
                </a:lnTo>
                <a:lnTo>
                  <a:pt x="8347535" y="34464"/>
                </a:lnTo>
                <a:lnTo>
                  <a:pt x="8372750" y="71848"/>
                </a:lnTo>
                <a:lnTo>
                  <a:pt x="8382000" y="117602"/>
                </a:lnTo>
                <a:lnTo>
                  <a:pt x="8382000" y="588010"/>
                </a:lnTo>
                <a:lnTo>
                  <a:pt x="8372750" y="633763"/>
                </a:lnTo>
                <a:lnTo>
                  <a:pt x="8347535" y="671147"/>
                </a:lnTo>
                <a:lnTo>
                  <a:pt x="8310151" y="696362"/>
                </a:lnTo>
                <a:lnTo>
                  <a:pt x="8264398" y="705612"/>
                </a:lnTo>
                <a:lnTo>
                  <a:pt x="117602" y="705612"/>
                </a:lnTo>
                <a:lnTo>
                  <a:pt x="71826" y="696362"/>
                </a:lnTo>
                <a:lnTo>
                  <a:pt x="34445" y="671147"/>
                </a:lnTo>
                <a:lnTo>
                  <a:pt x="9242" y="633763"/>
                </a:lnTo>
                <a:lnTo>
                  <a:pt x="0" y="588010"/>
                </a:lnTo>
                <a:lnTo>
                  <a:pt x="0" y="11760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357" y="1878250"/>
            <a:ext cx="3630745" cy="308337"/>
          </a:xfrm>
          <a:custGeom>
            <a:avLst/>
            <a:gdLst/>
            <a:ahLst/>
            <a:cxnLst/>
            <a:rect l="l" t="t" r="r" b="b"/>
            <a:pathLst>
              <a:path w="8382000" h="690879">
                <a:moveTo>
                  <a:pt x="8266938" y="0"/>
                </a:moveTo>
                <a:lnTo>
                  <a:pt x="115061" y="0"/>
                </a:lnTo>
                <a:lnTo>
                  <a:pt x="70273" y="9048"/>
                </a:lnTo>
                <a:lnTo>
                  <a:pt x="33699" y="33718"/>
                </a:lnTo>
                <a:lnTo>
                  <a:pt x="9041" y="70294"/>
                </a:lnTo>
                <a:lnTo>
                  <a:pt x="0" y="115062"/>
                </a:lnTo>
                <a:lnTo>
                  <a:pt x="0" y="575310"/>
                </a:lnTo>
                <a:lnTo>
                  <a:pt x="9041" y="620077"/>
                </a:lnTo>
                <a:lnTo>
                  <a:pt x="33699" y="656653"/>
                </a:lnTo>
                <a:lnTo>
                  <a:pt x="70273" y="681323"/>
                </a:lnTo>
                <a:lnTo>
                  <a:pt x="115061" y="690372"/>
                </a:lnTo>
                <a:lnTo>
                  <a:pt x="8266938" y="690372"/>
                </a:lnTo>
                <a:lnTo>
                  <a:pt x="8311705" y="681323"/>
                </a:lnTo>
                <a:lnTo>
                  <a:pt x="8348281" y="656653"/>
                </a:lnTo>
                <a:lnTo>
                  <a:pt x="8372951" y="620077"/>
                </a:lnTo>
                <a:lnTo>
                  <a:pt x="8382000" y="575310"/>
                </a:lnTo>
                <a:lnTo>
                  <a:pt x="8382000" y="115062"/>
                </a:lnTo>
                <a:lnTo>
                  <a:pt x="8372951" y="70294"/>
                </a:lnTo>
                <a:lnTo>
                  <a:pt x="8348281" y="33718"/>
                </a:lnTo>
                <a:lnTo>
                  <a:pt x="8311705" y="9048"/>
                </a:lnTo>
                <a:lnTo>
                  <a:pt x="8266938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357" y="1878250"/>
            <a:ext cx="3630745" cy="308337"/>
          </a:xfrm>
          <a:custGeom>
            <a:avLst/>
            <a:gdLst/>
            <a:ahLst/>
            <a:cxnLst/>
            <a:rect l="l" t="t" r="r" b="b"/>
            <a:pathLst>
              <a:path w="8382000" h="690879">
                <a:moveTo>
                  <a:pt x="0" y="115062"/>
                </a:moveTo>
                <a:lnTo>
                  <a:pt x="9041" y="70294"/>
                </a:lnTo>
                <a:lnTo>
                  <a:pt x="33699" y="33718"/>
                </a:lnTo>
                <a:lnTo>
                  <a:pt x="70273" y="9048"/>
                </a:lnTo>
                <a:lnTo>
                  <a:pt x="115061" y="0"/>
                </a:lnTo>
                <a:lnTo>
                  <a:pt x="8266938" y="0"/>
                </a:lnTo>
                <a:lnTo>
                  <a:pt x="8311705" y="9048"/>
                </a:lnTo>
                <a:lnTo>
                  <a:pt x="8348281" y="33718"/>
                </a:lnTo>
                <a:lnTo>
                  <a:pt x="8372951" y="70294"/>
                </a:lnTo>
                <a:lnTo>
                  <a:pt x="8382000" y="115062"/>
                </a:lnTo>
                <a:lnTo>
                  <a:pt x="8382000" y="575310"/>
                </a:lnTo>
                <a:lnTo>
                  <a:pt x="8372951" y="620077"/>
                </a:lnTo>
                <a:lnTo>
                  <a:pt x="8348281" y="656653"/>
                </a:lnTo>
                <a:lnTo>
                  <a:pt x="8311705" y="681323"/>
                </a:lnTo>
                <a:lnTo>
                  <a:pt x="8266938" y="690372"/>
                </a:lnTo>
                <a:lnTo>
                  <a:pt x="115061" y="690372"/>
                </a:lnTo>
                <a:lnTo>
                  <a:pt x="70273" y="681323"/>
                </a:lnTo>
                <a:lnTo>
                  <a:pt x="33699" y="656653"/>
                </a:lnTo>
                <a:lnTo>
                  <a:pt x="9041" y="620077"/>
                </a:lnTo>
                <a:lnTo>
                  <a:pt x="0" y="575310"/>
                </a:lnTo>
                <a:lnTo>
                  <a:pt x="0" y="11506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57" y="2272740"/>
            <a:ext cx="3630745" cy="338944"/>
          </a:xfrm>
          <a:custGeom>
            <a:avLst/>
            <a:gdLst/>
            <a:ahLst/>
            <a:cxnLst/>
            <a:rect l="l" t="t" r="r" b="b"/>
            <a:pathLst>
              <a:path w="8382000" h="759460">
                <a:moveTo>
                  <a:pt x="8255508" y="0"/>
                </a:moveTo>
                <a:lnTo>
                  <a:pt x="126492" y="0"/>
                </a:lnTo>
                <a:lnTo>
                  <a:pt x="77254" y="9941"/>
                </a:lnTo>
                <a:lnTo>
                  <a:pt x="37047" y="37052"/>
                </a:lnTo>
                <a:lnTo>
                  <a:pt x="9939" y="77259"/>
                </a:lnTo>
                <a:lnTo>
                  <a:pt x="0" y="126491"/>
                </a:lnTo>
                <a:lnTo>
                  <a:pt x="0" y="632459"/>
                </a:lnTo>
                <a:lnTo>
                  <a:pt x="9939" y="681697"/>
                </a:lnTo>
                <a:lnTo>
                  <a:pt x="37047" y="721904"/>
                </a:lnTo>
                <a:lnTo>
                  <a:pt x="77254" y="749012"/>
                </a:lnTo>
                <a:lnTo>
                  <a:pt x="126492" y="758951"/>
                </a:lnTo>
                <a:lnTo>
                  <a:pt x="8255508" y="758951"/>
                </a:lnTo>
                <a:lnTo>
                  <a:pt x="8304740" y="749012"/>
                </a:lnTo>
                <a:lnTo>
                  <a:pt x="8344947" y="721904"/>
                </a:lnTo>
                <a:lnTo>
                  <a:pt x="8372058" y="681697"/>
                </a:lnTo>
                <a:lnTo>
                  <a:pt x="8382000" y="632459"/>
                </a:lnTo>
                <a:lnTo>
                  <a:pt x="8382000" y="126491"/>
                </a:lnTo>
                <a:lnTo>
                  <a:pt x="8372058" y="77259"/>
                </a:lnTo>
                <a:lnTo>
                  <a:pt x="8344947" y="37052"/>
                </a:lnTo>
                <a:lnTo>
                  <a:pt x="8304740" y="9941"/>
                </a:lnTo>
                <a:lnTo>
                  <a:pt x="8255508" y="0"/>
                </a:lnTo>
                <a:close/>
              </a:path>
            </a:pathLst>
          </a:custGeom>
          <a:solidFill>
            <a:srgbClr val="C4BC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357" y="2272740"/>
            <a:ext cx="3630745" cy="338944"/>
          </a:xfrm>
          <a:custGeom>
            <a:avLst/>
            <a:gdLst/>
            <a:ahLst/>
            <a:cxnLst/>
            <a:rect l="l" t="t" r="r" b="b"/>
            <a:pathLst>
              <a:path w="8382000" h="759460">
                <a:moveTo>
                  <a:pt x="0" y="126491"/>
                </a:moveTo>
                <a:lnTo>
                  <a:pt x="9939" y="77259"/>
                </a:lnTo>
                <a:lnTo>
                  <a:pt x="37047" y="37052"/>
                </a:lnTo>
                <a:lnTo>
                  <a:pt x="77254" y="9941"/>
                </a:lnTo>
                <a:lnTo>
                  <a:pt x="126492" y="0"/>
                </a:lnTo>
                <a:lnTo>
                  <a:pt x="8255508" y="0"/>
                </a:lnTo>
                <a:lnTo>
                  <a:pt x="8304740" y="9941"/>
                </a:lnTo>
                <a:lnTo>
                  <a:pt x="8344947" y="37052"/>
                </a:lnTo>
                <a:lnTo>
                  <a:pt x="8372058" y="77259"/>
                </a:lnTo>
                <a:lnTo>
                  <a:pt x="8382000" y="126491"/>
                </a:lnTo>
                <a:lnTo>
                  <a:pt x="8382000" y="632459"/>
                </a:lnTo>
                <a:lnTo>
                  <a:pt x="8372058" y="681697"/>
                </a:lnTo>
                <a:lnTo>
                  <a:pt x="8344947" y="721904"/>
                </a:lnTo>
                <a:lnTo>
                  <a:pt x="8304740" y="749012"/>
                </a:lnTo>
                <a:lnTo>
                  <a:pt x="8255508" y="758951"/>
                </a:lnTo>
                <a:lnTo>
                  <a:pt x="126492" y="758951"/>
                </a:lnTo>
                <a:lnTo>
                  <a:pt x="77254" y="749012"/>
                </a:lnTo>
                <a:lnTo>
                  <a:pt x="37047" y="721904"/>
                </a:lnTo>
                <a:lnTo>
                  <a:pt x="9939" y="681697"/>
                </a:lnTo>
                <a:lnTo>
                  <a:pt x="0" y="632459"/>
                </a:lnTo>
                <a:lnTo>
                  <a:pt x="0" y="12649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0887" y="615291"/>
            <a:ext cx="3592215" cy="1962571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7522">
              <a:lnSpc>
                <a:spcPts val="886"/>
              </a:lnSpc>
              <a:spcBef>
                <a:spcPts val="44"/>
              </a:spcBef>
            </a:pPr>
            <a:r>
              <a:rPr spc="-2" dirty="0">
                <a:latin typeface="Arial"/>
                <a:cs typeface="Arial"/>
              </a:rPr>
              <a:t>Thẻ &lt;script&gt; </a:t>
            </a:r>
            <a:r>
              <a:rPr spc="-4" dirty="0">
                <a:latin typeface="Arial"/>
                <a:cs typeface="Arial"/>
              </a:rPr>
              <a:t>xác định </a:t>
            </a:r>
            <a:r>
              <a:rPr spc="-2" dirty="0">
                <a:latin typeface="Arial"/>
                <a:cs typeface="Arial"/>
              </a:rPr>
              <a:t>một kịch </a:t>
            </a:r>
            <a:r>
              <a:rPr spc="-4" dirty="0">
                <a:latin typeface="Arial"/>
                <a:cs typeface="Arial"/>
              </a:rPr>
              <a:t>bản </a:t>
            </a:r>
            <a:r>
              <a:rPr spc="-2" dirty="0">
                <a:latin typeface="Arial"/>
                <a:cs typeface="Arial"/>
              </a:rPr>
              <a:t>cho một trang </a:t>
            </a:r>
            <a:r>
              <a:rPr dirty="0">
                <a:latin typeface="Arial"/>
                <a:cs typeface="Arial"/>
              </a:rPr>
              <a:t>HTML </a:t>
            </a:r>
            <a:r>
              <a:rPr spc="-2" dirty="0">
                <a:latin typeface="Arial"/>
                <a:cs typeface="Arial"/>
              </a:rPr>
              <a:t>để làm cho</a:t>
            </a:r>
            <a:r>
              <a:rPr spc="18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chúng</a:t>
            </a:r>
            <a:endParaRPr dirty="0">
              <a:latin typeface="Arial"/>
              <a:cs typeface="Arial"/>
            </a:endParaRPr>
          </a:p>
          <a:p>
            <a:pPr marL="7522">
              <a:lnSpc>
                <a:spcPts val="886"/>
              </a:lnSpc>
            </a:pPr>
            <a:r>
              <a:rPr spc="-2" dirty="0">
                <a:latin typeface="Arial"/>
                <a:cs typeface="Arial"/>
              </a:rPr>
              <a:t>tương</a:t>
            </a:r>
            <a:r>
              <a:rPr dirty="0">
                <a:latin typeface="Arial"/>
                <a:cs typeface="Arial"/>
              </a:rPr>
              <a:t> tác.</a:t>
            </a: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2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6964" marR="2229">
              <a:lnSpc>
                <a:spcPts val="820"/>
              </a:lnSpc>
            </a:pPr>
            <a:r>
              <a:rPr spc="-7" dirty="0">
                <a:latin typeface="Arial"/>
                <a:cs typeface="Arial"/>
              </a:rPr>
              <a:t>Trình </a:t>
            </a:r>
            <a:r>
              <a:rPr spc="-4" dirty="0">
                <a:latin typeface="Arial"/>
                <a:cs typeface="Arial"/>
              </a:rPr>
              <a:t>duyệt </a:t>
            </a:r>
            <a:r>
              <a:rPr dirty="0">
                <a:latin typeface="Arial"/>
                <a:cs typeface="Arial"/>
              </a:rPr>
              <a:t>có </a:t>
            </a:r>
            <a:r>
              <a:rPr spc="-2" dirty="0">
                <a:latin typeface="Arial"/>
                <a:cs typeface="Arial"/>
              </a:rPr>
              <a:t>hỗ </a:t>
            </a:r>
            <a:r>
              <a:rPr dirty="0">
                <a:latin typeface="Arial"/>
                <a:cs typeface="Arial"/>
              </a:rPr>
              <a:t>trợ </a:t>
            </a:r>
            <a:r>
              <a:rPr spc="-2" dirty="0">
                <a:latin typeface="Arial"/>
                <a:cs typeface="Arial"/>
              </a:rPr>
              <a:t>thông dịch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thực thi </a:t>
            </a:r>
            <a:r>
              <a:rPr dirty="0">
                <a:latin typeface="Arial"/>
                <a:cs typeface="Arial"/>
              </a:rPr>
              <a:t>các kịch </a:t>
            </a:r>
            <a:r>
              <a:rPr spc="-2" dirty="0">
                <a:latin typeface="Arial"/>
                <a:cs typeface="Arial"/>
              </a:rPr>
              <a:t>bản </a:t>
            </a:r>
            <a:r>
              <a:rPr dirty="0">
                <a:latin typeface="Arial"/>
                <a:cs typeface="Arial"/>
              </a:rPr>
              <a:t>ở </a:t>
            </a:r>
            <a:r>
              <a:rPr spc="-2" dirty="0">
                <a:latin typeface="Arial"/>
                <a:cs typeface="Arial"/>
              </a:rPr>
              <a:t>trong </a:t>
            </a:r>
            <a:r>
              <a:rPr dirty="0">
                <a:latin typeface="Arial"/>
                <a:cs typeface="Arial"/>
              </a:rPr>
              <a:t>thẻ </a:t>
            </a:r>
            <a:r>
              <a:rPr spc="-2" dirty="0">
                <a:latin typeface="Arial"/>
                <a:cs typeface="Arial"/>
              </a:rPr>
              <a:t>&lt;script&gt; </a:t>
            </a:r>
            <a:r>
              <a:rPr dirty="0">
                <a:latin typeface="Arial"/>
                <a:cs typeface="Arial"/>
              </a:rPr>
              <a:t>khi  tải </a:t>
            </a:r>
            <a:r>
              <a:rPr spc="-2" dirty="0">
                <a:latin typeface="Arial"/>
                <a:cs typeface="Arial"/>
              </a:rPr>
              <a:t>các trang trong trình</a:t>
            </a:r>
            <a:r>
              <a:rPr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duyệt.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22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5571"/>
            <a:r>
              <a:rPr dirty="0">
                <a:latin typeface="Arial"/>
                <a:cs typeface="Arial"/>
              </a:rPr>
              <a:t>Bạn có </a:t>
            </a:r>
            <a:r>
              <a:rPr spc="-2" dirty="0">
                <a:latin typeface="Arial"/>
                <a:cs typeface="Arial"/>
              </a:rPr>
              <a:t>thể </a:t>
            </a:r>
            <a:r>
              <a:rPr dirty="0">
                <a:latin typeface="Arial"/>
                <a:cs typeface="Arial"/>
              </a:rPr>
              <a:t>trực tiếp chèn </a:t>
            </a:r>
            <a:r>
              <a:rPr spc="-2" dirty="0">
                <a:latin typeface="Arial"/>
                <a:cs typeface="Arial"/>
              </a:rPr>
              <a:t>mã JavaScript dưới </a:t>
            </a:r>
            <a:r>
              <a:rPr dirty="0">
                <a:latin typeface="Arial"/>
                <a:cs typeface="Arial"/>
              </a:rPr>
              <a:t>thẻ</a:t>
            </a:r>
            <a:r>
              <a:rPr spc="18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&lt;script&gt;.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5571">
              <a:lnSpc>
                <a:spcPts val="884"/>
              </a:lnSpc>
              <a:spcBef>
                <a:spcPts val="662"/>
              </a:spcBef>
            </a:pPr>
            <a:r>
              <a:rPr spc="-2" dirty="0">
                <a:latin typeface="Arial"/>
                <a:cs typeface="Arial"/>
              </a:rPr>
              <a:t>Bạn </a:t>
            </a:r>
            <a:r>
              <a:rPr dirty="0">
                <a:latin typeface="Arial"/>
                <a:cs typeface="Arial"/>
              </a:rPr>
              <a:t>có </a:t>
            </a:r>
            <a:r>
              <a:rPr spc="-2" dirty="0">
                <a:latin typeface="Arial"/>
                <a:cs typeface="Arial"/>
              </a:rPr>
              <a:t>thể </a:t>
            </a:r>
            <a:r>
              <a:rPr spc="-4" dirty="0">
                <a:latin typeface="Arial"/>
                <a:cs typeface="Arial"/>
              </a:rPr>
              <a:t>xác định nhiều </a:t>
            </a:r>
            <a:r>
              <a:rPr dirty="0">
                <a:latin typeface="Arial"/>
                <a:cs typeface="Arial"/>
              </a:rPr>
              <a:t>từ </a:t>
            </a:r>
            <a:r>
              <a:rPr spc="-2" dirty="0">
                <a:latin typeface="Arial"/>
                <a:cs typeface="Arial"/>
              </a:rPr>
              <a:t>khóa script trong </a:t>
            </a:r>
            <a:r>
              <a:rPr dirty="0">
                <a:latin typeface="Arial"/>
                <a:cs typeface="Arial"/>
              </a:rPr>
              <a:t>các thẻ </a:t>
            </a:r>
            <a:r>
              <a:rPr spc="-2" dirty="0">
                <a:latin typeface="Arial"/>
                <a:cs typeface="Arial"/>
              </a:rPr>
              <a:t>&lt;head&gt; </a:t>
            </a:r>
            <a:r>
              <a:rPr spc="-4" dirty="0">
                <a:latin typeface="Arial"/>
                <a:cs typeface="Arial"/>
              </a:rPr>
              <a:t>hoặc </a:t>
            </a:r>
            <a:r>
              <a:rPr spc="-2" dirty="0">
                <a:latin typeface="Arial"/>
                <a:cs typeface="Arial"/>
              </a:rPr>
              <a:t>trong</a:t>
            </a:r>
            <a:r>
              <a:rPr spc="72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phần</a:t>
            </a:r>
            <a:endParaRPr dirty="0">
              <a:latin typeface="Arial"/>
              <a:cs typeface="Arial"/>
            </a:endParaRPr>
          </a:p>
          <a:p>
            <a:pPr marL="5571">
              <a:lnSpc>
                <a:spcPts val="884"/>
              </a:lnSpc>
            </a:pPr>
            <a:r>
              <a:rPr dirty="0">
                <a:latin typeface="Arial"/>
                <a:cs typeface="Arial"/>
              </a:rPr>
              <a:t>tử </a:t>
            </a:r>
            <a:r>
              <a:rPr spc="-4" dirty="0">
                <a:latin typeface="Arial"/>
                <a:cs typeface="Arial"/>
              </a:rPr>
              <a:t>&lt;body&gt;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2" dirty="0">
                <a:latin typeface="Arial"/>
                <a:cs typeface="Arial"/>
              </a:rPr>
              <a:t>một trang</a:t>
            </a:r>
            <a:r>
              <a:rPr spc="13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HTML.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6964">
              <a:lnSpc>
                <a:spcPts val="884"/>
              </a:lnSpc>
            </a:pPr>
            <a:r>
              <a:rPr lang="en-US" spc="-4" dirty="0" err="1" smtClean="0">
                <a:latin typeface="Arial"/>
                <a:cs typeface="Arial"/>
              </a:rPr>
              <a:t>T</a:t>
            </a:r>
            <a:r>
              <a:rPr spc="-4" dirty="0" err="1" smtClean="0">
                <a:latin typeface="Arial"/>
                <a:cs typeface="Arial"/>
              </a:rPr>
              <a:t>rong</a:t>
            </a:r>
            <a:r>
              <a:rPr spc="-4" dirty="0" smtClean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HTML5, thuộc tính </a:t>
            </a:r>
            <a:r>
              <a:rPr spc="-4" dirty="0">
                <a:latin typeface="Arial"/>
                <a:cs typeface="Arial"/>
              </a:rPr>
              <a:t>type xác định ngôn ngữ </a:t>
            </a:r>
            <a:r>
              <a:rPr spc="-2" dirty="0">
                <a:latin typeface="Arial"/>
                <a:cs typeface="Arial"/>
              </a:rPr>
              <a:t>kịch </a:t>
            </a:r>
            <a:r>
              <a:rPr spc="-4" dirty="0">
                <a:latin typeface="Arial"/>
                <a:cs typeface="Arial"/>
              </a:rPr>
              <a:t>bản </a:t>
            </a:r>
            <a:r>
              <a:rPr spc="-2" dirty="0">
                <a:latin typeface="Arial"/>
                <a:cs typeface="Arial"/>
              </a:rPr>
              <a:t>không còn </a:t>
            </a:r>
            <a:r>
              <a:rPr dirty="0">
                <a:latin typeface="Arial"/>
                <a:cs typeface="Arial"/>
              </a:rPr>
              <a:t>cần </a:t>
            </a:r>
            <a:r>
              <a:rPr spc="-2" dirty="0" err="1">
                <a:latin typeface="Arial"/>
                <a:cs typeface="Arial"/>
              </a:rPr>
              <a:t>thiết</a:t>
            </a:r>
            <a:r>
              <a:rPr spc="103" dirty="0">
                <a:latin typeface="Arial"/>
                <a:cs typeface="Arial"/>
              </a:rPr>
              <a:t> </a:t>
            </a:r>
            <a:r>
              <a:rPr dirty="0" err="1" smtClean="0">
                <a:latin typeface="Arial"/>
                <a:cs typeface="Arial"/>
              </a:rPr>
              <a:t>vì</a:t>
            </a:r>
            <a:r>
              <a:rPr lang="vi-VN" dirty="0">
                <a:latin typeface="Arial"/>
                <a:cs typeface="Arial"/>
              </a:rPr>
              <a:t> </a:t>
            </a:r>
            <a:r>
              <a:rPr spc="-2" dirty="0" err="1" smtClean="0">
                <a:latin typeface="Arial"/>
                <a:cs typeface="Arial"/>
              </a:rPr>
              <a:t>nó</a:t>
            </a:r>
            <a:r>
              <a:rPr spc="-2" dirty="0" smtClean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là </a:t>
            </a:r>
            <a:r>
              <a:rPr dirty="0">
                <a:latin typeface="Arial"/>
                <a:cs typeface="Arial"/>
              </a:rPr>
              <a:t>tùy </a:t>
            </a:r>
            <a:r>
              <a:rPr spc="-2" dirty="0">
                <a:latin typeface="Arial"/>
                <a:cs typeface="Arial"/>
              </a:rPr>
              <a:t>chọn.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46110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Thẻ </a:t>
            </a:r>
            <a:r>
              <a:rPr spc="-4" dirty="0"/>
              <a:t>&lt;Script&gt;</a:t>
            </a:r>
            <a:r>
              <a:rPr spc="-37" dirty="0"/>
              <a:t> </a:t>
            </a:r>
            <a:r>
              <a:rPr dirty="0"/>
              <a:t>2-2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79336" y="306675"/>
            <a:ext cx="3018470" cy="1585428"/>
          </a:xfrm>
          <a:prstGeom prst="rect">
            <a:avLst/>
          </a:prstGeom>
        </p:spPr>
        <p:txBody>
          <a:bodyPr vert="horz" wrap="square" lIns="0" tIns="79115" rIns="0" bIns="0" rtlCol="0">
            <a:spAutoFit/>
          </a:bodyPr>
          <a:lstStyle/>
          <a:p>
            <a:pPr marL="125916" indent="-120344">
              <a:spcBef>
                <a:spcPts val="62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</a:t>
            </a:r>
            <a:endParaRPr dirty="0">
              <a:latin typeface="Calibri"/>
              <a:cs typeface="Calibri"/>
            </a:endParaRPr>
          </a:p>
          <a:p>
            <a:pPr marR="1931357" algn="ctr">
              <a:spcBef>
                <a:spcPts val="487"/>
              </a:spcBef>
            </a:pPr>
            <a:r>
              <a:rPr sz="700" spc="-2" dirty="0">
                <a:latin typeface="Courier New"/>
                <a:cs typeface="Courier New"/>
              </a:rPr>
              <a:t>&lt;!doctype</a:t>
            </a:r>
            <a:r>
              <a:rPr sz="700" spc="-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html&gt;</a:t>
            </a:r>
            <a:endParaRPr sz="700" dirty="0">
              <a:latin typeface="Courier New"/>
              <a:cs typeface="Courier New"/>
            </a:endParaRPr>
          </a:p>
          <a:p>
            <a:pPr marL="21283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 dirty="0">
              <a:latin typeface="Courier New"/>
              <a:cs typeface="Courier New"/>
            </a:endParaRPr>
          </a:p>
          <a:p>
            <a:pPr marL="319804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 dirty="0">
              <a:latin typeface="Courier New"/>
              <a:cs typeface="Courier New"/>
            </a:endParaRPr>
          </a:p>
          <a:p>
            <a:pPr marR="1878428" algn="ctr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&lt;script&gt;</a:t>
            </a:r>
            <a:endParaRPr sz="700" dirty="0">
              <a:latin typeface="Courier New"/>
              <a:cs typeface="Courier New"/>
            </a:endParaRPr>
          </a:p>
          <a:p>
            <a:pPr marL="534306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document.write(“Welcome to the Digital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World”);</a:t>
            </a:r>
            <a:endParaRPr sz="700" dirty="0">
              <a:latin typeface="Courier New"/>
              <a:cs typeface="Courier New"/>
            </a:endParaRPr>
          </a:p>
          <a:p>
            <a:pPr marR="1824384" algn="ctr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 dirty="0">
              <a:latin typeface="Courier New"/>
              <a:cs typeface="Courier New"/>
            </a:endParaRPr>
          </a:p>
          <a:p>
            <a:pPr marR="1931914" algn="ctr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 dirty="0">
              <a:latin typeface="Courier New"/>
              <a:cs typeface="Courier New"/>
            </a:endParaRPr>
          </a:p>
          <a:p>
            <a:pPr marR="1878428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 dirty="0">
              <a:latin typeface="Courier New"/>
              <a:cs typeface="Courier New"/>
            </a:endParaRPr>
          </a:p>
          <a:p>
            <a:pPr marR="1824942" algn="ctr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.....</a:t>
            </a:r>
            <a:endParaRPr sz="700" dirty="0">
              <a:latin typeface="Courier New"/>
              <a:cs typeface="Courier New"/>
            </a:endParaRPr>
          </a:p>
          <a:p>
            <a:pPr marR="1824942" algn="ctr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 dirty="0">
              <a:latin typeface="Courier New"/>
              <a:cs typeface="Courier New"/>
            </a:endParaRPr>
          </a:p>
          <a:p>
            <a:pPr marL="212831">
              <a:spcBef>
                <a:spcPts val="222"/>
              </a:spcBef>
            </a:pP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8443" y="1938783"/>
            <a:ext cx="3143070" cy="205464"/>
          </a:xfrm>
          <a:custGeom>
            <a:avLst/>
            <a:gdLst/>
            <a:ahLst/>
            <a:cxnLst/>
            <a:rect l="l" t="t" r="r" b="b"/>
            <a:pathLst>
              <a:path w="7256145" h="460375">
                <a:moveTo>
                  <a:pt x="7209789" y="0"/>
                </a:moveTo>
                <a:lnTo>
                  <a:pt x="46024" y="0"/>
                </a:lnTo>
                <a:lnTo>
                  <a:pt x="28107" y="3611"/>
                </a:lnTo>
                <a:lnTo>
                  <a:pt x="13477" y="13462"/>
                </a:lnTo>
                <a:lnTo>
                  <a:pt x="3615" y="28074"/>
                </a:lnTo>
                <a:lnTo>
                  <a:pt x="0" y="45974"/>
                </a:lnTo>
                <a:lnTo>
                  <a:pt x="0" y="414274"/>
                </a:lnTo>
                <a:lnTo>
                  <a:pt x="3615" y="432173"/>
                </a:lnTo>
                <a:lnTo>
                  <a:pt x="13477" y="446786"/>
                </a:lnTo>
                <a:lnTo>
                  <a:pt x="28107" y="456636"/>
                </a:lnTo>
                <a:lnTo>
                  <a:pt x="46024" y="460248"/>
                </a:lnTo>
                <a:lnTo>
                  <a:pt x="7209789" y="460248"/>
                </a:lnTo>
                <a:lnTo>
                  <a:pt x="7227689" y="456636"/>
                </a:lnTo>
                <a:lnTo>
                  <a:pt x="7242302" y="446786"/>
                </a:lnTo>
                <a:lnTo>
                  <a:pt x="7252152" y="432173"/>
                </a:lnTo>
                <a:lnTo>
                  <a:pt x="7255763" y="414274"/>
                </a:lnTo>
                <a:lnTo>
                  <a:pt x="7255763" y="45974"/>
                </a:lnTo>
                <a:lnTo>
                  <a:pt x="7252152" y="28074"/>
                </a:lnTo>
                <a:lnTo>
                  <a:pt x="7242301" y="13462"/>
                </a:lnTo>
                <a:lnTo>
                  <a:pt x="7227689" y="3611"/>
                </a:lnTo>
                <a:lnTo>
                  <a:pt x="7209789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8443" y="1938783"/>
            <a:ext cx="3143070" cy="205464"/>
          </a:xfrm>
          <a:custGeom>
            <a:avLst/>
            <a:gdLst/>
            <a:ahLst/>
            <a:cxnLst/>
            <a:rect l="l" t="t" r="r" b="b"/>
            <a:pathLst>
              <a:path w="7256145" h="460375">
                <a:moveTo>
                  <a:pt x="0" y="45974"/>
                </a:moveTo>
                <a:lnTo>
                  <a:pt x="3615" y="28074"/>
                </a:lnTo>
                <a:lnTo>
                  <a:pt x="13477" y="13462"/>
                </a:lnTo>
                <a:lnTo>
                  <a:pt x="28107" y="3611"/>
                </a:lnTo>
                <a:lnTo>
                  <a:pt x="46024" y="0"/>
                </a:lnTo>
                <a:lnTo>
                  <a:pt x="7209789" y="0"/>
                </a:lnTo>
                <a:lnTo>
                  <a:pt x="7227689" y="3611"/>
                </a:lnTo>
                <a:lnTo>
                  <a:pt x="7242301" y="13462"/>
                </a:lnTo>
                <a:lnTo>
                  <a:pt x="7252152" y="28074"/>
                </a:lnTo>
                <a:lnTo>
                  <a:pt x="7255763" y="45974"/>
                </a:lnTo>
                <a:lnTo>
                  <a:pt x="7255763" y="414274"/>
                </a:lnTo>
                <a:lnTo>
                  <a:pt x="7252152" y="432173"/>
                </a:lnTo>
                <a:lnTo>
                  <a:pt x="7242302" y="446786"/>
                </a:lnTo>
                <a:lnTo>
                  <a:pt x="7227689" y="456636"/>
                </a:lnTo>
                <a:lnTo>
                  <a:pt x="7209789" y="460248"/>
                </a:lnTo>
                <a:lnTo>
                  <a:pt x="46024" y="460248"/>
                </a:lnTo>
                <a:lnTo>
                  <a:pt x="28107" y="456636"/>
                </a:lnTo>
                <a:lnTo>
                  <a:pt x="13477" y="446786"/>
                </a:lnTo>
                <a:lnTo>
                  <a:pt x="3615" y="432173"/>
                </a:lnTo>
                <a:lnTo>
                  <a:pt x="0" y="414274"/>
                </a:lnTo>
                <a:lnTo>
                  <a:pt x="0" y="45974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2020" y="1973471"/>
            <a:ext cx="3079986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Có hai mục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đích chính của thẻ &lt;script&gt; định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như</a:t>
            </a:r>
            <a:r>
              <a:rPr sz="700" spc="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sau: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2667" y="2144190"/>
            <a:ext cx="273406" cy="186476"/>
          </a:xfrm>
          <a:custGeom>
            <a:avLst/>
            <a:gdLst/>
            <a:ahLst/>
            <a:cxnLst/>
            <a:rect l="l" t="t" r="r" b="b"/>
            <a:pathLst>
              <a:path w="631189" h="417829">
                <a:moveTo>
                  <a:pt x="0" y="0"/>
                </a:moveTo>
                <a:lnTo>
                  <a:pt x="0" y="417702"/>
                </a:lnTo>
                <a:lnTo>
                  <a:pt x="631190" y="417702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6623" y="2223768"/>
            <a:ext cx="2791273" cy="214249"/>
          </a:xfrm>
          <a:custGeom>
            <a:avLst/>
            <a:gdLst/>
            <a:ahLst/>
            <a:cxnLst/>
            <a:rect l="l" t="t" r="r" b="b"/>
            <a:pathLst>
              <a:path w="6443980" h="480060">
                <a:moveTo>
                  <a:pt x="6395466" y="0"/>
                </a:moveTo>
                <a:lnTo>
                  <a:pt x="48006" y="0"/>
                </a:lnTo>
                <a:lnTo>
                  <a:pt x="29307" y="3768"/>
                </a:lnTo>
                <a:lnTo>
                  <a:pt x="14049" y="14049"/>
                </a:lnTo>
                <a:lnTo>
                  <a:pt x="3768" y="29307"/>
                </a:lnTo>
                <a:lnTo>
                  <a:pt x="0" y="48005"/>
                </a:lnTo>
                <a:lnTo>
                  <a:pt x="0" y="432053"/>
                </a:lnTo>
                <a:lnTo>
                  <a:pt x="3768" y="450752"/>
                </a:lnTo>
                <a:lnTo>
                  <a:pt x="14049" y="466010"/>
                </a:lnTo>
                <a:lnTo>
                  <a:pt x="29307" y="476291"/>
                </a:lnTo>
                <a:lnTo>
                  <a:pt x="48006" y="480059"/>
                </a:lnTo>
                <a:lnTo>
                  <a:pt x="6395466" y="480059"/>
                </a:lnTo>
                <a:lnTo>
                  <a:pt x="6414164" y="476291"/>
                </a:lnTo>
                <a:lnTo>
                  <a:pt x="6429422" y="466010"/>
                </a:lnTo>
                <a:lnTo>
                  <a:pt x="6439703" y="450752"/>
                </a:lnTo>
                <a:lnTo>
                  <a:pt x="6443472" y="432053"/>
                </a:lnTo>
                <a:lnTo>
                  <a:pt x="6443472" y="48005"/>
                </a:lnTo>
                <a:lnTo>
                  <a:pt x="6439703" y="29307"/>
                </a:lnTo>
                <a:lnTo>
                  <a:pt x="6429422" y="14049"/>
                </a:lnTo>
                <a:lnTo>
                  <a:pt x="6414164" y="3768"/>
                </a:lnTo>
                <a:lnTo>
                  <a:pt x="6395466" y="0"/>
                </a:lnTo>
                <a:close/>
              </a:path>
            </a:pathLst>
          </a:custGeom>
          <a:solidFill>
            <a:srgbClr val="E6B8B8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6623" y="2223768"/>
            <a:ext cx="2791273" cy="214249"/>
          </a:xfrm>
          <a:custGeom>
            <a:avLst/>
            <a:gdLst/>
            <a:ahLst/>
            <a:cxnLst/>
            <a:rect l="l" t="t" r="r" b="b"/>
            <a:pathLst>
              <a:path w="6443980" h="480060">
                <a:moveTo>
                  <a:pt x="0" y="48005"/>
                </a:moveTo>
                <a:lnTo>
                  <a:pt x="3768" y="29307"/>
                </a:lnTo>
                <a:lnTo>
                  <a:pt x="14049" y="14049"/>
                </a:lnTo>
                <a:lnTo>
                  <a:pt x="29307" y="3768"/>
                </a:lnTo>
                <a:lnTo>
                  <a:pt x="48006" y="0"/>
                </a:lnTo>
                <a:lnTo>
                  <a:pt x="6395466" y="0"/>
                </a:lnTo>
                <a:lnTo>
                  <a:pt x="6414164" y="3768"/>
                </a:lnTo>
                <a:lnTo>
                  <a:pt x="6429422" y="14049"/>
                </a:lnTo>
                <a:lnTo>
                  <a:pt x="6439703" y="29307"/>
                </a:lnTo>
                <a:lnTo>
                  <a:pt x="6443472" y="48005"/>
                </a:lnTo>
                <a:lnTo>
                  <a:pt x="6443472" y="432053"/>
                </a:lnTo>
                <a:lnTo>
                  <a:pt x="6439703" y="450752"/>
                </a:lnTo>
                <a:lnTo>
                  <a:pt x="6429422" y="466010"/>
                </a:lnTo>
                <a:lnTo>
                  <a:pt x="6414164" y="476291"/>
                </a:lnTo>
                <a:lnTo>
                  <a:pt x="6395466" y="480059"/>
                </a:lnTo>
                <a:lnTo>
                  <a:pt x="48006" y="480059"/>
                </a:lnTo>
                <a:lnTo>
                  <a:pt x="29307" y="476291"/>
                </a:lnTo>
                <a:lnTo>
                  <a:pt x="14049" y="466010"/>
                </a:lnTo>
                <a:lnTo>
                  <a:pt x="3768" y="450752"/>
                </a:lnTo>
                <a:lnTo>
                  <a:pt x="0" y="432053"/>
                </a:lnTo>
                <a:lnTo>
                  <a:pt x="0" y="48005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2667" y="2144190"/>
            <a:ext cx="273406" cy="482060"/>
          </a:xfrm>
          <a:custGeom>
            <a:avLst/>
            <a:gdLst/>
            <a:ahLst/>
            <a:cxnLst/>
            <a:rect l="l" t="t" r="r" b="b"/>
            <a:pathLst>
              <a:path w="631189" h="1080135">
                <a:moveTo>
                  <a:pt x="0" y="0"/>
                </a:moveTo>
                <a:lnTo>
                  <a:pt x="0" y="1079830"/>
                </a:lnTo>
                <a:lnTo>
                  <a:pt x="631190" y="1079830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6623" y="2514875"/>
            <a:ext cx="2798975" cy="223318"/>
          </a:xfrm>
          <a:custGeom>
            <a:avLst/>
            <a:gdLst/>
            <a:ahLst/>
            <a:cxnLst/>
            <a:rect l="l" t="t" r="r" b="b"/>
            <a:pathLst>
              <a:path w="6461759" h="500379">
                <a:moveTo>
                  <a:pt x="6411722" y="0"/>
                </a:moveTo>
                <a:lnTo>
                  <a:pt x="50037" y="0"/>
                </a:lnTo>
                <a:lnTo>
                  <a:pt x="30539" y="3927"/>
                </a:lnTo>
                <a:lnTo>
                  <a:pt x="14636" y="14639"/>
                </a:lnTo>
                <a:lnTo>
                  <a:pt x="3925" y="30528"/>
                </a:lnTo>
                <a:lnTo>
                  <a:pt x="0" y="49987"/>
                </a:lnTo>
                <a:lnTo>
                  <a:pt x="0" y="449884"/>
                </a:lnTo>
                <a:lnTo>
                  <a:pt x="3925" y="469343"/>
                </a:lnTo>
                <a:lnTo>
                  <a:pt x="14636" y="485232"/>
                </a:lnTo>
                <a:lnTo>
                  <a:pt x="30539" y="495944"/>
                </a:lnTo>
                <a:lnTo>
                  <a:pt x="50037" y="499872"/>
                </a:lnTo>
                <a:lnTo>
                  <a:pt x="6411722" y="499872"/>
                </a:lnTo>
                <a:lnTo>
                  <a:pt x="6431220" y="495944"/>
                </a:lnTo>
                <a:lnTo>
                  <a:pt x="6447123" y="485232"/>
                </a:lnTo>
                <a:lnTo>
                  <a:pt x="6457834" y="469343"/>
                </a:lnTo>
                <a:lnTo>
                  <a:pt x="6461760" y="449884"/>
                </a:lnTo>
                <a:lnTo>
                  <a:pt x="6461760" y="49987"/>
                </a:lnTo>
                <a:lnTo>
                  <a:pt x="6457834" y="30528"/>
                </a:lnTo>
                <a:lnTo>
                  <a:pt x="6447123" y="14639"/>
                </a:lnTo>
                <a:lnTo>
                  <a:pt x="6431220" y="3927"/>
                </a:lnTo>
                <a:lnTo>
                  <a:pt x="6411722" y="0"/>
                </a:lnTo>
                <a:close/>
              </a:path>
            </a:pathLst>
          </a:custGeom>
          <a:solidFill>
            <a:srgbClr val="C3D59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6623" y="2514875"/>
            <a:ext cx="2798975" cy="223318"/>
          </a:xfrm>
          <a:custGeom>
            <a:avLst/>
            <a:gdLst/>
            <a:ahLst/>
            <a:cxnLst/>
            <a:rect l="l" t="t" r="r" b="b"/>
            <a:pathLst>
              <a:path w="6461759" h="500379">
                <a:moveTo>
                  <a:pt x="0" y="49987"/>
                </a:moveTo>
                <a:lnTo>
                  <a:pt x="3925" y="30528"/>
                </a:lnTo>
                <a:lnTo>
                  <a:pt x="14636" y="14639"/>
                </a:lnTo>
                <a:lnTo>
                  <a:pt x="30539" y="3927"/>
                </a:lnTo>
                <a:lnTo>
                  <a:pt x="50037" y="0"/>
                </a:lnTo>
                <a:lnTo>
                  <a:pt x="6411722" y="0"/>
                </a:lnTo>
                <a:lnTo>
                  <a:pt x="6431220" y="3927"/>
                </a:lnTo>
                <a:lnTo>
                  <a:pt x="6447123" y="14639"/>
                </a:lnTo>
                <a:lnTo>
                  <a:pt x="6457834" y="30528"/>
                </a:lnTo>
                <a:lnTo>
                  <a:pt x="6461760" y="49987"/>
                </a:lnTo>
                <a:lnTo>
                  <a:pt x="6461760" y="449884"/>
                </a:lnTo>
                <a:lnTo>
                  <a:pt x="6457834" y="469343"/>
                </a:lnTo>
                <a:lnTo>
                  <a:pt x="6447123" y="485232"/>
                </a:lnTo>
                <a:lnTo>
                  <a:pt x="6431220" y="495944"/>
                </a:lnTo>
                <a:lnTo>
                  <a:pt x="6411722" y="499872"/>
                </a:lnTo>
                <a:lnTo>
                  <a:pt x="50037" y="499872"/>
                </a:lnTo>
                <a:lnTo>
                  <a:pt x="30539" y="495944"/>
                </a:lnTo>
                <a:lnTo>
                  <a:pt x="14636" y="485232"/>
                </a:lnTo>
                <a:lnTo>
                  <a:pt x="3925" y="469343"/>
                </a:lnTo>
                <a:lnTo>
                  <a:pt x="0" y="449884"/>
                </a:lnTo>
                <a:lnTo>
                  <a:pt x="0" y="49987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59937" y="2260610"/>
            <a:ext cx="2777959" cy="405454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4" dirty="0">
                <a:latin typeface="Calibri"/>
                <a:cs typeface="Calibri"/>
              </a:rPr>
              <a:t>Xác </a:t>
            </a:r>
            <a:r>
              <a:rPr sz="700" spc="-2" dirty="0">
                <a:latin typeface="Calibri"/>
                <a:cs typeface="Calibri"/>
              </a:rPr>
              <a:t>định một phân khúc </a:t>
            </a:r>
            <a:r>
              <a:rPr sz="700" spc="-4" dirty="0">
                <a:latin typeface="Calibri"/>
                <a:cs typeface="Calibri"/>
              </a:rPr>
              <a:t>nhất </a:t>
            </a:r>
            <a:r>
              <a:rPr sz="700" spc="-2" dirty="0">
                <a:latin typeface="Calibri"/>
                <a:cs typeface="Calibri"/>
              </a:rPr>
              <a:t>định kịch bản </a:t>
            </a:r>
            <a:r>
              <a:rPr sz="700" spc="-4" dirty="0">
                <a:latin typeface="Calibri"/>
                <a:cs typeface="Calibri"/>
              </a:rPr>
              <a:t>trong trang</a:t>
            </a:r>
            <a:r>
              <a:rPr sz="700" spc="24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HTML.</a:t>
            </a:r>
            <a:endParaRPr sz="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00" dirty="0">
              <a:latin typeface="Times New Roman"/>
              <a:cs typeface="Times New Roman"/>
            </a:endParaRPr>
          </a:p>
          <a:p>
            <a:pPr>
              <a:spcBef>
                <a:spcPts val="7"/>
              </a:spcBef>
            </a:pPr>
            <a:endParaRPr sz="500" dirty="0">
              <a:latin typeface="Times New Roman"/>
              <a:cs typeface="Times New Roman"/>
            </a:endParaRPr>
          </a:p>
          <a:p>
            <a:pPr marL="5850"/>
            <a:r>
              <a:rPr sz="700" spc="-20" dirty="0">
                <a:latin typeface="Calibri"/>
                <a:cs typeface="Calibri"/>
              </a:rPr>
              <a:t>Tải </a:t>
            </a:r>
            <a:r>
              <a:rPr sz="700" spc="-2" dirty="0">
                <a:latin typeface="Calibri"/>
                <a:cs typeface="Calibri"/>
              </a:rPr>
              <a:t>một </a:t>
            </a:r>
            <a:r>
              <a:rPr sz="700" spc="-4" dirty="0">
                <a:latin typeface="Calibri"/>
                <a:cs typeface="Calibri"/>
              </a:rPr>
              <a:t>tập </a:t>
            </a:r>
            <a:r>
              <a:rPr sz="700" spc="-2" dirty="0">
                <a:latin typeface="Calibri"/>
                <a:cs typeface="Calibri"/>
              </a:rPr>
              <a:t>tin kịch bản </a:t>
            </a:r>
            <a:r>
              <a:rPr sz="700" spc="-4" dirty="0">
                <a:latin typeface="Calibri"/>
                <a:cs typeface="Calibri"/>
              </a:rPr>
              <a:t>bên</a:t>
            </a:r>
            <a:r>
              <a:rPr sz="700" spc="26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ngoài.</a:t>
            </a:r>
            <a:endParaRPr sz="7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23043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</a:t>
            </a:r>
            <a:r>
              <a:rPr spc="-4" dirty="0"/>
              <a:t>biến </a:t>
            </a:r>
            <a:r>
              <a:rPr spc="-7" dirty="0"/>
              <a:t>trong</a:t>
            </a:r>
            <a:r>
              <a:rPr spc="-29" dirty="0"/>
              <a:t> </a:t>
            </a:r>
            <a:r>
              <a:rPr spc="-9" dirty="0"/>
              <a:t>JavaScript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15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75407" y="568950"/>
            <a:ext cx="3687696" cy="352547"/>
          </a:xfrm>
          <a:custGeom>
            <a:avLst/>
            <a:gdLst/>
            <a:ahLst/>
            <a:cxnLst/>
            <a:rect l="l" t="t" r="r" b="b"/>
            <a:pathLst>
              <a:path w="8382000" h="789939">
                <a:moveTo>
                  <a:pt x="8250428" y="0"/>
                </a:moveTo>
                <a:lnTo>
                  <a:pt x="131572" y="0"/>
                </a:lnTo>
                <a:lnTo>
                  <a:pt x="89983" y="6709"/>
                </a:lnTo>
                <a:lnTo>
                  <a:pt x="53865" y="25391"/>
                </a:lnTo>
                <a:lnTo>
                  <a:pt x="25384" y="53876"/>
                </a:lnTo>
                <a:lnTo>
                  <a:pt x="6707" y="89993"/>
                </a:lnTo>
                <a:lnTo>
                  <a:pt x="0" y="131572"/>
                </a:lnTo>
                <a:lnTo>
                  <a:pt x="0" y="657860"/>
                </a:lnTo>
                <a:lnTo>
                  <a:pt x="6707" y="699438"/>
                </a:lnTo>
                <a:lnTo>
                  <a:pt x="25384" y="735555"/>
                </a:lnTo>
                <a:lnTo>
                  <a:pt x="53865" y="764040"/>
                </a:lnTo>
                <a:lnTo>
                  <a:pt x="89983" y="782722"/>
                </a:lnTo>
                <a:lnTo>
                  <a:pt x="131572" y="789432"/>
                </a:lnTo>
                <a:lnTo>
                  <a:pt x="8250428" y="789432"/>
                </a:lnTo>
                <a:lnTo>
                  <a:pt x="8292006" y="782722"/>
                </a:lnTo>
                <a:lnTo>
                  <a:pt x="8328123" y="764040"/>
                </a:lnTo>
                <a:lnTo>
                  <a:pt x="8356608" y="735555"/>
                </a:lnTo>
                <a:lnTo>
                  <a:pt x="8375290" y="699438"/>
                </a:lnTo>
                <a:lnTo>
                  <a:pt x="8382000" y="657860"/>
                </a:lnTo>
                <a:lnTo>
                  <a:pt x="8382000" y="131572"/>
                </a:lnTo>
                <a:lnTo>
                  <a:pt x="8375290" y="89993"/>
                </a:lnTo>
                <a:lnTo>
                  <a:pt x="8356608" y="53876"/>
                </a:lnTo>
                <a:lnTo>
                  <a:pt x="8328123" y="25391"/>
                </a:lnTo>
                <a:lnTo>
                  <a:pt x="8292006" y="6709"/>
                </a:lnTo>
                <a:lnTo>
                  <a:pt x="8250428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407" y="568950"/>
            <a:ext cx="3687695" cy="352547"/>
          </a:xfrm>
          <a:custGeom>
            <a:avLst/>
            <a:gdLst/>
            <a:ahLst/>
            <a:cxnLst/>
            <a:rect l="l" t="t" r="r" b="b"/>
            <a:pathLst>
              <a:path w="8382000" h="789939">
                <a:moveTo>
                  <a:pt x="0" y="131572"/>
                </a:moveTo>
                <a:lnTo>
                  <a:pt x="6707" y="89993"/>
                </a:lnTo>
                <a:lnTo>
                  <a:pt x="25384" y="53876"/>
                </a:lnTo>
                <a:lnTo>
                  <a:pt x="53865" y="25391"/>
                </a:lnTo>
                <a:lnTo>
                  <a:pt x="89983" y="6709"/>
                </a:lnTo>
                <a:lnTo>
                  <a:pt x="131572" y="0"/>
                </a:lnTo>
                <a:lnTo>
                  <a:pt x="8250428" y="0"/>
                </a:lnTo>
                <a:lnTo>
                  <a:pt x="8292006" y="6709"/>
                </a:lnTo>
                <a:lnTo>
                  <a:pt x="8328123" y="25391"/>
                </a:lnTo>
                <a:lnTo>
                  <a:pt x="8356608" y="53876"/>
                </a:lnTo>
                <a:lnTo>
                  <a:pt x="8375290" y="89993"/>
                </a:lnTo>
                <a:lnTo>
                  <a:pt x="8382000" y="131572"/>
                </a:lnTo>
                <a:lnTo>
                  <a:pt x="8382000" y="657860"/>
                </a:lnTo>
                <a:lnTo>
                  <a:pt x="8375290" y="699438"/>
                </a:lnTo>
                <a:lnTo>
                  <a:pt x="8356608" y="735555"/>
                </a:lnTo>
                <a:lnTo>
                  <a:pt x="8328123" y="764040"/>
                </a:lnTo>
                <a:lnTo>
                  <a:pt x="8292006" y="782722"/>
                </a:lnTo>
                <a:lnTo>
                  <a:pt x="8250428" y="789432"/>
                </a:lnTo>
                <a:lnTo>
                  <a:pt x="131572" y="789432"/>
                </a:lnTo>
                <a:lnTo>
                  <a:pt x="89983" y="782722"/>
                </a:lnTo>
                <a:lnTo>
                  <a:pt x="53865" y="764040"/>
                </a:lnTo>
                <a:lnTo>
                  <a:pt x="25384" y="735555"/>
                </a:lnTo>
                <a:lnTo>
                  <a:pt x="6707" y="699438"/>
                </a:lnTo>
                <a:lnTo>
                  <a:pt x="0" y="657860"/>
                </a:lnTo>
                <a:lnTo>
                  <a:pt x="0" y="131572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407" y="1049140"/>
            <a:ext cx="3687695" cy="342912"/>
          </a:xfrm>
          <a:custGeom>
            <a:avLst/>
            <a:gdLst/>
            <a:ahLst/>
            <a:cxnLst/>
            <a:rect l="l" t="t" r="r" b="b"/>
            <a:pathLst>
              <a:path w="8382000" h="768350">
                <a:moveTo>
                  <a:pt x="8253984" y="0"/>
                </a:moveTo>
                <a:lnTo>
                  <a:pt x="128016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5"/>
                </a:lnTo>
                <a:lnTo>
                  <a:pt x="0" y="640079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6" y="768095"/>
                </a:lnTo>
                <a:lnTo>
                  <a:pt x="8253984" y="768095"/>
                </a:lnTo>
                <a:lnTo>
                  <a:pt x="8303829" y="758041"/>
                </a:lnTo>
                <a:lnTo>
                  <a:pt x="8344519" y="730615"/>
                </a:lnTo>
                <a:lnTo>
                  <a:pt x="8371945" y="689925"/>
                </a:lnTo>
                <a:lnTo>
                  <a:pt x="8382000" y="640079"/>
                </a:lnTo>
                <a:lnTo>
                  <a:pt x="8382000" y="128015"/>
                </a:lnTo>
                <a:lnTo>
                  <a:pt x="8371945" y="78170"/>
                </a:lnTo>
                <a:lnTo>
                  <a:pt x="8344519" y="37480"/>
                </a:lnTo>
                <a:lnTo>
                  <a:pt x="8303829" y="10054"/>
                </a:lnTo>
                <a:lnTo>
                  <a:pt x="825398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407" y="1049140"/>
            <a:ext cx="3687695" cy="342912"/>
          </a:xfrm>
          <a:custGeom>
            <a:avLst/>
            <a:gdLst/>
            <a:ahLst/>
            <a:cxnLst/>
            <a:rect l="l" t="t" r="r" b="b"/>
            <a:pathLst>
              <a:path w="8382000" h="768350">
                <a:moveTo>
                  <a:pt x="0" y="128015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6" y="0"/>
                </a:lnTo>
                <a:lnTo>
                  <a:pt x="8253984" y="0"/>
                </a:lnTo>
                <a:lnTo>
                  <a:pt x="8303829" y="10054"/>
                </a:lnTo>
                <a:lnTo>
                  <a:pt x="8344519" y="37480"/>
                </a:lnTo>
                <a:lnTo>
                  <a:pt x="8371945" y="78170"/>
                </a:lnTo>
                <a:lnTo>
                  <a:pt x="8382000" y="128015"/>
                </a:lnTo>
                <a:lnTo>
                  <a:pt x="8382000" y="640079"/>
                </a:lnTo>
                <a:lnTo>
                  <a:pt x="8371945" y="689925"/>
                </a:lnTo>
                <a:lnTo>
                  <a:pt x="8344519" y="730615"/>
                </a:lnTo>
                <a:lnTo>
                  <a:pt x="8303829" y="758041"/>
                </a:lnTo>
                <a:lnTo>
                  <a:pt x="8253984" y="768095"/>
                </a:lnTo>
                <a:lnTo>
                  <a:pt x="128016" y="768095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79"/>
                </a:lnTo>
                <a:lnTo>
                  <a:pt x="0" y="12801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5407" y="1483759"/>
            <a:ext cx="3687695" cy="315139"/>
          </a:xfrm>
          <a:custGeom>
            <a:avLst/>
            <a:gdLst/>
            <a:ahLst/>
            <a:cxnLst/>
            <a:rect l="l" t="t" r="r" b="b"/>
            <a:pathLst>
              <a:path w="8382000" h="706120">
                <a:moveTo>
                  <a:pt x="8264398" y="0"/>
                </a:moveTo>
                <a:lnTo>
                  <a:pt x="117602" y="0"/>
                </a:lnTo>
                <a:lnTo>
                  <a:pt x="71826" y="9249"/>
                </a:lnTo>
                <a:lnTo>
                  <a:pt x="34445" y="34464"/>
                </a:lnTo>
                <a:lnTo>
                  <a:pt x="9242" y="71848"/>
                </a:lnTo>
                <a:lnTo>
                  <a:pt x="0" y="117602"/>
                </a:lnTo>
                <a:lnTo>
                  <a:pt x="0" y="588010"/>
                </a:lnTo>
                <a:lnTo>
                  <a:pt x="9242" y="633763"/>
                </a:lnTo>
                <a:lnTo>
                  <a:pt x="34445" y="671147"/>
                </a:lnTo>
                <a:lnTo>
                  <a:pt x="71826" y="696362"/>
                </a:lnTo>
                <a:lnTo>
                  <a:pt x="117602" y="705612"/>
                </a:lnTo>
                <a:lnTo>
                  <a:pt x="8264398" y="705612"/>
                </a:lnTo>
                <a:lnTo>
                  <a:pt x="8310151" y="696362"/>
                </a:lnTo>
                <a:lnTo>
                  <a:pt x="8347535" y="671147"/>
                </a:lnTo>
                <a:lnTo>
                  <a:pt x="8372750" y="633763"/>
                </a:lnTo>
                <a:lnTo>
                  <a:pt x="8382000" y="588010"/>
                </a:lnTo>
                <a:lnTo>
                  <a:pt x="8382000" y="117602"/>
                </a:lnTo>
                <a:lnTo>
                  <a:pt x="8372750" y="71848"/>
                </a:lnTo>
                <a:lnTo>
                  <a:pt x="8347535" y="34464"/>
                </a:lnTo>
                <a:lnTo>
                  <a:pt x="8310151" y="9249"/>
                </a:lnTo>
                <a:lnTo>
                  <a:pt x="8264398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407" y="1483759"/>
            <a:ext cx="3687695" cy="315139"/>
          </a:xfrm>
          <a:custGeom>
            <a:avLst/>
            <a:gdLst/>
            <a:ahLst/>
            <a:cxnLst/>
            <a:rect l="l" t="t" r="r" b="b"/>
            <a:pathLst>
              <a:path w="8382000" h="706120">
                <a:moveTo>
                  <a:pt x="0" y="117602"/>
                </a:moveTo>
                <a:lnTo>
                  <a:pt x="9242" y="71848"/>
                </a:lnTo>
                <a:lnTo>
                  <a:pt x="34445" y="34464"/>
                </a:lnTo>
                <a:lnTo>
                  <a:pt x="71826" y="9249"/>
                </a:lnTo>
                <a:lnTo>
                  <a:pt x="117602" y="0"/>
                </a:lnTo>
                <a:lnTo>
                  <a:pt x="8264398" y="0"/>
                </a:lnTo>
                <a:lnTo>
                  <a:pt x="8310151" y="9249"/>
                </a:lnTo>
                <a:lnTo>
                  <a:pt x="8347535" y="34464"/>
                </a:lnTo>
                <a:lnTo>
                  <a:pt x="8372750" y="71848"/>
                </a:lnTo>
                <a:lnTo>
                  <a:pt x="8382000" y="117602"/>
                </a:lnTo>
                <a:lnTo>
                  <a:pt x="8382000" y="588010"/>
                </a:lnTo>
                <a:lnTo>
                  <a:pt x="8372750" y="633763"/>
                </a:lnTo>
                <a:lnTo>
                  <a:pt x="8347535" y="671147"/>
                </a:lnTo>
                <a:lnTo>
                  <a:pt x="8310151" y="696362"/>
                </a:lnTo>
                <a:lnTo>
                  <a:pt x="8264398" y="705612"/>
                </a:lnTo>
                <a:lnTo>
                  <a:pt x="117602" y="705612"/>
                </a:lnTo>
                <a:lnTo>
                  <a:pt x="71826" y="696362"/>
                </a:lnTo>
                <a:lnTo>
                  <a:pt x="34445" y="671147"/>
                </a:lnTo>
                <a:lnTo>
                  <a:pt x="9242" y="633763"/>
                </a:lnTo>
                <a:lnTo>
                  <a:pt x="0" y="588010"/>
                </a:lnTo>
                <a:lnTo>
                  <a:pt x="0" y="11760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407" y="1878249"/>
            <a:ext cx="3643750" cy="308337"/>
          </a:xfrm>
          <a:custGeom>
            <a:avLst/>
            <a:gdLst/>
            <a:ahLst/>
            <a:cxnLst/>
            <a:rect l="l" t="t" r="r" b="b"/>
            <a:pathLst>
              <a:path w="8382000" h="690879">
                <a:moveTo>
                  <a:pt x="8266938" y="0"/>
                </a:moveTo>
                <a:lnTo>
                  <a:pt x="115061" y="0"/>
                </a:lnTo>
                <a:lnTo>
                  <a:pt x="70273" y="9048"/>
                </a:lnTo>
                <a:lnTo>
                  <a:pt x="33699" y="33718"/>
                </a:lnTo>
                <a:lnTo>
                  <a:pt x="9041" y="70294"/>
                </a:lnTo>
                <a:lnTo>
                  <a:pt x="0" y="115062"/>
                </a:lnTo>
                <a:lnTo>
                  <a:pt x="0" y="575310"/>
                </a:lnTo>
                <a:lnTo>
                  <a:pt x="9041" y="620077"/>
                </a:lnTo>
                <a:lnTo>
                  <a:pt x="33699" y="656653"/>
                </a:lnTo>
                <a:lnTo>
                  <a:pt x="70273" y="681323"/>
                </a:lnTo>
                <a:lnTo>
                  <a:pt x="115061" y="690372"/>
                </a:lnTo>
                <a:lnTo>
                  <a:pt x="8266938" y="690372"/>
                </a:lnTo>
                <a:lnTo>
                  <a:pt x="8311705" y="681323"/>
                </a:lnTo>
                <a:lnTo>
                  <a:pt x="8348281" y="656653"/>
                </a:lnTo>
                <a:lnTo>
                  <a:pt x="8372951" y="620077"/>
                </a:lnTo>
                <a:lnTo>
                  <a:pt x="8382000" y="575310"/>
                </a:lnTo>
                <a:lnTo>
                  <a:pt x="8382000" y="115062"/>
                </a:lnTo>
                <a:lnTo>
                  <a:pt x="8372951" y="70294"/>
                </a:lnTo>
                <a:lnTo>
                  <a:pt x="8348281" y="33718"/>
                </a:lnTo>
                <a:lnTo>
                  <a:pt x="8311705" y="9048"/>
                </a:lnTo>
                <a:lnTo>
                  <a:pt x="8266938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407" y="1878248"/>
            <a:ext cx="3652691" cy="308337"/>
          </a:xfrm>
          <a:custGeom>
            <a:avLst/>
            <a:gdLst/>
            <a:ahLst/>
            <a:cxnLst/>
            <a:rect l="l" t="t" r="r" b="b"/>
            <a:pathLst>
              <a:path w="8382000" h="690879">
                <a:moveTo>
                  <a:pt x="0" y="115062"/>
                </a:moveTo>
                <a:lnTo>
                  <a:pt x="9041" y="70294"/>
                </a:lnTo>
                <a:lnTo>
                  <a:pt x="33699" y="33718"/>
                </a:lnTo>
                <a:lnTo>
                  <a:pt x="70273" y="9048"/>
                </a:lnTo>
                <a:lnTo>
                  <a:pt x="115061" y="0"/>
                </a:lnTo>
                <a:lnTo>
                  <a:pt x="8266938" y="0"/>
                </a:lnTo>
                <a:lnTo>
                  <a:pt x="8311705" y="9048"/>
                </a:lnTo>
                <a:lnTo>
                  <a:pt x="8348281" y="33718"/>
                </a:lnTo>
                <a:lnTo>
                  <a:pt x="8372951" y="70294"/>
                </a:lnTo>
                <a:lnTo>
                  <a:pt x="8382000" y="115062"/>
                </a:lnTo>
                <a:lnTo>
                  <a:pt x="8382000" y="575310"/>
                </a:lnTo>
                <a:lnTo>
                  <a:pt x="8372951" y="620077"/>
                </a:lnTo>
                <a:lnTo>
                  <a:pt x="8348281" y="656653"/>
                </a:lnTo>
                <a:lnTo>
                  <a:pt x="8311705" y="681323"/>
                </a:lnTo>
                <a:lnTo>
                  <a:pt x="8266938" y="690372"/>
                </a:lnTo>
                <a:lnTo>
                  <a:pt x="115061" y="690372"/>
                </a:lnTo>
                <a:lnTo>
                  <a:pt x="70273" y="681323"/>
                </a:lnTo>
                <a:lnTo>
                  <a:pt x="33699" y="656653"/>
                </a:lnTo>
                <a:lnTo>
                  <a:pt x="9041" y="620077"/>
                </a:lnTo>
                <a:lnTo>
                  <a:pt x="0" y="575310"/>
                </a:lnTo>
                <a:lnTo>
                  <a:pt x="0" y="11506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407" y="2272740"/>
            <a:ext cx="3687695" cy="338944"/>
          </a:xfrm>
          <a:custGeom>
            <a:avLst/>
            <a:gdLst/>
            <a:ahLst/>
            <a:cxnLst/>
            <a:rect l="l" t="t" r="r" b="b"/>
            <a:pathLst>
              <a:path w="8382000" h="759460">
                <a:moveTo>
                  <a:pt x="8255508" y="0"/>
                </a:moveTo>
                <a:lnTo>
                  <a:pt x="126492" y="0"/>
                </a:lnTo>
                <a:lnTo>
                  <a:pt x="77254" y="9941"/>
                </a:lnTo>
                <a:lnTo>
                  <a:pt x="37047" y="37052"/>
                </a:lnTo>
                <a:lnTo>
                  <a:pt x="9939" y="77259"/>
                </a:lnTo>
                <a:lnTo>
                  <a:pt x="0" y="126491"/>
                </a:lnTo>
                <a:lnTo>
                  <a:pt x="0" y="632459"/>
                </a:lnTo>
                <a:lnTo>
                  <a:pt x="9939" y="681697"/>
                </a:lnTo>
                <a:lnTo>
                  <a:pt x="37047" y="721904"/>
                </a:lnTo>
                <a:lnTo>
                  <a:pt x="77254" y="749012"/>
                </a:lnTo>
                <a:lnTo>
                  <a:pt x="126492" y="758951"/>
                </a:lnTo>
                <a:lnTo>
                  <a:pt x="8255508" y="758951"/>
                </a:lnTo>
                <a:lnTo>
                  <a:pt x="8304740" y="749012"/>
                </a:lnTo>
                <a:lnTo>
                  <a:pt x="8344947" y="721904"/>
                </a:lnTo>
                <a:lnTo>
                  <a:pt x="8372058" y="681697"/>
                </a:lnTo>
                <a:lnTo>
                  <a:pt x="8382000" y="632459"/>
                </a:lnTo>
                <a:lnTo>
                  <a:pt x="8382000" y="126491"/>
                </a:lnTo>
                <a:lnTo>
                  <a:pt x="8372058" y="77259"/>
                </a:lnTo>
                <a:lnTo>
                  <a:pt x="8344947" y="37052"/>
                </a:lnTo>
                <a:lnTo>
                  <a:pt x="8304740" y="9941"/>
                </a:lnTo>
                <a:lnTo>
                  <a:pt x="8255508" y="0"/>
                </a:lnTo>
                <a:close/>
              </a:path>
            </a:pathLst>
          </a:custGeom>
          <a:solidFill>
            <a:srgbClr val="C4BC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5407" y="2272740"/>
            <a:ext cx="3687695" cy="338944"/>
          </a:xfrm>
          <a:custGeom>
            <a:avLst/>
            <a:gdLst/>
            <a:ahLst/>
            <a:cxnLst/>
            <a:rect l="l" t="t" r="r" b="b"/>
            <a:pathLst>
              <a:path w="8382000" h="759460">
                <a:moveTo>
                  <a:pt x="0" y="126491"/>
                </a:moveTo>
                <a:lnTo>
                  <a:pt x="9939" y="77259"/>
                </a:lnTo>
                <a:lnTo>
                  <a:pt x="37047" y="37052"/>
                </a:lnTo>
                <a:lnTo>
                  <a:pt x="77254" y="9941"/>
                </a:lnTo>
                <a:lnTo>
                  <a:pt x="126492" y="0"/>
                </a:lnTo>
                <a:lnTo>
                  <a:pt x="8255508" y="0"/>
                </a:lnTo>
                <a:lnTo>
                  <a:pt x="8304740" y="9941"/>
                </a:lnTo>
                <a:lnTo>
                  <a:pt x="8344947" y="37052"/>
                </a:lnTo>
                <a:lnTo>
                  <a:pt x="8372058" y="77259"/>
                </a:lnTo>
                <a:lnTo>
                  <a:pt x="8382000" y="126491"/>
                </a:lnTo>
                <a:lnTo>
                  <a:pt x="8382000" y="632459"/>
                </a:lnTo>
                <a:lnTo>
                  <a:pt x="8372058" y="681697"/>
                </a:lnTo>
                <a:lnTo>
                  <a:pt x="8344947" y="721904"/>
                </a:lnTo>
                <a:lnTo>
                  <a:pt x="8304740" y="749012"/>
                </a:lnTo>
                <a:lnTo>
                  <a:pt x="8255508" y="758951"/>
                </a:lnTo>
                <a:lnTo>
                  <a:pt x="126492" y="758951"/>
                </a:lnTo>
                <a:lnTo>
                  <a:pt x="77254" y="749012"/>
                </a:lnTo>
                <a:lnTo>
                  <a:pt x="37047" y="721904"/>
                </a:lnTo>
                <a:lnTo>
                  <a:pt x="9939" y="681697"/>
                </a:lnTo>
                <a:lnTo>
                  <a:pt x="0" y="632459"/>
                </a:lnTo>
                <a:lnTo>
                  <a:pt x="0" y="12649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2352" y="675615"/>
            <a:ext cx="3638320" cy="1921535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7522">
              <a:spcBef>
                <a:spcPts val="44"/>
              </a:spcBef>
            </a:pPr>
            <a:r>
              <a:rPr spc="-2" dirty="0">
                <a:latin typeface="Arial"/>
                <a:cs typeface="Arial"/>
              </a:rPr>
              <a:t>Một biến dùng để </a:t>
            </a:r>
            <a:r>
              <a:rPr dirty="0">
                <a:latin typeface="Arial"/>
                <a:cs typeface="Arial"/>
              </a:rPr>
              <a:t>chỉ </a:t>
            </a:r>
            <a:r>
              <a:rPr spc="-2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tên </a:t>
            </a:r>
            <a:r>
              <a:rPr spc="-2" dirty="0">
                <a:latin typeface="Arial"/>
                <a:cs typeface="Arial"/>
              </a:rPr>
              <a:t>biểu tượng chứa một giá </a:t>
            </a:r>
            <a:r>
              <a:rPr dirty="0">
                <a:latin typeface="Arial"/>
                <a:cs typeface="Arial"/>
              </a:rPr>
              <a:t>trị </a:t>
            </a:r>
            <a:r>
              <a:rPr spc="-2" dirty="0">
                <a:latin typeface="Arial"/>
                <a:cs typeface="Arial"/>
              </a:rPr>
              <a:t>mà </a:t>
            </a:r>
            <a:r>
              <a:rPr dirty="0">
                <a:latin typeface="Arial"/>
                <a:cs typeface="Arial"/>
              </a:rPr>
              <a:t>có thể sẽ </a:t>
            </a:r>
            <a:r>
              <a:rPr spc="-2" dirty="0">
                <a:latin typeface="Arial"/>
                <a:cs typeface="Arial"/>
              </a:rPr>
              <a:t>thay</a:t>
            </a:r>
            <a:r>
              <a:rPr spc="22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đổi.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11"/>
              </a:spcBef>
            </a:pPr>
            <a:endParaRPr sz="1300" dirty="0">
              <a:latin typeface="Times New Roman"/>
              <a:cs typeface="Times New Roman"/>
            </a:endParaRPr>
          </a:p>
          <a:p>
            <a:pPr marL="6964" marR="33708">
              <a:lnSpc>
                <a:spcPts val="820"/>
              </a:lnSpc>
            </a:pPr>
            <a:r>
              <a:rPr dirty="0">
                <a:latin typeface="Arial"/>
                <a:cs typeface="Arial"/>
              </a:rPr>
              <a:t>Ví </a:t>
            </a:r>
            <a:r>
              <a:rPr spc="-2" dirty="0">
                <a:latin typeface="Arial"/>
                <a:cs typeface="Arial"/>
              </a:rPr>
              <a:t>dụ, age của một học </a:t>
            </a:r>
            <a:r>
              <a:rPr dirty="0">
                <a:latin typeface="Arial"/>
                <a:cs typeface="Arial"/>
              </a:rPr>
              <a:t>sinh và </a:t>
            </a:r>
            <a:r>
              <a:rPr spc="-2" dirty="0">
                <a:latin typeface="Arial"/>
                <a:cs typeface="Arial"/>
              </a:rPr>
              <a:t>salary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2" dirty="0">
                <a:latin typeface="Arial"/>
                <a:cs typeface="Arial"/>
              </a:rPr>
              <a:t>một nhân viên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2" dirty="0">
                <a:latin typeface="Arial"/>
                <a:cs typeface="Arial"/>
              </a:rPr>
              <a:t>được coi là </a:t>
            </a:r>
            <a:r>
              <a:rPr dirty="0">
                <a:latin typeface="Arial"/>
                <a:cs typeface="Arial"/>
              </a:rPr>
              <a:t>các  </a:t>
            </a:r>
            <a:r>
              <a:rPr spc="-4" dirty="0">
                <a:latin typeface="Arial"/>
                <a:cs typeface="Arial"/>
              </a:rPr>
              <a:t>biến.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5571" marR="95830">
              <a:lnSpc>
                <a:spcPts val="820"/>
              </a:lnSpc>
              <a:spcBef>
                <a:spcPts val="605"/>
              </a:spcBef>
            </a:pPr>
            <a:r>
              <a:rPr spc="-7" dirty="0">
                <a:latin typeface="Arial"/>
                <a:cs typeface="Arial"/>
              </a:rPr>
              <a:t>Trong </a:t>
            </a:r>
            <a:r>
              <a:rPr spc="-2" dirty="0">
                <a:latin typeface="Arial"/>
                <a:cs typeface="Arial"/>
              </a:rPr>
              <a:t>JavaScript, một </a:t>
            </a:r>
            <a:r>
              <a:rPr spc="-4" dirty="0">
                <a:latin typeface="Arial"/>
                <a:cs typeface="Arial"/>
              </a:rPr>
              <a:t>biến </a:t>
            </a:r>
            <a:r>
              <a:rPr spc="-2" dirty="0">
                <a:latin typeface="Arial"/>
                <a:cs typeface="Arial"/>
              </a:rPr>
              <a:t>là một </a:t>
            </a:r>
            <a:r>
              <a:rPr dirty="0">
                <a:latin typeface="Arial"/>
                <a:cs typeface="Arial"/>
              </a:rPr>
              <a:t>vị </a:t>
            </a:r>
            <a:r>
              <a:rPr spc="-2" dirty="0">
                <a:latin typeface="Arial"/>
                <a:cs typeface="Arial"/>
              </a:rPr>
              <a:t>trí duy nhất </a:t>
            </a:r>
            <a:r>
              <a:rPr dirty="0">
                <a:latin typeface="Arial"/>
                <a:cs typeface="Arial"/>
              </a:rPr>
              <a:t>trong </a:t>
            </a:r>
            <a:r>
              <a:rPr spc="-2" dirty="0">
                <a:latin typeface="Arial"/>
                <a:cs typeface="Arial"/>
              </a:rPr>
              <a:t>bộ nhớ máy tính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2" dirty="0">
                <a:latin typeface="Arial"/>
                <a:cs typeface="Arial"/>
              </a:rPr>
              <a:t>để  lưu </a:t>
            </a:r>
            <a:r>
              <a:rPr dirty="0">
                <a:latin typeface="Arial"/>
                <a:cs typeface="Arial"/>
              </a:rPr>
              <a:t>trữ </a:t>
            </a:r>
            <a:r>
              <a:rPr spc="-2" dirty="0">
                <a:latin typeface="Arial"/>
                <a:cs typeface="Arial"/>
              </a:rPr>
              <a:t>một giá </a:t>
            </a:r>
            <a:r>
              <a:rPr dirty="0">
                <a:latin typeface="Arial"/>
                <a:cs typeface="Arial"/>
              </a:rPr>
              <a:t>trị và có </a:t>
            </a:r>
            <a:r>
              <a:rPr spc="-2" dirty="0">
                <a:latin typeface="Arial"/>
                <a:cs typeface="Arial"/>
              </a:rPr>
              <a:t>một tên duy</a:t>
            </a:r>
            <a:r>
              <a:rPr spc="4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nhất.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5571">
              <a:spcBef>
                <a:spcPts val="654"/>
              </a:spcBef>
            </a:pPr>
            <a:r>
              <a:rPr dirty="0">
                <a:latin typeface="Arial"/>
                <a:cs typeface="Arial"/>
              </a:rPr>
              <a:t>Tên của </a:t>
            </a:r>
            <a:r>
              <a:rPr spc="-2" dirty="0">
                <a:latin typeface="Arial"/>
                <a:cs typeface="Arial"/>
              </a:rPr>
              <a:t>biến được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spc="-2" dirty="0">
                <a:latin typeface="Arial"/>
                <a:cs typeface="Arial"/>
              </a:rPr>
              <a:t>để </a:t>
            </a:r>
            <a:r>
              <a:rPr dirty="0">
                <a:latin typeface="Arial"/>
                <a:cs typeface="Arial"/>
              </a:rPr>
              <a:t>truy cập và </a:t>
            </a:r>
            <a:r>
              <a:rPr spc="-2" dirty="0">
                <a:latin typeface="Arial"/>
                <a:cs typeface="Arial"/>
              </a:rPr>
              <a:t>đọc các giá </a:t>
            </a:r>
            <a:r>
              <a:rPr dirty="0">
                <a:latin typeface="Arial"/>
                <a:cs typeface="Arial"/>
              </a:rPr>
              <a:t>trị </a:t>
            </a:r>
            <a:r>
              <a:rPr spc="-2" dirty="0">
                <a:latin typeface="Arial"/>
                <a:cs typeface="Arial"/>
              </a:rPr>
              <a:t>được lưu </a:t>
            </a:r>
            <a:r>
              <a:rPr dirty="0">
                <a:latin typeface="Arial"/>
                <a:cs typeface="Arial"/>
              </a:rPr>
              <a:t>trữ </a:t>
            </a:r>
            <a:r>
              <a:rPr spc="-2" dirty="0">
                <a:latin typeface="Arial"/>
                <a:cs typeface="Arial"/>
              </a:rPr>
              <a:t>trong</a:t>
            </a:r>
            <a:r>
              <a:rPr spc="4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đó.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24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6964">
              <a:lnSpc>
                <a:spcPts val="884"/>
              </a:lnSpc>
            </a:pPr>
            <a:r>
              <a:rPr spc="-2" dirty="0">
                <a:latin typeface="Arial"/>
                <a:cs typeface="Arial"/>
              </a:rPr>
              <a:t>Một </a:t>
            </a:r>
            <a:r>
              <a:rPr spc="-4" dirty="0">
                <a:latin typeface="Arial"/>
                <a:cs typeface="Arial"/>
              </a:rPr>
              <a:t>biến </a:t>
            </a:r>
            <a:r>
              <a:rPr dirty="0">
                <a:latin typeface="Arial"/>
                <a:cs typeface="Arial"/>
              </a:rPr>
              <a:t>có </a:t>
            </a:r>
            <a:r>
              <a:rPr spc="-2" dirty="0">
                <a:latin typeface="Arial"/>
                <a:cs typeface="Arial"/>
              </a:rPr>
              <a:t>thể lưu </a:t>
            </a:r>
            <a:r>
              <a:rPr dirty="0">
                <a:latin typeface="Arial"/>
                <a:cs typeface="Arial"/>
              </a:rPr>
              <a:t>trữ </a:t>
            </a:r>
            <a:r>
              <a:rPr spc="-2" dirty="0">
                <a:latin typeface="Arial"/>
                <a:cs typeface="Arial"/>
              </a:rPr>
              <a:t>các </a:t>
            </a:r>
            <a:r>
              <a:rPr spc="-4" dirty="0">
                <a:latin typeface="Arial"/>
                <a:cs typeface="Arial"/>
              </a:rPr>
              <a:t>loại </a:t>
            </a:r>
            <a:r>
              <a:rPr spc="-2" dirty="0">
                <a:latin typeface="Arial"/>
                <a:cs typeface="Arial"/>
              </a:rPr>
              <a:t>dữ </a:t>
            </a:r>
            <a:r>
              <a:rPr spc="-4" dirty="0">
                <a:latin typeface="Arial"/>
                <a:cs typeface="Arial"/>
              </a:rPr>
              <a:t>liệu </a:t>
            </a:r>
            <a:r>
              <a:rPr spc="-2" dirty="0">
                <a:latin typeface="Arial"/>
                <a:cs typeface="Arial"/>
              </a:rPr>
              <a:t>khác </a:t>
            </a:r>
            <a:r>
              <a:rPr spc="-4" dirty="0">
                <a:latin typeface="Arial"/>
                <a:cs typeface="Arial"/>
              </a:rPr>
              <a:t>nhau </a:t>
            </a:r>
            <a:r>
              <a:rPr spc="-2" dirty="0">
                <a:latin typeface="Arial"/>
                <a:cs typeface="Arial"/>
              </a:rPr>
              <a:t>chẳng </a:t>
            </a:r>
            <a:r>
              <a:rPr spc="-4" dirty="0">
                <a:latin typeface="Arial"/>
                <a:cs typeface="Arial"/>
              </a:rPr>
              <a:t>hạn như </a:t>
            </a:r>
            <a:r>
              <a:rPr spc="-2" dirty="0">
                <a:latin typeface="Arial"/>
                <a:cs typeface="Arial"/>
              </a:rPr>
              <a:t>một </a:t>
            </a:r>
            <a:r>
              <a:rPr spc="-4" dirty="0">
                <a:latin typeface="Arial"/>
                <a:cs typeface="Arial"/>
              </a:rPr>
              <a:t>nhân</a:t>
            </a:r>
            <a:r>
              <a:rPr spc="99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vật,</a:t>
            </a:r>
            <a:endParaRPr dirty="0">
              <a:latin typeface="Arial"/>
              <a:cs typeface="Arial"/>
            </a:endParaRPr>
          </a:p>
          <a:p>
            <a:pPr marL="6964">
              <a:lnSpc>
                <a:spcPts val="884"/>
              </a:lnSpc>
            </a:pPr>
            <a:r>
              <a:rPr spc="-2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số, </a:t>
            </a:r>
            <a:r>
              <a:rPr spc="-2" dirty="0">
                <a:latin typeface="Arial"/>
                <a:cs typeface="Arial"/>
              </a:rPr>
              <a:t>hoặc một</a:t>
            </a:r>
            <a:r>
              <a:rPr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chuỗi.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90119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Khai báo </a:t>
            </a:r>
            <a:r>
              <a:rPr spc="-7" dirty="0"/>
              <a:t>các </a:t>
            </a:r>
            <a:r>
              <a:rPr spc="-4" dirty="0"/>
              <a:t>biến</a:t>
            </a:r>
            <a:r>
              <a:rPr spc="-33" dirty="0"/>
              <a:t> </a:t>
            </a:r>
            <a:r>
              <a:rPr spc="-2" dirty="0"/>
              <a:t>1-4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94751" y="646488"/>
            <a:ext cx="1024585" cy="185909"/>
          </a:xfrm>
          <a:custGeom>
            <a:avLst/>
            <a:gdLst/>
            <a:ahLst/>
            <a:cxnLst/>
            <a:rect l="l" t="t" r="r" b="b"/>
            <a:pathLst>
              <a:path w="2365375" h="416560">
                <a:moveTo>
                  <a:pt x="2323591" y="0"/>
                </a:moveTo>
                <a:lnTo>
                  <a:pt x="41605" y="0"/>
                </a:lnTo>
                <a:lnTo>
                  <a:pt x="25412" y="3276"/>
                </a:lnTo>
                <a:lnTo>
                  <a:pt x="12187" y="12207"/>
                </a:lnTo>
                <a:lnTo>
                  <a:pt x="3270" y="25449"/>
                </a:lnTo>
                <a:lnTo>
                  <a:pt x="0" y="41655"/>
                </a:lnTo>
                <a:lnTo>
                  <a:pt x="0" y="374396"/>
                </a:lnTo>
                <a:lnTo>
                  <a:pt x="3270" y="390602"/>
                </a:lnTo>
                <a:lnTo>
                  <a:pt x="12187" y="403844"/>
                </a:lnTo>
                <a:lnTo>
                  <a:pt x="25412" y="412775"/>
                </a:lnTo>
                <a:lnTo>
                  <a:pt x="41605" y="416051"/>
                </a:lnTo>
                <a:lnTo>
                  <a:pt x="2323591" y="416051"/>
                </a:lnTo>
                <a:lnTo>
                  <a:pt x="2339798" y="412775"/>
                </a:lnTo>
                <a:lnTo>
                  <a:pt x="2353040" y="403844"/>
                </a:lnTo>
                <a:lnTo>
                  <a:pt x="2361971" y="390602"/>
                </a:lnTo>
                <a:lnTo>
                  <a:pt x="2365248" y="374396"/>
                </a:lnTo>
                <a:lnTo>
                  <a:pt x="2365248" y="41655"/>
                </a:lnTo>
                <a:lnTo>
                  <a:pt x="2361971" y="25449"/>
                </a:lnTo>
                <a:lnTo>
                  <a:pt x="2353040" y="12207"/>
                </a:lnTo>
                <a:lnTo>
                  <a:pt x="2339798" y="3276"/>
                </a:lnTo>
                <a:lnTo>
                  <a:pt x="2323591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4751" y="646488"/>
            <a:ext cx="1024585" cy="185909"/>
          </a:xfrm>
          <a:custGeom>
            <a:avLst/>
            <a:gdLst/>
            <a:ahLst/>
            <a:cxnLst/>
            <a:rect l="l" t="t" r="r" b="b"/>
            <a:pathLst>
              <a:path w="2365375" h="416560">
                <a:moveTo>
                  <a:pt x="0" y="41655"/>
                </a:moveTo>
                <a:lnTo>
                  <a:pt x="3270" y="25449"/>
                </a:lnTo>
                <a:lnTo>
                  <a:pt x="12187" y="12207"/>
                </a:lnTo>
                <a:lnTo>
                  <a:pt x="25412" y="3276"/>
                </a:lnTo>
                <a:lnTo>
                  <a:pt x="41605" y="0"/>
                </a:lnTo>
                <a:lnTo>
                  <a:pt x="2323591" y="0"/>
                </a:lnTo>
                <a:lnTo>
                  <a:pt x="2339798" y="3276"/>
                </a:lnTo>
                <a:lnTo>
                  <a:pt x="2353040" y="12207"/>
                </a:lnTo>
                <a:lnTo>
                  <a:pt x="2361971" y="25449"/>
                </a:lnTo>
                <a:lnTo>
                  <a:pt x="2365248" y="41655"/>
                </a:lnTo>
                <a:lnTo>
                  <a:pt x="2365248" y="374396"/>
                </a:lnTo>
                <a:lnTo>
                  <a:pt x="2361971" y="390602"/>
                </a:lnTo>
                <a:lnTo>
                  <a:pt x="2353040" y="403844"/>
                </a:lnTo>
                <a:lnTo>
                  <a:pt x="2339798" y="412775"/>
                </a:lnTo>
                <a:lnTo>
                  <a:pt x="2323591" y="416051"/>
                </a:lnTo>
                <a:lnTo>
                  <a:pt x="41605" y="416051"/>
                </a:lnTo>
                <a:lnTo>
                  <a:pt x="25412" y="412775"/>
                </a:lnTo>
                <a:lnTo>
                  <a:pt x="12187" y="403844"/>
                </a:lnTo>
                <a:lnTo>
                  <a:pt x="3270" y="390602"/>
                </a:lnTo>
                <a:lnTo>
                  <a:pt x="0" y="374396"/>
                </a:lnTo>
                <a:lnTo>
                  <a:pt x="0" y="4165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7071" y="832170"/>
            <a:ext cx="72615" cy="119594"/>
          </a:xfrm>
          <a:custGeom>
            <a:avLst/>
            <a:gdLst/>
            <a:ahLst/>
            <a:cxnLst/>
            <a:rect l="l" t="t" r="r" b="b"/>
            <a:pathLst>
              <a:path w="167640" h="267969">
                <a:moveTo>
                  <a:pt x="0" y="0"/>
                </a:moveTo>
                <a:lnTo>
                  <a:pt x="0" y="267970"/>
                </a:lnTo>
                <a:lnTo>
                  <a:pt x="167017" y="267970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9686" y="866858"/>
            <a:ext cx="3086904" cy="169472"/>
          </a:xfrm>
          <a:custGeom>
            <a:avLst/>
            <a:gdLst/>
            <a:ahLst/>
            <a:cxnLst/>
            <a:rect l="l" t="t" r="r" b="b"/>
            <a:pathLst>
              <a:path w="7374890" h="379730">
                <a:moveTo>
                  <a:pt x="7336663" y="0"/>
                </a:moveTo>
                <a:lnTo>
                  <a:pt x="37947" y="0"/>
                </a:lnTo>
                <a:lnTo>
                  <a:pt x="23177" y="2986"/>
                </a:lnTo>
                <a:lnTo>
                  <a:pt x="11115" y="11128"/>
                </a:lnTo>
                <a:lnTo>
                  <a:pt x="2982" y="23199"/>
                </a:lnTo>
                <a:lnTo>
                  <a:pt x="0" y="37973"/>
                </a:lnTo>
                <a:lnTo>
                  <a:pt x="0" y="341502"/>
                </a:lnTo>
                <a:lnTo>
                  <a:pt x="2982" y="356276"/>
                </a:lnTo>
                <a:lnTo>
                  <a:pt x="11115" y="368347"/>
                </a:lnTo>
                <a:lnTo>
                  <a:pt x="23177" y="376489"/>
                </a:lnTo>
                <a:lnTo>
                  <a:pt x="37947" y="379475"/>
                </a:lnTo>
                <a:lnTo>
                  <a:pt x="7336663" y="379475"/>
                </a:lnTo>
                <a:lnTo>
                  <a:pt x="7351436" y="376489"/>
                </a:lnTo>
                <a:lnTo>
                  <a:pt x="7363507" y="368347"/>
                </a:lnTo>
                <a:lnTo>
                  <a:pt x="7371649" y="356276"/>
                </a:lnTo>
                <a:lnTo>
                  <a:pt x="7374635" y="341502"/>
                </a:lnTo>
                <a:lnTo>
                  <a:pt x="7374635" y="37973"/>
                </a:lnTo>
                <a:lnTo>
                  <a:pt x="7371649" y="23199"/>
                </a:lnTo>
                <a:lnTo>
                  <a:pt x="7363507" y="11128"/>
                </a:lnTo>
                <a:lnTo>
                  <a:pt x="7351436" y="2986"/>
                </a:lnTo>
                <a:lnTo>
                  <a:pt x="7336663" y="0"/>
                </a:lnTo>
                <a:close/>
              </a:path>
            </a:pathLst>
          </a:custGeom>
          <a:solidFill>
            <a:srgbClr val="CCC1DA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9686" y="866858"/>
            <a:ext cx="3086904" cy="169472"/>
          </a:xfrm>
          <a:custGeom>
            <a:avLst/>
            <a:gdLst/>
            <a:ahLst/>
            <a:cxnLst/>
            <a:rect l="l" t="t" r="r" b="b"/>
            <a:pathLst>
              <a:path w="7374890" h="379730">
                <a:moveTo>
                  <a:pt x="0" y="37973"/>
                </a:moveTo>
                <a:lnTo>
                  <a:pt x="2982" y="23199"/>
                </a:lnTo>
                <a:lnTo>
                  <a:pt x="11115" y="11128"/>
                </a:lnTo>
                <a:lnTo>
                  <a:pt x="23177" y="2986"/>
                </a:lnTo>
                <a:lnTo>
                  <a:pt x="37947" y="0"/>
                </a:lnTo>
                <a:lnTo>
                  <a:pt x="7336663" y="0"/>
                </a:lnTo>
                <a:lnTo>
                  <a:pt x="7351436" y="2986"/>
                </a:lnTo>
                <a:lnTo>
                  <a:pt x="7363507" y="11128"/>
                </a:lnTo>
                <a:lnTo>
                  <a:pt x="7371649" y="23199"/>
                </a:lnTo>
                <a:lnTo>
                  <a:pt x="7374635" y="37973"/>
                </a:lnTo>
                <a:lnTo>
                  <a:pt x="7374635" y="341502"/>
                </a:lnTo>
                <a:lnTo>
                  <a:pt x="7371649" y="356276"/>
                </a:lnTo>
                <a:lnTo>
                  <a:pt x="7363507" y="368347"/>
                </a:lnTo>
                <a:lnTo>
                  <a:pt x="7351436" y="376489"/>
                </a:lnTo>
                <a:lnTo>
                  <a:pt x="7336663" y="379475"/>
                </a:lnTo>
                <a:lnTo>
                  <a:pt x="37947" y="379475"/>
                </a:lnTo>
                <a:lnTo>
                  <a:pt x="23177" y="376489"/>
                </a:lnTo>
                <a:lnTo>
                  <a:pt x="11115" y="368347"/>
                </a:lnTo>
                <a:lnTo>
                  <a:pt x="2982" y="356276"/>
                </a:lnTo>
                <a:lnTo>
                  <a:pt x="0" y="341502"/>
                </a:lnTo>
                <a:lnTo>
                  <a:pt x="0" y="37973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7072" y="832170"/>
            <a:ext cx="63538" cy="352831"/>
          </a:xfrm>
          <a:custGeom>
            <a:avLst/>
            <a:gdLst/>
            <a:ahLst/>
            <a:cxnLst/>
            <a:rect l="l" t="t" r="r" b="b"/>
            <a:pathLst>
              <a:path w="146684" h="790575">
                <a:moveTo>
                  <a:pt x="0" y="0"/>
                </a:moveTo>
                <a:lnTo>
                  <a:pt x="0" y="790066"/>
                </a:lnTo>
                <a:lnTo>
                  <a:pt x="146215" y="790066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0444" y="1095390"/>
            <a:ext cx="3096146" cy="179108"/>
          </a:xfrm>
          <a:custGeom>
            <a:avLst/>
            <a:gdLst/>
            <a:ahLst/>
            <a:cxnLst/>
            <a:rect l="l" t="t" r="r" b="b"/>
            <a:pathLst>
              <a:path w="7396480" h="401319">
                <a:moveTo>
                  <a:pt x="7355839" y="0"/>
                </a:moveTo>
                <a:lnTo>
                  <a:pt x="40081" y="0"/>
                </a:lnTo>
                <a:lnTo>
                  <a:pt x="24479" y="3145"/>
                </a:lnTo>
                <a:lnTo>
                  <a:pt x="11739" y="11731"/>
                </a:lnTo>
                <a:lnTo>
                  <a:pt x="3149" y="24485"/>
                </a:lnTo>
                <a:lnTo>
                  <a:pt x="0" y="40132"/>
                </a:lnTo>
                <a:lnTo>
                  <a:pt x="0" y="360680"/>
                </a:lnTo>
                <a:lnTo>
                  <a:pt x="3149" y="376326"/>
                </a:lnTo>
                <a:lnTo>
                  <a:pt x="11739" y="389080"/>
                </a:lnTo>
                <a:lnTo>
                  <a:pt x="24479" y="397666"/>
                </a:lnTo>
                <a:lnTo>
                  <a:pt x="40081" y="400812"/>
                </a:lnTo>
                <a:lnTo>
                  <a:pt x="7355839" y="400812"/>
                </a:lnTo>
                <a:lnTo>
                  <a:pt x="7371486" y="397666"/>
                </a:lnTo>
                <a:lnTo>
                  <a:pt x="7384240" y="389080"/>
                </a:lnTo>
                <a:lnTo>
                  <a:pt x="7392826" y="376326"/>
                </a:lnTo>
                <a:lnTo>
                  <a:pt x="7395971" y="360680"/>
                </a:lnTo>
                <a:lnTo>
                  <a:pt x="7395971" y="40132"/>
                </a:lnTo>
                <a:lnTo>
                  <a:pt x="7392826" y="24485"/>
                </a:lnTo>
                <a:lnTo>
                  <a:pt x="7384240" y="11731"/>
                </a:lnTo>
                <a:lnTo>
                  <a:pt x="7371486" y="3145"/>
                </a:lnTo>
                <a:lnTo>
                  <a:pt x="7355839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0444" y="1095390"/>
            <a:ext cx="3096146" cy="179108"/>
          </a:xfrm>
          <a:custGeom>
            <a:avLst/>
            <a:gdLst/>
            <a:ahLst/>
            <a:cxnLst/>
            <a:rect l="l" t="t" r="r" b="b"/>
            <a:pathLst>
              <a:path w="7396480" h="401319">
                <a:moveTo>
                  <a:pt x="0" y="40132"/>
                </a:moveTo>
                <a:lnTo>
                  <a:pt x="3149" y="24485"/>
                </a:lnTo>
                <a:lnTo>
                  <a:pt x="11739" y="11731"/>
                </a:lnTo>
                <a:lnTo>
                  <a:pt x="24479" y="3145"/>
                </a:lnTo>
                <a:lnTo>
                  <a:pt x="40081" y="0"/>
                </a:lnTo>
                <a:lnTo>
                  <a:pt x="7355839" y="0"/>
                </a:lnTo>
                <a:lnTo>
                  <a:pt x="7371486" y="3145"/>
                </a:lnTo>
                <a:lnTo>
                  <a:pt x="7384240" y="11731"/>
                </a:lnTo>
                <a:lnTo>
                  <a:pt x="7392826" y="24485"/>
                </a:lnTo>
                <a:lnTo>
                  <a:pt x="7395971" y="40132"/>
                </a:lnTo>
                <a:lnTo>
                  <a:pt x="7395971" y="360680"/>
                </a:lnTo>
                <a:lnTo>
                  <a:pt x="7392826" y="376326"/>
                </a:lnTo>
                <a:lnTo>
                  <a:pt x="7384240" y="389080"/>
                </a:lnTo>
                <a:lnTo>
                  <a:pt x="7371486" y="397666"/>
                </a:lnTo>
                <a:lnTo>
                  <a:pt x="7355839" y="400812"/>
                </a:lnTo>
                <a:lnTo>
                  <a:pt x="40081" y="400812"/>
                </a:lnTo>
                <a:lnTo>
                  <a:pt x="24479" y="397666"/>
                </a:lnTo>
                <a:lnTo>
                  <a:pt x="11739" y="389080"/>
                </a:lnTo>
                <a:lnTo>
                  <a:pt x="3149" y="376326"/>
                </a:lnTo>
                <a:lnTo>
                  <a:pt x="0" y="360680"/>
                </a:lnTo>
                <a:lnTo>
                  <a:pt x="0" y="40132"/>
                </a:lnTo>
                <a:close/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7071" y="832171"/>
            <a:ext cx="85543" cy="618091"/>
          </a:xfrm>
          <a:custGeom>
            <a:avLst/>
            <a:gdLst/>
            <a:ahLst/>
            <a:cxnLst/>
            <a:rect l="l" t="t" r="r" b="b"/>
            <a:pathLst>
              <a:path w="197484" h="1384935">
                <a:moveTo>
                  <a:pt x="0" y="0"/>
                </a:moveTo>
                <a:lnTo>
                  <a:pt x="0" y="1384553"/>
                </a:lnTo>
                <a:lnTo>
                  <a:pt x="197294" y="1384553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889" y="1353850"/>
            <a:ext cx="3073701" cy="192711"/>
          </a:xfrm>
          <a:custGeom>
            <a:avLst/>
            <a:gdLst/>
            <a:ahLst/>
            <a:cxnLst/>
            <a:rect l="l" t="t" r="r" b="b"/>
            <a:pathLst>
              <a:path w="7344409" h="431800">
                <a:moveTo>
                  <a:pt x="7300976" y="0"/>
                </a:moveTo>
                <a:lnTo>
                  <a:pt x="43129" y="0"/>
                </a:lnTo>
                <a:lnTo>
                  <a:pt x="26339" y="3389"/>
                </a:lnTo>
                <a:lnTo>
                  <a:pt x="12630" y="12636"/>
                </a:lnTo>
                <a:lnTo>
                  <a:pt x="3388" y="26360"/>
                </a:lnTo>
                <a:lnTo>
                  <a:pt x="0" y="43179"/>
                </a:lnTo>
                <a:lnTo>
                  <a:pt x="0" y="388112"/>
                </a:lnTo>
                <a:lnTo>
                  <a:pt x="3388" y="404931"/>
                </a:lnTo>
                <a:lnTo>
                  <a:pt x="12630" y="418655"/>
                </a:lnTo>
                <a:lnTo>
                  <a:pt x="26339" y="427902"/>
                </a:lnTo>
                <a:lnTo>
                  <a:pt x="43129" y="431291"/>
                </a:lnTo>
                <a:lnTo>
                  <a:pt x="7300976" y="431291"/>
                </a:lnTo>
                <a:lnTo>
                  <a:pt x="7317795" y="427902"/>
                </a:lnTo>
                <a:lnTo>
                  <a:pt x="7331519" y="418655"/>
                </a:lnTo>
                <a:lnTo>
                  <a:pt x="7340766" y="404931"/>
                </a:lnTo>
                <a:lnTo>
                  <a:pt x="7344156" y="388112"/>
                </a:lnTo>
                <a:lnTo>
                  <a:pt x="7344156" y="43179"/>
                </a:lnTo>
                <a:lnTo>
                  <a:pt x="7340766" y="26360"/>
                </a:lnTo>
                <a:lnTo>
                  <a:pt x="7331519" y="12636"/>
                </a:lnTo>
                <a:lnTo>
                  <a:pt x="7317795" y="3389"/>
                </a:lnTo>
                <a:lnTo>
                  <a:pt x="7300976" y="0"/>
                </a:lnTo>
                <a:close/>
              </a:path>
            </a:pathLst>
          </a:custGeom>
          <a:solidFill>
            <a:srgbClr val="C3D59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2889" y="1353850"/>
            <a:ext cx="3073701" cy="192711"/>
          </a:xfrm>
          <a:custGeom>
            <a:avLst/>
            <a:gdLst/>
            <a:ahLst/>
            <a:cxnLst/>
            <a:rect l="l" t="t" r="r" b="b"/>
            <a:pathLst>
              <a:path w="7344409" h="431800">
                <a:moveTo>
                  <a:pt x="0" y="43179"/>
                </a:moveTo>
                <a:lnTo>
                  <a:pt x="3388" y="26360"/>
                </a:lnTo>
                <a:lnTo>
                  <a:pt x="12630" y="12636"/>
                </a:lnTo>
                <a:lnTo>
                  <a:pt x="26339" y="3389"/>
                </a:lnTo>
                <a:lnTo>
                  <a:pt x="43129" y="0"/>
                </a:lnTo>
                <a:lnTo>
                  <a:pt x="7300976" y="0"/>
                </a:lnTo>
                <a:lnTo>
                  <a:pt x="7317795" y="3389"/>
                </a:lnTo>
                <a:lnTo>
                  <a:pt x="7331519" y="12636"/>
                </a:lnTo>
                <a:lnTo>
                  <a:pt x="7340766" y="26360"/>
                </a:lnTo>
                <a:lnTo>
                  <a:pt x="7344156" y="43179"/>
                </a:lnTo>
                <a:lnTo>
                  <a:pt x="7344156" y="388112"/>
                </a:lnTo>
                <a:lnTo>
                  <a:pt x="7340766" y="404931"/>
                </a:lnTo>
                <a:lnTo>
                  <a:pt x="7331519" y="418655"/>
                </a:lnTo>
                <a:lnTo>
                  <a:pt x="7317795" y="427902"/>
                </a:lnTo>
                <a:lnTo>
                  <a:pt x="7300976" y="431291"/>
                </a:lnTo>
                <a:lnTo>
                  <a:pt x="43129" y="431291"/>
                </a:lnTo>
                <a:lnTo>
                  <a:pt x="26339" y="427902"/>
                </a:lnTo>
                <a:lnTo>
                  <a:pt x="12630" y="418655"/>
                </a:lnTo>
                <a:lnTo>
                  <a:pt x="3388" y="404931"/>
                </a:lnTo>
                <a:lnTo>
                  <a:pt x="0" y="388112"/>
                </a:lnTo>
                <a:lnTo>
                  <a:pt x="0" y="43179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7072" y="832170"/>
            <a:ext cx="74265" cy="890437"/>
          </a:xfrm>
          <a:custGeom>
            <a:avLst/>
            <a:gdLst/>
            <a:ahLst/>
            <a:cxnLst/>
            <a:rect l="l" t="t" r="r" b="b"/>
            <a:pathLst>
              <a:path w="171450" h="1995170">
                <a:moveTo>
                  <a:pt x="0" y="0"/>
                </a:moveTo>
                <a:lnTo>
                  <a:pt x="0" y="1994662"/>
                </a:lnTo>
                <a:lnTo>
                  <a:pt x="170929" y="1994662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1007" y="1626592"/>
            <a:ext cx="3085583" cy="191861"/>
          </a:xfrm>
          <a:custGeom>
            <a:avLst/>
            <a:gdLst/>
            <a:ahLst/>
            <a:cxnLst/>
            <a:rect l="l" t="t" r="r" b="b"/>
            <a:pathLst>
              <a:path w="7123430" h="429895">
                <a:moveTo>
                  <a:pt x="7080250" y="0"/>
                </a:moveTo>
                <a:lnTo>
                  <a:pt x="42976" y="0"/>
                </a:lnTo>
                <a:lnTo>
                  <a:pt x="26247" y="3385"/>
                </a:lnTo>
                <a:lnTo>
                  <a:pt x="12587" y="12604"/>
                </a:lnTo>
                <a:lnTo>
                  <a:pt x="3377" y="26253"/>
                </a:lnTo>
                <a:lnTo>
                  <a:pt x="0" y="42925"/>
                </a:lnTo>
                <a:lnTo>
                  <a:pt x="0" y="386841"/>
                </a:lnTo>
                <a:lnTo>
                  <a:pt x="3377" y="403514"/>
                </a:lnTo>
                <a:lnTo>
                  <a:pt x="12587" y="417163"/>
                </a:lnTo>
                <a:lnTo>
                  <a:pt x="26247" y="426382"/>
                </a:lnTo>
                <a:lnTo>
                  <a:pt x="42976" y="429767"/>
                </a:lnTo>
                <a:lnTo>
                  <a:pt x="7080250" y="429767"/>
                </a:lnTo>
                <a:lnTo>
                  <a:pt x="7096922" y="426382"/>
                </a:lnTo>
                <a:lnTo>
                  <a:pt x="7110571" y="417163"/>
                </a:lnTo>
                <a:lnTo>
                  <a:pt x="7119790" y="403514"/>
                </a:lnTo>
                <a:lnTo>
                  <a:pt x="7123176" y="386841"/>
                </a:lnTo>
                <a:lnTo>
                  <a:pt x="7123176" y="42925"/>
                </a:lnTo>
                <a:lnTo>
                  <a:pt x="7119790" y="26253"/>
                </a:lnTo>
                <a:lnTo>
                  <a:pt x="7110571" y="12604"/>
                </a:lnTo>
                <a:lnTo>
                  <a:pt x="7096922" y="3385"/>
                </a:lnTo>
                <a:lnTo>
                  <a:pt x="7080250" y="0"/>
                </a:lnTo>
                <a:close/>
              </a:path>
            </a:pathLst>
          </a:custGeom>
          <a:solidFill>
            <a:srgbClr val="D99593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1007" y="1626592"/>
            <a:ext cx="3085583" cy="191861"/>
          </a:xfrm>
          <a:custGeom>
            <a:avLst/>
            <a:gdLst/>
            <a:ahLst/>
            <a:cxnLst/>
            <a:rect l="l" t="t" r="r" b="b"/>
            <a:pathLst>
              <a:path w="7123430" h="429895">
                <a:moveTo>
                  <a:pt x="0" y="42925"/>
                </a:moveTo>
                <a:lnTo>
                  <a:pt x="3377" y="26253"/>
                </a:lnTo>
                <a:lnTo>
                  <a:pt x="12587" y="12604"/>
                </a:lnTo>
                <a:lnTo>
                  <a:pt x="26247" y="3385"/>
                </a:lnTo>
                <a:lnTo>
                  <a:pt x="42976" y="0"/>
                </a:lnTo>
                <a:lnTo>
                  <a:pt x="7080250" y="0"/>
                </a:lnTo>
                <a:lnTo>
                  <a:pt x="7096922" y="3385"/>
                </a:lnTo>
                <a:lnTo>
                  <a:pt x="7110571" y="12604"/>
                </a:lnTo>
                <a:lnTo>
                  <a:pt x="7119790" y="26253"/>
                </a:lnTo>
                <a:lnTo>
                  <a:pt x="7123176" y="42925"/>
                </a:lnTo>
                <a:lnTo>
                  <a:pt x="7123176" y="386841"/>
                </a:lnTo>
                <a:lnTo>
                  <a:pt x="7119790" y="403514"/>
                </a:lnTo>
                <a:lnTo>
                  <a:pt x="7110571" y="417163"/>
                </a:lnTo>
                <a:lnTo>
                  <a:pt x="7096922" y="426382"/>
                </a:lnTo>
                <a:lnTo>
                  <a:pt x="7080250" y="429767"/>
                </a:lnTo>
                <a:lnTo>
                  <a:pt x="42976" y="429767"/>
                </a:lnTo>
                <a:lnTo>
                  <a:pt x="26247" y="426382"/>
                </a:lnTo>
                <a:lnTo>
                  <a:pt x="12587" y="417163"/>
                </a:lnTo>
                <a:lnTo>
                  <a:pt x="3377" y="403514"/>
                </a:lnTo>
                <a:lnTo>
                  <a:pt x="0" y="386841"/>
                </a:lnTo>
                <a:lnTo>
                  <a:pt x="0" y="42925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7072" y="832170"/>
            <a:ext cx="74265" cy="1158532"/>
          </a:xfrm>
          <a:custGeom>
            <a:avLst/>
            <a:gdLst/>
            <a:ahLst/>
            <a:cxnLst/>
            <a:rect l="l" t="t" r="r" b="b"/>
            <a:pathLst>
              <a:path w="171450" h="2595879">
                <a:moveTo>
                  <a:pt x="0" y="0"/>
                </a:moveTo>
                <a:lnTo>
                  <a:pt x="0" y="2595626"/>
                </a:lnTo>
                <a:lnTo>
                  <a:pt x="170929" y="2595626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1007" y="1855452"/>
            <a:ext cx="3085583" cy="208298"/>
          </a:xfrm>
          <a:custGeom>
            <a:avLst/>
            <a:gdLst/>
            <a:ahLst/>
            <a:cxnLst/>
            <a:rect l="l" t="t" r="r" b="b"/>
            <a:pathLst>
              <a:path w="7443470" h="466725">
                <a:moveTo>
                  <a:pt x="7396607" y="0"/>
                </a:moveTo>
                <a:lnTo>
                  <a:pt x="46634" y="0"/>
                </a:lnTo>
                <a:lnTo>
                  <a:pt x="28482" y="3657"/>
                </a:lnTo>
                <a:lnTo>
                  <a:pt x="13658" y="13636"/>
                </a:lnTo>
                <a:lnTo>
                  <a:pt x="3664" y="28449"/>
                </a:lnTo>
                <a:lnTo>
                  <a:pt x="0" y="46609"/>
                </a:lnTo>
                <a:lnTo>
                  <a:pt x="0" y="419735"/>
                </a:lnTo>
                <a:lnTo>
                  <a:pt x="3664" y="437894"/>
                </a:lnTo>
                <a:lnTo>
                  <a:pt x="13658" y="452707"/>
                </a:lnTo>
                <a:lnTo>
                  <a:pt x="28482" y="462686"/>
                </a:lnTo>
                <a:lnTo>
                  <a:pt x="46634" y="466344"/>
                </a:lnTo>
                <a:lnTo>
                  <a:pt x="7396607" y="466344"/>
                </a:lnTo>
                <a:lnTo>
                  <a:pt x="7414766" y="462686"/>
                </a:lnTo>
                <a:lnTo>
                  <a:pt x="7429579" y="452707"/>
                </a:lnTo>
                <a:lnTo>
                  <a:pt x="7439558" y="437894"/>
                </a:lnTo>
                <a:lnTo>
                  <a:pt x="7443216" y="419735"/>
                </a:lnTo>
                <a:lnTo>
                  <a:pt x="7443216" y="46609"/>
                </a:lnTo>
                <a:lnTo>
                  <a:pt x="7439558" y="28449"/>
                </a:lnTo>
                <a:lnTo>
                  <a:pt x="7429579" y="13636"/>
                </a:lnTo>
                <a:lnTo>
                  <a:pt x="7414766" y="3657"/>
                </a:lnTo>
                <a:lnTo>
                  <a:pt x="7396607" y="0"/>
                </a:lnTo>
                <a:close/>
              </a:path>
            </a:pathLst>
          </a:custGeom>
          <a:solidFill>
            <a:srgbClr val="94B3D6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1007" y="1855452"/>
            <a:ext cx="3085583" cy="208298"/>
          </a:xfrm>
          <a:custGeom>
            <a:avLst/>
            <a:gdLst/>
            <a:ahLst/>
            <a:cxnLst/>
            <a:rect l="l" t="t" r="r" b="b"/>
            <a:pathLst>
              <a:path w="7443470" h="466725">
                <a:moveTo>
                  <a:pt x="0" y="46609"/>
                </a:moveTo>
                <a:lnTo>
                  <a:pt x="3664" y="28449"/>
                </a:lnTo>
                <a:lnTo>
                  <a:pt x="13658" y="13636"/>
                </a:lnTo>
                <a:lnTo>
                  <a:pt x="28482" y="3657"/>
                </a:lnTo>
                <a:lnTo>
                  <a:pt x="46634" y="0"/>
                </a:lnTo>
                <a:lnTo>
                  <a:pt x="7396607" y="0"/>
                </a:lnTo>
                <a:lnTo>
                  <a:pt x="7414766" y="3657"/>
                </a:lnTo>
                <a:lnTo>
                  <a:pt x="7429579" y="13636"/>
                </a:lnTo>
                <a:lnTo>
                  <a:pt x="7439558" y="28449"/>
                </a:lnTo>
                <a:lnTo>
                  <a:pt x="7443216" y="46609"/>
                </a:lnTo>
                <a:lnTo>
                  <a:pt x="7443216" y="419735"/>
                </a:lnTo>
                <a:lnTo>
                  <a:pt x="7439558" y="437894"/>
                </a:lnTo>
                <a:lnTo>
                  <a:pt x="7429579" y="452707"/>
                </a:lnTo>
                <a:lnTo>
                  <a:pt x="7414766" y="462686"/>
                </a:lnTo>
                <a:lnTo>
                  <a:pt x="7396607" y="466344"/>
                </a:lnTo>
                <a:lnTo>
                  <a:pt x="46634" y="466344"/>
                </a:lnTo>
                <a:lnTo>
                  <a:pt x="28482" y="462686"/>
                </a:lnTo>
                <a:lnTo>
                  <a:pt x="13658" y="452707"/>
                </a:lnTo>
                <a:lnTo>
                  <a:pt x="3664" y="437894"/>
                </a:lnTo>
                <a:lnTo>
                  <a:pt x="0" y="419735"/>
                </a:lnTo>
                <a:lnTo>
                  <a:pt x="0" y="46609"/>
                </a:lnTo>
                <a:close/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7072" y="832170"/>
            <a:ext cx="74265" cy="1441930"/>
          </a:xfrm>
          <a:custGeom>
            <a:avLst/>
            <a:gdLst/>
            <a:ahLst/>
            <a:cxnLst/>
            <a:rect l="l" t="t" r="r" b="b"/>
            <a:pathLst>
              <a:path w="171450" h="3230879">
                <a:moveTo>
                  <a:pt x="0" y="0"/>
                </a:moveTo>
                <a:lnTo>
                  <a:pt x="0" y="3230499"/>
                </a:lnTo>
                <a:lnTo>
                  <a:pt x="170929" y="3230499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1007" y="2139950"/>
            <a:ext cx="3085583" cy="188460"/>
          </a:xfrm>
          <a:custGeom>
            <a:avLst/>
            <a:gdLst/>
            <a:ahLst/>
            <a:cxnLst/>
            <a:rect l="l" t="t" r="r" b="b"/>
            <a:pathLst>
              <a:path w="7347584" h="422275">
                <a:moveTo>
                  <a:pt x="7305040" y="0"/>
                </a:moveTo>
                <a:lnTo>
                  <a:pt x="42214" y="0"/>
                </a:lnTo>
                <a:lnTo>
                  <a:pt x="25781" y="3319"/>
                </a:lnTo>
                <a:lnTo>
                  <a:pt x="12363" y="12366"/>
                </a:lnTo>
                <a:lnTo>
                  <a:pt x="3317" y="25771"/>
                </a:lnTo>
                <a:lnTo>
                  <a:pt x="0" y="42164"/>
                </a:lnTo>
                <a:lnTo>
                  <a:pt x="0" y="379984"/>
                </a:lnTo>
                <a:lnTo>
                  <a:pt x="3317" y="396376"/>
                </a:lnTo>
                <a:lnTo>
                  <a:pt x="12363" y="409781"/>
                </a:lnTo>
                <a:lnTo>
                  <a:pt x="25781" y="418828"/>
                </a:lnTo>
                <a:lnTo>
                  <a:pt x="42214" y="422148"/>
                </a:lnTo>
                <a:lnTo>
                  <a:pt x="7305040" y="422148"/>
                </a:lnTo>
                <a:lnTo>
                  <a:pt x="7321432" y="418828"/>
                </a:lnTo>
                <a:lnTo>
                  <a:pt x="7334837" y="409781"/>
                </a:lnTo>
                <a:lnTo>
                  <a:pt x="7343884" y="396376"/>
                </a:lnTo>
                <a:lnTo>
                  <a:pt x="7347204" y="379984"/>
                </a:lnTo>
                <a:lnTo>
                  <a:pt x="7347204" y="42164"/>
                </a:lnTo>
                <a:lnTo>
                  <a:pt x="7343884" y="25771"/>
                </a:lnTo>
                <a:lnTo>
                  <a:pt x="7334837" y="12366"/>
                </a:lnTo>
                <a:lnTo>
                  <a:pt x="7321432" y="3319"/>
                </a:lnTo>
                <a:lnTo>
                  <a:pt x="7305040" y="0"/>
                </a:lnTo>
                <a:close/>
              </a:path>
            </a:pathLst>
          </a:custGeom>
          <a:solidFill>
            <a:srgbClr val="C4BC96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1007" y="2139950"/>
            <a:ext cx="3085583" cy="188460"/>
          </a:xfrm>
          <a:custGeom>
            <a:avLst/>
            <a:gdLst/>
            <a:ahLst/>
            <a:cxnLst/>
            <a:rect l="l" t="t" r="r" b="b"/>
            <a:pathLst>
              <a:path w="7347584" h="422275">
                <a:moveTo>
                  <a:pt x="0" y="42164"/>
                </a:moveTo>
                <a:lnTo>
                  <a:pt x="3317" y="25771"/>
                </a:lnTo>
                <a:lnTo>
                  <a:pt x="12363" y="12366"/>
                </a:lnTo>
                <a:lnTo>
                  <a:pt x="25781" y="3319"/>
                </a:lnTo>
                <a:lnTo>
                  <a:pt x="42214" y="0"/>
                </a:lnTo>
                <a:lnTo>
                  <a:pt x="7305040" y="0"/>
                </a:lnTo>
                <a:lnTo>
                  <a:pt x="7321432" y="3319"/>
                </a:lnTo>
                <a:lnTo>
                  <a:pt x="7334837" y="12366"/>
                </a:lnTo>
                <a:lnTo>
                  <a:pt x="7343884" y="25771"/>
                </a:lnTo>
                <a:lnTo>
                  <a:pt x="7347204" y="42164"/>
                </a:lnTo>
                <a:lnTo>
                  <a:pt x="7347204" y="379984"/>
                </a:lnTo>
                <a:lnTo>
                  <a:pt x="7343884" y="396376"/>
                </a:lnTo>
                <a:lnTo>
                  <a:pt x="7334837" y="409781"/>
                </a:lnTo>
                <a:lnTo>
                  <a:pt x="7321432" y="418828"/>
                </a:lnTo>
                <a:lnTo>
                  <a:pt x="7305040" y="422148"/>
                </a:lnTo>
                <a:lnTo>
                  <a:pt x="42214" y="422148"/>
                </a:lnTo>
                <a:lnTo>
                  <a:pt x="25781" y="418828"/>
                </a:lnTo>
                <a:lnTo>
                  <a:pt x="12363" y="409781"/>
                </a:lnTo>
                <a:lnTo>
                  <a:pt x="3317" y="396376"/>
                </a:lnTo>
                <a:lnTo>
                  <a:pt x="0" y="379984"/>
                </a:lnTo>
                <a:lnTo>
                  <a:pt x="0" y="42164"/>
                </a:lnTo>
                <a:close/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7072" y="832171"/>
            <a:ext cx="74265" cy="1702939"/>
          </a:xfrm>
          <a:custGeom>
            <a:avLst/>
            <a:gdLst/>
            <a:ahLst/>
            <a:cxnLst/>
            <a:rect l="l" t="t" r="r" b="b"/>
            <a:pathLst>
              <a:path w="171450" h="3815715">
                <a:moveTo>
                  <a:pt x="0" y="0"/>
                </a:moveTo>
                <a:lnTo>
                  <a:pt x="0" y="3815626"/>
                </a:lnTo>
                <a:lnTo>
                  <a:pt x="170929" y="3815626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1007" y="2368550"/>
            <a:ext cx="3085583" cy="198095"/>
          </a:xfrm>
          <a:custGeom>
            <a:avLst/>
            <a:gdLst/>
            <a:ahLst/>
            <a:cxnLst/>
            <a:rect l="l" t="t" r="r" b="b"/>
            <a:pathLst>
              <a:path w="7388859" h="443864">
                <a:moveTo>
                  <a:pt x="7344029" y="0"/>
                </a:moveTo>
                <a:lnTo>
                  <a:pt x="44348" y="0"/>
                </a:lnTo>
                <a:lnTo>
                  <a:pt x="27089" y="3478"/>
                </a:lnTo>
                <a:lnTo>
                  <a:pt x="12992" y="12969"/>
                </a:lnTo>
                <a:lnTo>
                  <a:pt x="3486" y="27056"/>
                </a:lnTo>
                <a:lnTo>
                  <a:pt x="0" y="44323"/>
                </a:lnTo>
                <a:lnTo>
                  <a:pt x="0" y="399135"/>
                </a:lnTo>
                <a:lnTo>
                  <a:pt x="3486" y="416394"/>
                </a:lnTo>
                <a:lnTo>
                  <a:pt x="12992" y="430491"/>
                </a:lnTo>
                <a:lnTo>
                  <a:pt x="27089" y="439997"/>
                </a:lnTo>
                <a:lnTo>
                  <a:pt x="44348" y="443484"/>
                </a:lnTo>
                <a:lnTo>
                  <a:pt x="7344029" y="443484"/>
                </a:lnTo>
                <a:lnTo>
                  <a:pt x="7361295" y="439997"/>
                </a:lnTo>
                <a:lnTo>
                  <a:pt x="7375382" y="430491"/>
                </a:lnTo>
                <a:lnTo>
                  <a:pt x="7384873" y="416394"/>
                </a:lnTo>
                <a:lnTo>
                  <a:pt x="7388352" y="399135"/>
                </a:lnTo>
                <a:lnTo>
                  <a:pt x="7388352" y="44323"/>
                </a:lnTo>
                <a:lnTo>
                  <a:pt x="7384873" y="27056"/>
                </a:lnTo>
                <a:lnTo>
                  <a:pt x="7375382" y="12969"/>
                </a:lnTo>
                <a:lnTo>
                  <a:pt x="7361295" y="3478"/>
                </a:lnTo>
                <a:lnTo>
                  <a:pt x="7344029" y="0"/>
                </a:lnTo>
                <a:close/>
              </a:path>
            </a:pathLst>
          </a:custGeom>
          <a:solidFill>
            <a:srgbClr val="FFFF99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1007" y="2368550"/>
            <a:ext cx="3085583" cy="198095"/>
          </a:xfrm>
          <a:custGeom>
            <a:avLst/>
            <a:gdLst/>
            <a:ahLst/>
            <a:cxnLst/>
            <a:rect l="l" t="t" r="r" b="b"/>
            <a:pathLst>
              <a:path w="7388859" h="443864">
                <a:moveTo>
                  <a:pt x="0" y="44323"/>
                </a:moveTo>
                <a:lnTo>
                  <a:pt x="3486" y="27056"/>
                </a:lnTo>
                <a:lnTo>
                  <a:pt x="12992" y="12969"/>
                </a:lnTo>
                <a:lnTo>
                  <a:pt x="27089" y="3478"/>
                </a:lnTo>
                <a:lnTo>
                  <a:pt x="44348" y="0"/>
                </a:lnTo>
                <a:lnTo>
                  <a:pt x="7344029" y="0"/>
                </a:lnTo>
                <a:lnTo>
                  <a:pt x="7361295" y="3478"/>
                </a:lnTo>
                <a:lnTo>
                  <a:pt x="7375382" y="12969"/>
                </a:lnTo>
                <a:lnTo>
                  <a:pt x="7384873" y="27056"/>
                </a:lnTo>
                <a:lnTo>
                  <a:pt x="7388352" y="44323"/>
                </a:lnTo>
                <a:lnTo>
                  <a:pt x="7388352" y="399135"/>
                </a:lnTo>
                <a:lnTo>
                  <a:pt x="7384873" y="416394"/>
                </a:lnTo>
                <a:lnTo>
                  <a:pt x="7375382" y="430491"/>
                </a:lnTo>
                <a:lnTo>
                  <a:pt x="7361295" y="439997"/>
                </a:lnTo>
                <a:lnTo>
                  <a:pt x="7344029" y="443484"/>
                </a:lnTo>
                <a:lnTo>
                  <a:pt x="44348" y="443484"/>
                </a:lnTo>
                <a:lnTo>
                  <a:pt x="27089" y="439997"/>
                </a:lnTo>
                <a:lnTo>
                  <a:pt x="12992" y="430491"/>
                </a:lnTo>
                <a:lnTo>
                  <a:pt x="3486" y="416394"/>
                </a:lnTo>
                <a:lnTo>
                  <a:pt x="0" y="399135"/>
                </a:lnTo>
                <a:lnTo>
                  <a:pt x="0" y="44323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7072" y="832170"/>
            <a:ext cx="74265" cy="1947512"/>
          </a:xfrm>
          <a:custGeom>
            <a:avLst/>
            <a:gdLst/>
            <a:ahLst/>
            <a:cxnLst/>
            <a:rect l="l" t="t" r="r" b="b"/>
            <a:pathLst>
              <a:path w="171450" h="4363720">
                <a:moveTo>
                  <a:pt x="0" y="0"/>
                </a:moveTo>
                <a:lnTo>
                  <a:pt x="0" y="4363453"/>
                </a:lnTo>
                <a:lnTo>
                  <a:pt x="170929" y="4363453"/>
                </a:lnTo>
              </a:path>
            </a:pathLst>
          </a:custGeom>
          <a:ln w="25907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1007" y="2628505"/>
            <a:ext cx="3085583" cy="197245"/>
          </a:xfrm>
          <a:custGeom>
            <a:avLst/>
            <a:gdLst/>
            <a:ahLst/>
            <a:cxnLst/>
            <a:rect l="l" t="t" r="r" b="b"/>
            <a:pathLst>
              <a:path w="7261859" h="441960">
                <a:moveTo>
                  <a:pt x="7217664" y="0"/>
                </a:moveTo>
                <a:lnTo>
                  <a:pt x="44195" y="0"/>
                </a:lnTo>
                <a:lnTo>
                  <a:pt x="26992" y="3473"/>
                </a:lnTo>
                <a:lnTo>
                  <a:pt x="12944" y="12944"/>
                </a:lnTo>
                <a:lnTo>
                  <a:pt x="3473" y="26992"/>
                </a:lnTo>
                <a:lnTo>
                  <a:pt x="0" y="44195"/>
                </a:lnTo>
                <a:lnTo>
                  <a:pt x="0" y="397763"/>
                </a:lnTo>
                <a:lnTo>
                  <a:pt x="3473" y="414967"/>
                </a:lnTo>
                <a:lnTo>
                  <a:pt x="12944" y="429015"/>
                </a:lnTo>
                <a:lnTo>
                  <a:pt x="26992" y="438486"/>
                </a:lnTo>
                <a:lnTo>
                  <a:pt x="44195" y="441959"/>
                </a:lnTo>
                <a:lnTo>
                  <a:pt x="7217664" y="441959"/>
                </a:lnTo>
                <a:lnTo>
                  <a:pt x="7234856" y="438486"/>
                </a:lnTo>
                <a:lnTo>
                  <a:pt x="7248906" y="429015"/>
                </a:lnTo>
                <a:lnTo>
                  <a:pt x="7258383" y="414967"/>
                </a:lnTo>
                <a:lnTo>
                  <a:pt x="7261859" y="397763"/>
                </a:lnTo>
                <a:lnTo>
                  <a:pt x="7261859" y="44195"/>
                </a:lnTo>
                <a:lnTo>
                  <a:pt x="7258383" y="26992"/>
                </a:lnTo>
                <a:lnTo>
                  <a:pt x="7248906" y="12944"/>
                </a:lnTo>
                <a:lnTo>
                  <a:pt x="7234856" y="3473"/>
                </a:lnTo>
                <a:lnTo>
                  <a:pt x="7217664" y="0"/>
                </a:lnTo>
                <a:close/>
              </a:path>
            </a:pathLst>
          </a:custGeom>
          <a:solidFill>
            <a:srgbClr val="92CDDD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1007" y="2628505"/>
            <a:ext cx="3085583" cy="197245"/>
          </a:xfrm>
          <a:custGeom>
            <a:avLst/>
            <a:gdLst/>
            <a:ahLst/>
            <a:cxnLst/>
            <a:rect l="l" t="t" r="r" b="b"/>
            <a:pathLst>
              <a:path w="7261859" h="441960">
                <a:moveTo>
                  <a:pt x="0" y="44195"/>
                </a:moveTo>
                <a:lnTo>
                  <a:pt x="3473" y="26992"/>
                </a:lnTo>
                <a:lnTo>
                  <a:pt x="12944" y="12944"/>
                </a:lnTo>
                <a:lnTo>
                  <a:pt x="26992" y="3473"/>
                </a:lnTo>
                <a:lnTo>
                  <a:pt x="44195" y="0"/>
                </a:lnTo>
                <a:lnTo>
                  <a:pt x="7217664" y="0"/>
                </a:lnTo>
                <a:lnTo>
                  <a:pt x="7234856" y="3473"/>
                </a:lnTo>
                <a:lnTo>
                  <a:pt x="7248906" y="12944"/>
                </a:lnTo>
                <a:lnTo>
                  <a:pt x="7258383" y="26992"/>
                </a:lnTo>
                <a:lnTo>
                  <a:pt x="7261859" y="44195"/>
                </a:lnTo>
                <a:lnTo>
                  <a:pt x="7261859" y="397763"/>
                </a:lnTo>
                <a:lnTo>
                  <a:pt x="7258383" y="414967"/>
                </a:lnTo>
                <a:lnTo>
                  <a:pt x="7248906" y="429015"/>
                </a:lnTo>
                <a:lnTo>
                  <a:pt x="7234856" y="438486"/>
                </a:lnTo>
                <a:lnTo>
                  <a:pt x="7217664" y="441959"/>
                </a:lnTo>
                <a:lnTo>
                  <a:pt x="44195" y="441959"/>
                </a:lnTo>
                <a:lnTo>
                  <a:pt x="26992" y="438486"/>
                </a:lnTo>
                <a:lnTo>
                  <a:pt x="12944" y="429015"/>
                </a:lnTo>
                <a:lnTo>
                  <a:pt x="3473" y="414967"/>
                </a:lnTo>
                <a:lnTo>
                  <a:pt x="0" y="397763"/>
                </a:lnTo>
                <a:lnTo>
                  <a:pt x="0" y="44195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17124" y="387350"/>
            <a:ext cx="3515882" cy="2416001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39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Khai báo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biến </a:t>
            </a:r>
            <a:r>
              <a:rPr spc="2" dirty="0">
                <a:latin typeface="Calibri"/>
                <a:cs typeface="Calibri"/>
              </a:rPr>
              <a:t>đề </a:t>
            </a:r>
            <a:r>
              <a:rPr dirty="0">
                <a:latin typeface="Calibri"/>
                <a:cs typeface="Calibri"/>
              </a:rPr>
              <a:t>cập </a:t>
            </a:r>
            <a:r>
              <a:rPr spc="2" dirty="0">
                <a:latin typeface="Calibri"/>
                <a:cs typeface="Calibri"/>
              </a:rPr>
              <a:t>đến </a:t>
            </a:r>
            <a:r>
              <a:rPr dirty="0">
                <a:latin typeface="Calibri"/>
                <a:cs typeface="Calibri"/>
              </a:rPr>
              <a:t>việc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biến bằng cách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spc="-2" dirty="0">
                <a:latin typeface="Calibri"/>
                <a:cs typeface="Calibri"/>
              </a:rPr>
              <a:t>tên</a:t>
            </a:r>
            <a:r>
              <a:rPr spc="-6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biến.</a:t>
            </a:r>
          </a:p>
          <a:p>
            <a:pPr marL="125916" indent="-120344">
              <a:lnSpc>
                <a:spcPts val="93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 dụ, người </a:t>
            </a:r>
            <a:r>
              <a:rPr spc="-4" dirty="0">
                <a:latin typeface="Calibri"/>
                <a:cs typeface="Calibri"/>
              </a:rPr>
              <a:t>ta </a:t>
            </a:r>
            <a:r>
              <a:rPr dirty="0">
                <a:latin typeface="Calibri"/>
                <a:cs typeface="Calibri"/>
              </a:rPr>
              <a:t>có thể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biến có </a:t>
            </a:r>
            <a:r>
              <a:rPr spc="-2" dirty="0">
                <a:latin typeface="Calibri"/>
                <a:cs typeface="Calibri"/>
              </a:rPr>
              <a:t>tên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lưu trữ </a:t>
            </a:r>
            <a:r>
              <a:rPr spc="-2" dirty="0">
                <a:latin typeface="Calibri"/>
                <a:cs typeface="Calibri"/>
              </a:rPr>
              <a:t>tên </a:t>
            </a:r>
            <a:r>
              <a:rPr spc="2" dirty="0">
                <a:latin typeface="Calibri"/>
                <a:cs typeface="Calibri"/>
              </a:rPr>
              <a:t>của một </a:t>
            </a:r>
            <a:r>
              <a:rPr dirty="0">
                <a:latin typeface="Calibri"/>
                <a:cs typeface="Calibri"/>
              </a:rPr>
              <a:t>học</a:t>
            </a:r>
            <a:r>
              <a:rPr spc="-4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sinh.</a:t>
            </a:r>
          </a:p>
          <a:p>
            <a:pPr marL="158787">
              <a:spcBef>
                <a:spcPts val="540"/>
              </a:spcBef>
            </a:pPr>
            <a:r>
              <a:rPr sz="700" spc="-9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sz="7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JavaScript</a:t>
            </a:r>
            <a:endParaRPr sz="700" dirty="0">
              <a:latin typeface="Arial"/>
              <a:cs typeface="Arial"/>
            </a:endParaRPr>
          </a:p>
          <a:p>
            <a:pPr marL="303089" marR="249603" indent="8636">
              <a:lnSpc>
                <a:spcPts val="1803"/>
              </a:lnSpc>
              <a:spcBef>
                <a:spcPts val="44"/>
              </a:spcBef>
            </a:pPr>
            <a:r>
              <a:rPr sz="700" spc="-2" dirty="0">
                <a:latin typeface="Calibri"/>
                <a:cs typeface="Calibri"/>
              </a:rPr>
              <a:t>từ </a:t>
            </a:r>
            <a:r>
              <a:rPr sz="700" spc="-4" dirty="0">
                <a:latin typeface="Calibri"/>
                <a:cs typeface="Calibri"/>
              </a:rPr>
              <a:t>khóa </a:t>
            </a:r>
            <a:r>
              <a:rPr sz="700" spc="-7" dirty="0">
                <a:latin typeface="Calibri"/>
                <a:cs typeface="Calibri"/>
              </a:rPr>
              <a:t>var </a:t>
            </a:r>
            <a:r>
              <a:rPr sz="700" spc="-2" dirty="0">
                <a:latin typeface="Calibri"/>
                <a:cs typeface="Calibri"/>
              </a:rPr>
              <a:t>được sử dụng để </a:t>
            </a:r>
            <a:r>
              <a:rPr sz="700" spc="-7" dirty="0">
                <a:latin typeface="Calibri"/>
                <a:cs typeface="Calibri"/>
              </a:rPr>
              <a:t>tạo </a:t>
            </a:r>
            <a:r>
              <a:rPr sz="700" spc="-11" dirty="0">
                <a:latin typeface="Calibri"/>
                <a:cs typeface="Calibri"/>
              </a:rPr>
              <a:t>ra </a:t>
            </a:r>
            <a:r>
              <a:rPr sz="700" spc="-2" dirty="0">
                <a:latin typeface="Calibri"/>
                <a:cs typeface="Calibri"/>
              </a:rPr>
              <a:t>một biến bằng </a:t>
            </a:r>
            <a:r>
              <a:rPr sz="700" spc="-4" dirty="0">
                <a:latin typeface="Calibri"/>
                <a:cs typeface="Calibri"/>
              </a:rPr>
              <a:t>cách cấp phát </a:t>
            </a:r>
            <a:r>
              <a:rPr sz="700" spc="-2" dirty="0">
                <a:latin typeface="Calibri"/>
                <a:cs typeface="Calibri"/>
              </a:rPr>
              <a:t>bộ </a:t>
            </a:r>
            <a:r>
              <a:rPr sz="700" spc="-4" dirty="0">
                <a:latin typeface="Calibri"/>
                <a:cs typeface="Calibri"/>
              </a:rPr>
              <a:t>nhớ </a:t>
            </a:r>
            <a:r>
              <a:rPr sz="700" spc="-2" dirty="0">
                <a:latin typeface="Calibri"/>
                <a:cs typeface="Calibri"/>
              </a:rPr>
              <a:t>cho </a:t>
            </a:r>
            <a:r>
              <a:rPr sz="700" spc="-4" dirty="0">
                <a:latin typeface="Calibri"/>
                <a:cs typeface="Calibri"/>
              </a:rPr>
              <a:t>nó.  </a:t>
            </a:r>
            <a:r>
              <a:rPr sz="700" spc="-2" dirty="0">
                <a:latin typeface="Calibri"/>
                <a:cs typeface="Calibri"/>
              </a:rPr>
              <a:t>một từ </a:t>
            </a:r>
            <a:r>
              <a:rPr sz="700" spc="-4" dirty="0">
                <a:latin typeface="Calibri"/>
                <a:cs typeface="Calibri"/>
              </a:rPr>
              <a:t>khóa </a:t>
            </a:r>
            <a:r>
              <a:rPr sz="700" spc="-2" dirty="0">
                <a:latin typeface="Calibri"/>
                <a:cs typeface="Calibri"/>
              </a:rPr>
              <a:t>là một từ </a:t>
            </a:r>
            <a:r>
              <a:rPr sz="700" spc="-4" dirty="0">
                <a:latin typeface="Calibri"/>
                <a:cs typeface="Calibri"/>
              </a:rPr>
              <a:t>dành </a:t>
            </a:r>
            <a:r>
              <a:rPr sz="700" spc="-2" dirty="0">
                <a:latin typeface="Calibri"/>
                <a:cs typeface="Calibri"/>
              </a:rPr>
              <a:t>riêng chứa một ý nghĩa đặc</a:t>
            </a:r>
            <a:r>
              <a:rPr sz="700" spc="44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biệt.</a:t>
            </a:r>
            <a:endParaRPr sz="700" dirty="0">
              <a:latin typeface="Calibri"/>
              <a:cs typeface="Calibri"/>
            </a:endParaRPr>
          </a:p>
          <a:p>
            <a:pPr marL="314232" marR="702843" indent="11421">
              <a:lnSpc>
                <a:spcPts val="2106"/>
              </a:lnSpc>
              <a:spcBef>
                <a:spcPts val="9"/>
              </a:spcBef>
            </a:pPr>
            <a:r>
              <a:rPr sz="700" spc="-2" dirty="0">
                <a:latin typeface="Calibri"/>
                <a:cs typeface="Calibri"/>
              </a:rPr>
              <a:t>biến </a:t>
            </a:r>
            <a:r>
              <a:rPr sz="700" spc="-7" dirty="0">
                <a:latin typeface="Calibri"/>
                <a:cs typeface="Calibri"/>
              </a:rPr>
              <a:t>có </a:t>
            </a:r>
            <a:r>
              <a:rPr sz="700" spc="-2" dirty="0">
                <a:latin typeface="Calibri"/>
                <a:cs typeface="Calibri"/>
              </a:rPr>
              <a:t>thể được </a:t>
            </a:r>
            <a:r>
              <a:rPr sz="700" spc="-4" dirty="0">
                <a:latin typeface="Calibri"/>
                <a:cs typeface="Calibri"/>
              </a:rPr>
              <a:t>khởi </a:t>
            </a:r>
            <a:r>
              <a:rPr sz="700" spc="-7" dirty="0">
                <a:latin typeface="Calibri"/>
                <a:cs typeface="Calibri"/>
              </a:rPr>
              <a:t>tạo </a:t>
            </a:r>
            <a:r>
              <a:rPr sz="700" spc="-4" dirty="0">
                <a:latin typeface="Calibri"/>
                <a:cs typeface="Calibri"/>
              </a:rPr>
              <a:t>tại </a:t>
            </a:r>
            <a:r>
              <a:rPr sz="700" spc="-2" dirty="0">
                <a:latin typeface="Calibri"/>
                <a:cs typeface="Calibri"/>
              </a:rPr>
              <a:t>thời điểm </a:t>
            </a:r>
            <a:r>
              <a:rPr sz="700" spc="-7" dirty="0">
                <a:latin typeface="Calibri"/>
                <a:cs typeface="Calibri"/>
              </a:rPr>
              <a:t>tạo </a:t>
            </a:r>
            <a:r>
              <a:rPr sz="700" spc="-11" dirty="0">
                <a:latin typeface="Calibri"/>
                <a:cs typeface="Calibri"/>
              </a:rPr>
              <a:t>ra </a:t>
            </a:r>
            <a:r>
              <a:rPr sz="700" spc="-4" dirty="0">
                <a:latin typeface="Calibri"/>
                <a:cs typeface="Calibri"/>
              </a:rPr>
              <a:t>các </a:t>
            </a:r>
            <a:r>
              <a:rPr sz="700" spc="-2" dirty="0">
                <a:latin typeface="Calibri"/>
                <a:cs typeface="Calibri"/>
              </a:rPr>
              <a:t>biến </a:t>
            </a:r>
            <a:r>
              <a:rPr sz="700" spc="-4" dirty="0">
                <a:latin typeface="Calibri"/>
                <a:cs typeface="Calibri"/>
              </a:rPr>
              <a:t>hoặc sau đó.  khởi </a:t>
            </a:r>
            <a:r>
              <a:rPr sz="700" spc="-7" dirty="0">
                <a:latin typeface="Calibri"/>
                <a:cs typeface="Calibri"/>
              </a:rPr>
              <a:t>tạo </a:t>
            </a:r>
            <a:r>
              <a:rPr sz="700" spc="-2" dirty="0">
                <a:latin typeface="Calibri"/>
                <a:cs typeface="Calibri"/>
              </a:rPr>
              <a:t>là </a:t>
            </a:r>
            <a:r>
              <a:rPr sz="700" spc="-4" dirty="0">
                <a:latin typeface="Calibri"/>
                <a:cs typeface="Calibri"/>
              </a:rPr>
              <a:t>gán </a:t>
            </a:r>
            <a:r>
              <a:rPr sz="700" spc="-2" dirty="0">
                <a:latin typeface="Calibri"/>
                <a:cs typeface="Calibri"/>
              </a:rPr>
              <a:t>giá trị cho một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biến.</a:t>
            </a:r>
            <a:endParaRPr sz="700" dirty="0">
              <a:latin typeface="Calibri"/>
              <a:cs typeface="Calibri"/>
            </a:endParaRPr>
          </a:p>
          <a:p>
            <a:pPr>
              <a:spcBef>
                <a:spcPts val="22"/>
              </a:spcBef>
            </a:pPr>
            <a:endParaRPr dirty="0">
              <a:latin typeface="Times New Roman"/>
              <a:cs typeface="Times New Roman"/>
            </a:endParaRPr>
          </a:p>
          <a:p>
            <a:pPr marL="314789"/>
            <a:r>
              <a:rPr sz="700" spc="-2" dirty="0">
                <a:latin typeface="Calibri"/>
                <a:cs typeface="Calibri"/>
              </a:rPr>
              <a:t>một </a:t>
            </a:r>
            <a:r>
              <a:rPr sz="700" spc="-4" dirty="0">
                <a:latin typeface="Calibri"/>
                <a:cs typeface="Calibri"/>
              </a:rPr>
              <a:t>khi </a:t>
            </a:r>
            <a:r>
              <a:rPr sz="700" spc="-2" dirty="0">
                <a:latin typeface="Calibri"/>
                <a:cs typeface="Calibri"/>
              </a:rPr>
              <a:t>biến được </a:t>
            </a:r>
            <a:r>
              <a:rPr sz="700" spc="-4" dirty="0">
                <a:latin typeface="Calibri"/>
                <a:cs typeface="Calibri"/>
              </a:rPr>
              <a:t>khởi </a:t>
            </a:r>
            <a:r>
              <a:rPr sz="700" spc="-7" dirty="0">
                <a:latin typeface="Calibri"/>
                <a:cs typeface="Calibri"/>
              </a:rPr>
              <a:t>tạo, </a:t>
            </a:r>
            <a:r>
              <a:rPr sz="700" spc="-4" dirty="0">
                <a:latin typeface="Calibri"/>
                <a:cs typeface="Calibri"/>
              </a:rPr>
              <a:t>bạn có </a:t>
            </a:r>
            <a:r>
              <a:rPr sz="700" spc="-2" dirty="0">
                <a:latin typeface="Calibri"/>
                <a:cs typeface="Calibri"/>
              </a:rPr>
              <a:t>thể </a:t>
            </a:r>
            <a:r>
              <a:rPr sz="700" spc="-4" dirty="0">
                <a:latin typeface="Calibri"/>
                <a:cs typeface="Calibri"/>
              </a:rPr>
              <a:t>thay đổi </a:t>
            </a:r>
            <a:r>
              <a:rPr sz="700" spc="-2" dirty="0">
                <a:latin typeface="Calibri"/>
                <a:cs typeface="Calibri"/>
              </a:rPr>
              <a:t>giá trị của một biến theo </a:t>
            </a:r>
            <a:r>
              <a:rPr sz="700" spc="-7" dirty="0">
                <a:latin typeface="Calibri"/>
                <a:cs typeface="Calibri"/>
              </a:rPr>
              <a:t>yêu</a:t>
            </a:r>
            <a:r>
              <a:rPr sz="700" spc="88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cầu.</a:t>
            </a:r>
            <a:endParaRPr sz="700" dirty="0">
              <a:latin typeface="Calibri"/>
              <a:cs typeface="Calibri"/>
            </a:endParaRPr>
          </a:p>
          <a:p>
            <a:pPr marL="314232" marR="556870" indent="-279">
              <a:lnSpc>
                <a:spcPct val="232399"/>
              </a:lnSpc>
              <a:spcBef>
                <a:spcPts val="237"/>
              </a:spcBef>
            </a:pPr>
            <a:r>
              <a:rPr sz="700" spc="-2" dirty="0">
                <a:latin typeface="Calibri"/>
                <a:cs typeface="Calibri"/>
              </a:rPr>
              <a:t>biến </a:t>
            </a:r>
            <a:r>
              <a:rPr sz="700" spc="-4" dirty="0">
                <a:latin typeface="Calibri"/>
                <a:cs typeface="Calibri"/>
              </a:rPr>
              <a:t>cho </a:t>
            </a:r>
            <a:r>
              <a:rPr sz="700" spc="-2" dirty="0">
                <a:latin typeface="Calibri"/>
                <a:cs typeface="Calibri"/>
              </a:rPr>
              <a:t>phép theo dõi </a:t>
            </a:r>
            <a:r>
              <a:rPr sz="700" spc="-4" dirty="0">
                <a:latin typeface="Calibri"/>
                <a:cs typeface="Calibri"/>
              </a:rPr>
              <a:t>các </a:t>
            </a:r>
            <a:r>
              <a:rPr sz="700" spc="-2" dirty="0">
                <a:latin typeface="Calibri"/>
                <a:cs typeface="Calibri"/>
              </a:rPr>
              <a:t>dữ liệu </a:t>
            </a:r>
            <a:r>
              <a:rPr sz="700" spc="-4" dirty="0">
                <a:latin typeface="Calibri"/>
                <a:cs typeface="Calibri"/>
              </a:rPr>
              <a:t>trong </a:t>
            </a:r>
            <a:r>
              <a:rPr sz="700" spc="-2" dirty="0">
                <a:latin typeface="Calibri"/>
                <a:cs typeface="Calibri"/>
              </a:rPr>
              <a:t>quá trình thực của kịch </a:t>
            </a:r>
            <a:r>
              <a:rPr sz="700" spc="-4" dirty="0">
                <a:latin typeface="Calibri"/>
                <a:cs typeface="Calibri"/>
              </a:rPr>
              <a:t>bản.  trong khi </a:t>
            </a:r>
            <a:r>
              <a:rPr sz="700" spc="-2" dirty="0">
                <a:latin typeface="Calibri"/>
                <a:cs typeface="Calibri"/>
              </a:rPr>
              <a:t>đề </a:t>
            </a:r>
            <a:r>
              <a:rPr sz="700" spc="-4" dirty="0">
                <a:latin typeface="Calibri"/>
                <a:cs typeface="Calibri"/>
              </a:rPr>
              <a:t>cập đến </a:t>
            </a:r>
            <a:r>
              <a:rPr sz="700" spc="-2" dirty="0">
                <a:latin typeface="Calibri"/>
                <a:cs typeface="Calibri"/>
              </a:rPr>
              <a:t>một biến, </a:t>
            </a:r>
            <a:r>
              <a:rPr sz="700" spc="-4" dirty="0">
                <a:latin typeface="Calibri"/>
                <a:cs typeface="Calibri"/>
              </a:rPr>
              <a:t>bạn </a:t>
            </a:r>
            <a:r>
              <a:rPr sz="700" spc="-2" dirty="0">
                <a:latin typeface="Calibri"/>
                <a:cs typeface="Calibri"/>
              </a:rPr>
              <a:t>đang đề </a:t>
            </a:r>
            <a:r>
              <a:rPr sz="700" spc="-4" dirty="0">
                <a:latin typeface="Calibri"/>
                <a:cs typeface="Calibri"/>
              </a:rPr>
              <a:t>cập đến </a:t>
            </a:r>
            <a:r>
              <a:rPr sz="700" spc="-2" dirty="0">
                <a:latin typeface="Calibri"/>
                <a:cs typeface="Calibri"/>
              </a:rPr>
              <a:t>giá trị của biến </a:t>
            </a:r>
            <a:r>
              <a:rPr sz="700" spc="-4" dirty="0">
                <a:latin typeface="Calibri"/>
                <a:cs typeface="Calibri"/>
              </a:rPr>
              <a:t>đó.  </a:t>
            </a:r>
            <a:r>
              <a:rPr sz="700" spc="-2" dirty="0">
                <a:latin typeface="Calibri"/>
                <a:cs typeface="Calibri"/>
              </a:rPr>
              <a:t>người </a:t>
            </a:r>
            <a:r>
              <a:rPr sz="700" spc="-7" dirty="0">
                <a:latin typeface="Calibri"/>
                <a:cs typeface="Calibri"/>
              </a:rPr>
              <a:t>ta </a:t>
            </a:r>
            <a:r>
              <a:rPr sz="700" spc="-4" dirty="0">
                <a:latin typeface="Calibri"/>
                <a:cs typeface="Calibri"/>
              </a:rPr>
              <a:t>có </a:t>
            </a:r>
            <a:r>
              <a:rPr sz="700" spc="-2" dirty="0">
                <a:latin typeface="Calibri"/>
                <a:cs typeface="Calibri"/>
              </a:rPr>
              <a:t>thể </a:t>
            </a:r>
            <a:r>
              <a:rPr sz="700" spc="-4" dirty="0">
                <a:latin typeface="Calibri"/>
                <a:cs typeface="Calibri"/>
              </a:rPr>
              <a:t>khai </a:t>
            </a:r>
            <a:r>
              <a:rPr sz="700" spc="-2" dirty="0">
                <a:latin typeface="Calibri"/>
                <a:cs typeface="Calibri"/>
              </a:rPr>
              <a:t>báo </a:t>
            </a:r>
            <a:r>
              <a:rPr sz="700" spc="-9" dirty="0">
                <a:latin typeface="Calibri"/>
                <a:cs typeface="Calibri"/>
              </a:rPr>
              <a:t>và </a:t>
            </a:r>
            <a:r>
              <a:rPr sz="700" spc="-4" dirty="0">
                <a:latin typeface="Calibri"/>
                <a:cs typeface="Calibri"/>
              </a:rPr>
              <a:t>khởi </a:t>
            </a:r>
            <a:r>
              <a:rPr sz="700" spc="-7" dirty="0">
                <a:latin typeface="Calibri"/>
                <a:cs typeface="Calibri"/>
              </a:rPr>
              <a:t>tạo </a:t>
            </a:r>
            <a:r>
              <a:rPr sz="700" spc="-2" dirty="0">
                <a:latin typeface="Calibri"/>
                <a:cs typeface="Calibri"/>
              </a:rPr>
              <a:t>nhiều biến </a:t>
            </a:r>
            <a:r>
              <a:rPr sz="700" spc="-4" dirty="0">
                <a:latin typeface="Calibri"/>
                <a:cs typeface="Calibri"/>
              </a:rPr>
              <a:t>trong </a:t>
            </a:r>
            <a:r>
              <a:rPr sz="700" spc="-2" dirty="0">
                <a:latin typeface="Calibri"/>
                <a:cs typeface="Calibri"/>
              </a:rPr>
              <a:t>một </a:t>
            </a:r>
            <a:r>
              <a:rPr sz="700" spc="-4" dirty="0">
                <a:latin typeface="Calibri"/>
                <a:cs typeface="Calibri"/>
              </a:rPr>
              <a:t>câu </a:t>
            </a:r>
            <a:r>
              <a:rPr sz="700" spc="-2" dirty="0">
                <a:latin typeface="Calibri"/>
                <a:cs typeface="Calibri"/>
              </a:rPr>
              <a:t>lệnh</a:t>
            </a:r>
            <a:r>
              <a:rPr sz="700" spc="77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đơn.</a:t>
            </a:r>
            <a:endParaRPr sz="7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90119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Khai báo </a:t>
            </a:r>
            <a:r>
              <a:rPr spc="-7" dirty="0"/>
              <a:t>các </a:t>
            </a:r>
            <a:r>
              <a:rPr spc="-4" dirty="0"/>
              <a:t>biến</a:t>
            </a:r>
            <a:r>
              <a:rPr spc="-33" dirty="0"/>
              <a:t> </a:t>
            </a:r>
            <a:r>
              <a:rPr spc="-2" dirty="0"/>
              <a:t>2-4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79337" y="380377"/>
            <a:ext cx="2608085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sẽ hiển thị như thế nào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khai báo các</a:t>
            </a:r>
            <a:r>
              <a:rPr spc="-6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biến.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0193" y="680495"/>
            <a:ext cx="1155237" cy="7821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90193" y="680495"/>
            <a:ext cx="1155237" cy="782179"/>
          </a:xfrm>
          <a:custGeom>
            <a:avLst/>
            <a:gdLst/>
            <a:ahLst/>
            <a:cxnLst/>
            <a:rect l="l" t="t" r="r" b="b"/>
            <a:pathLst>
              <a:path w="2667000" h="1752600">
                <a:moveTo>
                  <a:pt x="0" y="438150"/>
                </a:moveTo>
                <a:lnTo>
                  <a:pt x="438150" y="0"/>
                </a:lnTo>
                <a:lnTo>
                  <a:pt x="2667000" y="0"/>
                </a:lnTo>
                <a:lnTo>
                  <a:pt x="2667000" y="1314450"/>
                </a:lnTo>
                <a:lnTo>
                  <a:pt x="2228850" y="1752600"/>
                </a:lnTo>
                <a:lnTo>
                  <a:pt x="0" y="1752600"/>
                </a:lnTo>
                <a:lnTo>
                  <a:pt x="0" y="43815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0193" y="680495"/>
            <a:ext cx="1155237" cy="195545"/>
          </a:xfrm>
          <a:custGeom>
            <a:avLst/>
            <a:gdLst/>
            <a:ahLst/>
            <a:cxnLst/>
            <a:rect l="l" t="t" r="r" b="b"/>
            <a:pathLst>
              <a:path w="2667000" h="438150">
                <a:moveTo>
                  <a:pt x="0" y="438150"/>
                </a:moveTo>
                <a:lnTo>
                  <a:pt x="2228850" y="438150"/>
                </a:lnTo>
                <a:lnTo>
                  <a:pt x="2667000" y="0"/>
                </a:lnTo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55641" y="876040"/>
            <a:ext cx="0" cy="586634"/>
          </a:xfrm>
          <a:custGeom>
            <a:avLst/>
            <a:gdLst/>
            <a:ahLst/>
            <a:cxnLst/>
            <a:rect l="l" t="t" r="r" b="b"/>
            <a:pathLst>
              <a:path h="1314450">
                <a:moveTo>
                  <a:pt x="0" y="0"/>
                </a:moveTo>
                <a:lnTo>
                  <a:pt x="0" y="1314450"/>
                </a:lnTo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90193" y="1081333"/>
            <a:ext cx="959947" cy="133764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850" algn="ctr">
              <a:spcBef>
                <a:spcPts val="44"/>
              </a:spcBef>
            </a:pPr>
            <a:r>
              <a:rPr b="1" spc="-4" dirty="0">
                <a:latin typeface="Courier New"/>
                <a:cs typeface="Courier New"/>
              </a:rPr>
              <a:t>name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87154" y="689564"/>
            <a:ext cx="307513" cy="133764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b="1" spc="-2" dirty="0">
                <a:latin typeface="Courier New"/>
                <a:cs typeface="Courier New"/>
              </a:rPr>
              <a:t>va</a:t>
            </a:r>
            <a:r>
              <a:rPr b="1" spc="-7" dirty="0">
                <a:latin typeface="Courier New"/>
                <a:cs typeface="Courier New"/>
              </a:rPr>
              <a:t>l</a:t>
            </a:r>
            <a:r>
              <a:rPr b="1" spc="-2" dirty="0">
                <a:latin typeface="Courier New"/>
                <a:cs typeface="Courier New"/>
              </a:rPr>
              <a:t>ue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11443" y="646487"/>
            <a:ext cx="1155237" cy="7821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11443" y="646487"/>
            <a:ext cx="1155237" cy="782179"/>
          </a:xfrm>
          <a:custGeom>
            <a:avLst/>
            <a:gdLst/>
            <a:ahLst/>
            <a:cxnLst/>
            <a:rect l="l" t="t" r="r" b="b"/>
            <a:pathLst>
              <a:path w="2667000" h="1752600">
                <a:moveTo>
                  <a:pt x="0" y="438150"/>
                </a:moveTo>
                <a:lnTo>
                  <a:pt x="438150" y="0"/>
                </a:lnTo>
                <a:lnTo>
                  <a:pt x="2667000" y="0"/>
                </a:lnTo>
                <a:lnTo>
                  <a:pt x="2667000" y="1314450"/>
                </a:lnTo>
                <a:lnTo>
                  <a:pt x="2228850" y="1752600"/>
                </a:lnTo>
                <a:lnTo>
                  <a:pt x="0" y="1752600"/>
                </a:lnTo>
                <a:lnTo>
                  <a:pt x="0" y="43815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11443" y="646487"/>
            <a:ext cx="1155237" cy="195545"/>
          </a:xfrm>
          <a:custGeom>
            <a:avLst/>
            <a:gdLst/>
            <a:ahLst/>
            <a:cxnLst/>
            <a:rect l="l" t="t" r="r" b="b"/>
            <a:pathLst>
              <a:path w="2667000" h="438150">
                <a:moveTo>
                  <a:pt x="0" y="438150"/>
                </a:moveTo>
                <a:lnTo>
                  <a:pt x="2228850" y="438150"/>
                </a:lnTo>
                <a:lnTo>
                  <a:pt x="2667000" y="0"/>
                </a:lnTo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76892" y="842032"/>
            <a:ext cx="0" cy="586634"/>
          </a:xfrm>
          <a:custGeom>
            <a:avLst/>
            <a:gdLst/>
            <a:ahLst/>
            <a:cxnLst/>
            <a:rect l="l" t="t" r="r" b="b"/>
            <a:pathLst>
              <a:path h="1314450">
                <a:moveTo>
                  <a:pt x="0" y="0"/>
                </a:moveTo>
                <a:lnTo>
                  <a:pt x="0" y="1314450"/>
                </a:lnTo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111443" y="1047326"/>
            <a:ext cx="959947" cy="133764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309218">
              <a:spcBef>
                <a:spcPts val="44"/>
              </a:spcBef>
            </a:pPr>
            <a:r>
              <a:rPr b="1" spc="-4" dirty="0">
                <a:latin typeface="Courier New"/>
                <a:cs typeface="Courier New"/>
              </a:rPr>
              <a:t>studID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41686" y="675961"/>
            <a:ext cx="189239" cy="133764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b="1" spc="-2" dirty="0">
                <a:latin typeface="Courier New"/>
                <a:cs typeface="Courier New"/>
              </a:rPr>
              <a:t>100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92350" y="820721"/>
            <a:ext cx="172735" cy="351697"/>
          </a:xfrm>
          <a:custGeom>
            <a:avLst/>
            <a:gdLst/>
            <a:ahLst/>
            <a:cxnLst/>
            <a:rect l="l" t="t" r="r" b="b"/>
            <a:pathLst>
              <a:path w="398779" h="788035">
                <a:moveTo>
                  <a:pt x="89695" y="738377"/>
                </a:moveTo>
                <a:lnTo>
                  <a:pt x="25146" y="738377"/>
                </a:lnTo>
                <a:lnTo>
                  <a:pt x="109093" y="770127"/>
                </a:lnTo>
                <a:lnTo>
                  <a:pt x="107315" y="775207"/>
                </a:lnTo>
                <a:lnTo>
                  <a:pt x="114807" y="787907"/>
                </a:lnTo>
                <a:lnTo>
                  <a:pt x="121030" y="787907"/>
                </a:lnTo>
                <a:lnTo>
                  <a:pt x="126619" y="785367"/>
                </a:lnTo>
                <a:lnTo>
                  <a:pt x="128904" y="781557"/>
                </a:lnTo>
                <a:lnTo>
                  <a:pt x="130937" y="777747"/>
                </a:lnTo>
                <a:lnTo>
                  <a:pt x="141350" y="748537"/>
                </a:lnTo>
                <a:lnTo>
                  <a:pt x="116967" y="748537"/>
                </a:lnTo>
                <a:lnTo>
                  <a:pt x="89695" y="738377"/>
                </a:lnTo>
                <a:close/>
              </a:path>
              <a:path w="398779" h="788035">
                <a:moveTo>
                  <a:pt x="119330" y="662177"/>
                </a:moveTo>
                <a:lnTo>
                  <a:pt x="53467" y="662177"/>
                </a:lnTo>
                <a:lnTo>
                  <a:pt x="118109" y="686307"/>
                </a:lnTo>
                <a:lnTo>
                  <a:pt x="11683" y="709167"/>
                </a:lnTo>
                <a:lnTo>
                  <a:pt x="2413" y="734567"/>
                </a:lnTo>
                <a:lnTo>
                  <a:pt x="380" y="739647"/>
                </a:lnTo>
                <a:lnTo>
                  <a:pt x="0" y="743457"/>
                </a:lnTo>
                <a:lnTo>
                  <a:pt x="1270" y="745997"/>
                </a:lnTo>
                <a:lnTo>
                  <a:pt x="2413" y="749807"/>
                </a:lnTo>
                <a:lnTo>
                  <a:pt x="4572" y="751077"/>
                </a:lnTo>
                <a:lnTo>
                  <a:pt x="7747" y="752347"/>
                </a:lnTo>
                <a:lnTo>
                  <a:pt x="11049" y="753617"/>
                </a:lnTo>
                <a:lnTo>
                  <a:pt x="13970" y="753617"/>
                </a:lnTo>
                <a:lnTo>
                  <a:pt x="19557" y="751077"/>
                </a:lnTo>
                <a:lnTo>
                  <a:pt x="21971" y="747267"/>
                </a:lnTo>
                <a:lnTo>
                  <a:pt x="25146" y="738377"/>
                </a:lnTo>
                <a:lnTo>
                  <a:pt x="89695" y="738377"/>
                </a:lnTo>
                <a:lnTo>
                  <a:pt x="52197" y="724407"/>
                </a:lnTo>
                <a:lnTo>
                  <a:pt x="159003" y="701547"/>
                </a:lnTo>
                <a:lnTo>
                  <a:pt x="166877" y="679957"/>
                </a:lnTo>
                <a:lnTo>
                  <a:pt x="119330" y="662177"/>
                </a:lnTo>
                <a:close/>
              </a:path>
              <a:path w="398779" h="788035">
                <a:moveTo>
                  <a:pt x="132842" y="729487"/>
                </a:moveTo>
                <a:lnTo>
                  <a:pt x="129794" y="729487"/>
                </a:lnTo>
                <a:lnTo>
                  <a:pt x="124205" y="732027"/>
                </a:lnTo>
                <a:lnTo>
                  <a:pt x="121793" y="735837"/>
                </a:lnTo>
                <a:lnTo>
                  <a:pt x="116967" y="748537"/>
                </a:lnTo>
                <a:lnTo>
                  <a:pt x="141350" y="748537"/>
                </a:lnTo>
                <a:lnTo>
                  <a:pt x="143255" y="743457"/>
                </a:lnTo>
                <a:lnTo>
                  <a:pt x="143637" y="739647"/>
                </a:lnTo>
                <a:lnTo>
                  <a:pt x="142494" y="737107"/>
                </a:lnTo>
                <a:lnTo>
                  <a:pt x="141350" y="733297"/>
                </a:lnTo>
                <a:lnTo>
                  <a:pt x="139192" y="732027"/>
                </a:lnTo>
                <a:lnTo>
                  <a:pt x="132842" y="729487"/>
                </a:lnTo>
                <a:close/>
              </a:path>
              <a:path w="398779" h="788035">
                <a:moveTo>
                  <a:pt x="52450" y="622807"/>
                </a:moveTo>
                <a:lnTo>
                  <a:pt x="49402" y="622807"/>
                </a:lnTo>
                <a:lnTo>
                  <a:pt x="46735" y="624077"/>
                </a:lnTo>
                <a:lnTo>
                  <a:pt x="43942" y="625347"/>
                </a:lnTo>
                <a:lnTo>
                  <a:pt x="41528" y="629157"/>
                </a:lnTo>
                <a:lnTo>
                  <a:pt x="27177" y="667257"/>
                </a:lnTo>
                <a:lnTo>
                  <a:pt x="26797" y="671067"/>
                </a:lnTo>
                <a:lnTo>
                  <a:pt x="27940" y="674877"/>
                </a:lnTo>
                <a:lnTo>
                  <a:pt x="29082" y="677417"/>
                </a:lnTo>
                <a:lnTo>
                  <a:pt x="31369" y="679957"/>
                </a:lnTo>
                <a:lnTo>
                  <a:pt x="37719" y="682497"/>
                </a:lnTo>
                <a:lnTo>
                  <a:pt x="40767" y="682497"/>
                </a:lnTo>
                <a:lnTo>
                  <a:pt x="43560" y="679957"/>
                </a:lnTo>
                <a:lnTo>
                  <a:pt x="46354" y="678687"/>
                </a:lnTo>
                <a:lnTo>
                  <a:pt x="48768" y="676147"/>
                </a:lnTo>
                <a:lnTo>
                  <a:pt x="50673" y="671067"/>
                </a:lnTo>
                <a:lnTo>
                  <a:pt x="53467" y="662177"/>
                </a:lnTo>
                <a:lnTo>
                  <a:pt x="119330" y="662177"/>
                </a:lnTo>
                <a:lnTo>
                  <a:pt x="61595" y="640587"/>
                </a:lnTo>
                <a:lnTo>
                  <a:pt x="63246" y="636777"/>
                </a:lnTo>
                <a:lnTo>
                  <a:pt x="63373" y="632967"/>
                </a:lnTo>
                <a:lnTo>
                  <a:pt x="62229" y="630427"/>
                </a:lnTo>
                <a:lnTo>
                  <a:pt x="60959" y="626617"/>
                </a:lnTo>
                <a:lnTo>
                  <a:pt x="58800" y="625347"/>
                </a:lnTo>
                <a:lnTo>
                  <a:pt x="52450" y="622807"/>
                </a:lnTo>
                <a:close/>
              </a:path>
              <a:path w="398779" h="788035">
                <a:moveTo>
                  <a:pt x="194521" y="616457"/>
                </a:moveTo>
                <a:lnTo>
                  <a:pt x="106679" y="616457"/>
                </a:lnTo>
                <a:lnTo>
                  <a:pt x="152780" y="634237"/>
                </a:lnTo>
                <a:lnTo>
                  <a:pt x="158496" y="636777"/>
                </a:lnTo>
                <a:lnTo>
                  <a:pt x="168148" y="636777"/>
                </a:lnTo>
                <a:lnTo>
                  <a:pt x="174498" y="635507"/>
                </a:lnTo>
                <a:lnTo>
                  <a:pt x="180085" y="632967"/>
                </a:lnTo>
                <a:lnTo>
                  <a:pt x="185039" y="629157"/>
                </a:lnTo>
                <a:lnTo>
                  <a:pt x="189865" y="624077"/>
                </a:lnTo>
                <a:lnTo>
                  <a:pt x="193675" y="618997"/>
                </a:lnTo>
                <a:lnTo>
                  <a:pt x="194521" y="616457"/>
                </a:lnTo>
                <a:close/>
              </a:path>
              <a:path w="398779" h="788035">
                <a:moveTo>
                  <a:pt x="93218" y="587247"/>
                </a:moveTo>
                <a:lnTo>
                  <a:pt x="83820" y="612647"/>
                </a:lnTo>
                <a:lnTo>
                  <a:pt x="81915" y="617727"/>
                </a:lnTo>
                <a:lnTo>
                  <a:pt x="81533" y="621537"/>
                </a:lnTo>
                <a:lnTo>
                  <a:pt x="92455" y="632967"/>
                </a:lnTo>
                <a:lnTo>
                  <a:pt x="95376" y="631697"/>
                </a:lnTo>
                <a:lnTo>
                  <a:pt x="98171" y="630427"/>
                </a:lnTo>
                <a:lnTo>
                  <a:pt x="101092" y="629157"/>
                </a:lnTo>
                <a:lnTo>
                  <a:pt x="103377" y="625347"/>
                </a:lnTo>
                <a:lnTo>
                  <a:pt x="106679" y="616457"/>
                </a:lnTo>
                <a:lnTo>
                  <a:pt x="194521" y="616457"/>
                </a:lnTo>
                <a:lnTo>
                  <a:pt x="195368" y="613917"/>
                </a:lnTo>
                <a:lnTo>
                  <a:pt x="165353" y="613917"/>
                </a:lnTo>
                <a:lnTo>
                  <a:pt x="161544" y="612647"/>
                </a:lnTo>
                <a:lnTo>
                  <a:pt x="156972" y="611377"/>
                </a:lnTo>
                <a:lnTo>
                  <a:pt x="93218" y="587247"/>
                </a:lnTo>
                <a:close/>
              </a:path>
              <a:path w="398779" h="788035">
                <a:moveTo>
                  <a:pt x="214883" y="550417"/>
                </a:moveTo>
                <a:lnTo>
                  <a:pt x="131699" y="550417"/>
                </a:lnTo>
                <a:lnTo>
                  <a:pt x="175387" y="565657"/>
                </a:lnTo>
                <a:lnTo>
                  <a:pt x="177165" y="574547"/>
                </a:lnTo>
                <a:lnTo>
                  <a:pt x="177926" y="582167"/>
                </a:lnTo>
                <a:lnTo>
                  <a:pt x="177673" y="593597"/>
                </a:lnTo>
                <a:lnTo>
                  <a:pt x="176783" y="598677"/>
                </a:lnTo>
                <a:lnTo>
                  <a:pt x="175132" y="602487"/>
                </a:lnTo>
                <a:lnTo>
                  <a:pt x="173481" y="607567"/>
                </a:lnTo>
                <a:lnTo>
                  <a:pt x="171196" y="610107"/>
                </a:lnTo>
                <a:lnTo>
                  <a:pt x="168275" y="611377"/>
                </a:lnTo>
                <a:lnTo>
                  <a:pt x="165353" y="613917"/>
                </a:lnTo>
                <a:lnTo>
                  <a:pt x="195368" y="613917"/>
                </a:lnTo>
                <a:lnTo>
                  <a:pt x="196215" y="611377"/>
                </a:lnTo>
                <a:lnTo>
                  <a:pt x="198120" y="607567"/>
                </a:lnTo>
                <a:lnTo>
                  <a:pt x="199390" y="601217"/>
                </a:lnTo>
                <a:lnTo>
                  <a:pt x="200025" y="594867"/>
                </a:lnTo>
                <a:lnTo>
                  <a:pt x="200787" y="589787"/>
                </a:lnTo>
                <a:lnTo>
                  <a:pt x="200787" y="582167"/>
                </a:lnTo>
                <a:lnTo>
                  <a:pt x="200278" y="575817"/>
                </a:lnTo>
                <a:lnTo>
                  <a:pt x="205708" y="575817"/>
                </a:lnTo>
                <a:lnTo>
                  <a:pt x="214756" y="551687"/>
                </a:lnTo>
                <a:lnTo>
                  <a:pt x="214883" y="550417"/>
                </a:lnTo>
                <a:close/>
              </a:path>
              <a:path w="398779" h="788035">
                <a:moveTo>
                  <a:pt x="205708" y="575817"/>
                </a:moveTo>
                <a:lnTo>
                  <a:pt x="200278" y="575817"/>
                </a:lnTo>
                <a:lnTo>
                  <a:pt x="205231" y="577087"/>
                </a:lnTo>
                <a:lnTo>
                  <a:pt x="205708" y="575817"/>
                </a:lnTo>
                <a:close/>
              </a:path>
              <a:path w="398779" h="788035">
                <a:moveTo>
                  <a:pt x="118237" y="519937"/>
                </a:moveTo>
                <a:lnTo>
                  <a:pt x="105409" y="554227"/>
                </a:lnTo>
                <a:lnTo>
                  <a:pt x="105028" y="559307"/>
                </a:lnTo>
                <a:lnTo>
                  <a:pt x="106299" y="561847"/>
                </a:lnTo>
                <a:lnTo>
                  <a:pt x="107442" y="564387"/>
                </a:lnTo>
                <a:lnTo>
                  <a:pt x="109600" y="566927"/>
                </a:lnTo>
                <a:lnTo>
                  <a:pt x="112649" y="568197"/>
                </a:lnTo>
                <a:lnTo>
                  <a:pt x="115950" y="569467"/>
                </a:lnTo>
                <a:lnTo>
                  <a:pt x="118872" y="569467"/>
                </a:lnTo>
                <a:lnTo>
                  <a:pt x="121793" y="566927"/>
                </a:lnTo>
                <a:lnTo>
                  <a:pt x="124587" y="565657"/>
                </a:lnTo>
                <a:lnTo>
                  <a:pt x="126873" y="563117"/>
                </a:lnTo>
                <a:lnTo>
                  <a:pt x="128777" y="558037"/>
                </a:lnTo>
                <a:lnTo>
                  <a:pt x="131699" y="550417"/>
                </a:lnTo>
                <a:lnTo>
                  <a:pt x="214883" y="550417"/>
                </a:lnTo>
                <a:lnTo>
                  <a:pt x="215138" y="547877"/>
                </a:lnTo>
                <a:lnTo>
                  <a:pt x="191770" y="547877"/>
                </a:lnTo>
                <a:lnTo>
                  <a:pt x="118237" y="519937"/>
                </a:lnTo>
                <a:close/>
              </a:path>
              <a:path w="398779" h="788035">
                <a:moveTo>
                  <a:pt x="204343" y="537717"/>
                </a:moveTo>
                <a:lnTo>
                  <a:pt x="201422" y="537717"/>
                </a:lnTo>
                <a:lnTo>
                  <a:pt x="198500" y="538987"/>
                </a:lnTo>
                <a:lnTo>
                  <a:pt x="195706" y="540257"/>
                </a:lnTo>
                <a:lnTo>
                  <a:pt x="193421" y="542797"/>
                </a:lnTo>
                <a:lnTo>
                  <a:pt x="191770" y="547877"/>
                </a:lnTo>
                <a:lnTo>
                  <a:pt x="215138" y="547877"/>
                </a:lnTo>
                <a:lnTo>
                  <a:pt x="213995" y="544067"/>
                </a:lnTo>
                <a:lnTo>
                  <a:pt x="212725" y="541527"/>
                </a:lnTo>
                <a:lnTo>
                  <a:pt x="210693" y="540257"/>
                </a:lnTo>
                <a:lnTo>
                  <a:pt x="204343" y="537717"/>
                </a:lnTo>
                <a:close/>
              </a:path>
              <a:path w="398779" h="788035">
                <a:moveTo>
                  <a:pt x="233552" y="499617"/>
                </a:moveTo>
                <a:lnTo>
                  <a:pt x="150241" y="499617"/>
                </a:lnTo>
                <a:lnTo>
                  <a:pt x="202310" y="519937"/>
                </a:lnTo>
                <a:lnTo>
                  <a:pt x="200659" y="523747"/>
                </a:lnTo>
                <a:lnTo>
                  <a:pt x="200405" y="527557"/>
                </a:lnTo>
                <a:lnTo>
                  <a:pt x="201549" y="530097"/>
                </a:lnTo>
                <a:lnTo>
                  <a:pt x="202819" y="533907"/>
                </a:lnTo>
                <a:lnTo>
                  <a:pt x="204977" y="535177"/>
                </a:lnTo>
                <a:lnTo>
                  <a:pt x="208025" y="536447"/>
                </a:lnTo>
                <a:lnTo>
                  <a:pt x="211327" y="537717"/>
                </a:lnTo>
                <a:lnTo>
                  <a:pt x="214249" y="537717"/>
                </a:lnTo>
                <a:lnTo>
                  <a:pt x="217043" y="536447"/>
                </a:lnTo>
                <a:lnTo>
                  <a:pt x="219964" y="535177"/>
                </a:lnTo>
                <a:lnTo>
                  <a:pt x="222250" y="531367"/>
                </a:lnTo>
                <a:lnTo>
                  <a:pt x="233299" y="502157"/>
                </a:lnTo>
                <a:lnTo>
                  <a:pt x="233552" y="499617"/>
                </a:lnTo>
                <a:close/>
              </a:path>
              <a:path w="398779" h="788035">
                <a:moveTo>
                  <a:pt x="136778" y="470407"/>
                </a:moveTo>
                <a:lnTo>
                  <a:pt x="127253" y="495807"/>
                </a:lnTo>
                <a:lnTo>
                  <a:pt x="126873" y="499617"/>
                </a:lnTo>
                <a:lnTo>
                  <a:pt x="128016" y="503427"/>
                </a:lnTo>
                <a:lnTo>
                  <a:pt x="129285" y="505967"/>
                </a:lnTo>
                <a:lnTo>
                  <a:pt x="131445" y="508507"/>
                </a:lnTo>
                <a:lnTo>
                  <a:pt x="134493" y="509777"/>
                </a:lnTo>
                <a:lnTo>
                  <a:pt x="137668" y="511047"/>
                </a:lnTo>
                <a:lnTo>
                  <a:pt x="140716" y="509777"/>
                </a:lnTo>
                <a:lnTo>
                  <a:pt x="146303" y="507237"/>
                </a:lnTo>
                <a:lnTo>
                  <a:pt x="148590" y="504697"/>
                </a:lnTo>
                <a:lnTo>
                  <a:pt x="150241" y="499617"/>
                </a:lnTo>
                <a:lnTo>
                  <a:pt x="233552" y="499617"/>
                </a:lnTo>
                <a:lnTo>
                  <a:pt x="233679" y="498347"/>
                </a:lnTo>
                <a:lnTo>
                  <a:pt x="210312" y="498347"/>
                </a:lnTo>
                <a:lnTo>
                  <a:pt x="167131" y="481837"/>
                </a:lnTo>
                <a:lnTo>
                  <a:pt x="163702" y="476757"/>
                </a:lnTo>
                <a:lnTo>
                  <a:pt x="161671" y="472947"/>
                </a:lnTo>
                <a:lnTo>
                  <a:pt x="142875" y="472947"/>
                </a:lnTo>
                <a:lnTo>
                  <a:pt x="136778" y="470407"/>
                </a:lnTo>
                <a:close/>
              </a:path>
              <a:path w="398779" h="788035">
                <a:moveTo>
                  <a:pt x="222884" y="486917"/>
                </a:moveTo>
                <a:lnTo>
                  <a:pt x="217043" y="489457"/>
                </a:lnTo>
                <a:lnTo>
                  <a:pt x="214249" y="490727"/>
                </a:lnTo>
                <a:lnTo>
                  <a:pt x="211963" y="493267"/>
                </a:lnTo>
                <a:lnTo>
                  <a:pt x="210312" y="498347"/>
                </a:lnTo>
                <a:lnTo>
                  <a:pt x="233679" y="498347"/>
                </a:lnTo>
                <a:lnTo>
                  <a:pt x="231394" y="491997"/>
                </a:lnTo>
                <a:lnTo>
                  <a:pt x="229234" y="489457"/>
                </a:lnTo>
                <a:lnTo>
                  <a:pt x="222884" y="486917"/>
                </a:lnTo>
                <a:close/>
              </a:path>
              <a:path w="398779" h="788035">
                <a:moveTo>
                  <a:pt x="250190" y="455167"/>
                </a:moveTo>
                <a:lnTo>
                  <a:pt x="167131" y="455167"/>
                </a:lnTo>
                <a:lnTo>
                  <a:pt x="169672" y="456437"/>
                </a:lnTo>
                <a:lnTo>
                  <a:pt x="172847" y="457707"/>
                </a:lnTo>
                <a:lnTo>
                  <a:pt x="240538" y="481837"/>
                </a:lnTo>
                <a:lnTo>
                  <a:pt x="250063" y="456437"/>
                </a:lnTo>
                <a:lnTo>
                  <a:pt x="250190" y="455167"/>
                </a:lnTo>
                <a:close/>
              </a:path>
              <a:path w="398779" h="788035">
                <a:moveTo>
                  <a:pt x="182451" y="387857"/>
                </a:moveTo>
                <a:lnTo>
                  <a:pt x="154304" y="417067"/>
                </a:lnTo>
                <a:lnTo>
                  <a:pt x="154431" y="425957"/>
                </a:lnTo>
                <a:lnTo>
                  <a:pt x="155321" y="431037"/>
                </a:lnTo>
                <a:lnTo>
                  <a:pt x="156972" y="434847"/>
                </a:lnTo>
                <a:lnTo>
                  <a:pt x="152907" y="437387"/>
                </a:lnTo>
                <a:lnTo>
                  <a:pt x="139166" y="458977"/>
                </a:lnTo>
                <a:lnTo>
                  <a:pt x="139573" y="464057"/>
                </a:lnTo>
                <a:lnTo>
                  <a:pt x="140716" y="467867"/>
                </a:lnTo>
                <a:lnTo>
                  <a:pt x="142875" y="472947"/>
                </a:lnTo>
                <a:lnTo>
                  <a:pt x="161671" y="472947"/>
                </a:lnTo>
                <a:lnTo>
                  <a:pt x="160400" y="466597"/>
                </a:lnTo>
                <a:lnTo>
                  <a:pt x="160527" y="464057"/>
                </a:lnTo>
                <a:lnTo>
                  <a:pt x="162305" y="458977"/>
                </a:lnTo>
                <a:lnTo>
                  <a:pt x="163702" y="457707"/>
                </a:lnTo>
                <a:lnTo>
                  <a:pt x="165353" y="456437"/>
                </a:lnTo>
                <a:lnTo>
                  <a:pt x="167131" y="455167"/>
                </a:lnTo>
                <a:lnTo>
                  <a:pt x="250190" y="455167"/>
                </a:lnTo>
                <a:lnTo>
                  <a:pt x="250444" y="452627"/>
                </a:lnTo>
                <a:lnTo>
                  <a:pt x="227075" y="452627"/>
                </a:lnTo>
                <a:lnTo>
                  <a:pt x="183896" y="437387"/>
                </a:lnTo>
                <a:lnTo>
                  <a:pt x="180467" y="431037"/>
                </a:lnTo>
                <a:lnTo>
                  <a:pt x="178307" y="427227"/>
                </a:lnTo>
                <a:lnTo>
                  <a:pt x="177038" y="420877"/>
                </a:lnTo>
                <a:lnTo>
                  <a:pt x="177165" y="418337"/>
                </a:lnTo>
                <a:lnTo>
                  <a:pt x="178943" y="414527"/>
                </a:lnTo>
                <a:lnTo>
                  <a:pt x="180340" y="411987"/>
                </a:lnTo>
                <a:lnTo>
                  <a:pt x="181991" y="411987"/>
                </a:lnTo>
                <a:lnTo>
                  <a:pt x="183642" y="410717"/>
                </a:lnTo>
                <a:lnTo>
                  <a:pt x="266826" y="410717"/>
                </a:lnTo>
                <a:lnTo>
                  <a:pt x="266953" y="409447"/>
                </a:lnTo>
                <a:lnTo>
                  <a:pt x="259079" y="409447"/>
                </a:lnTo>
                <a:lnTo>
                  <a:pt x="255905" y="408177"/>
                </a:lnTo>
                <a:lnTo>
                  <a:pt x="243713" y="408177"/>
                </a:lnTo>
                <a:lnTo>
                  <a:pt x="195706" y="390397"/>
                </a:lnTo>
                <a:lnTo>
                  <a:pt x="182451" y="387857"/>
                </a:lnTo>
                <a:close/>
              </a:path>
              <a:path w="398779" h="788035">
                <a:moveTo>
                  <a:pt x="239649" y="442467"/>
                </a:moveTo>
                <a:lnTo>
                  <a:pt x="236600" y="442467"/>
                </a:lnTo>
                <a:lnTo>
                  <a:pt x="231013" y="445007"/>
                </a:lnTo>
                <a:lnTo>
                  <a:pt x="228726" y="448817"/>
                </a:lnTo>
                <a:lnTo>
                  <a:pt x="227075" y="452627"/>
                </a:lnTo>
                <a:lnTo>
                  <a:pt x="250444" y="452627"/>
                </a:lnTo>
                <a:lnTo>
                  <a:pt x="249174" y="450087"/>
                </a:lnTo>
                <a:lnTo>
                  <a:pt x="248030" y="447547"/>
                </a:lnTo>
                <a:lnTo>
                  <a:pt x="245872" y="445007"/>
                </a:lnTo>
                <a:lnTo>
                  <a:pt x="242697" y="443737"/>
                </a:lnTo>
                <a:lnTo>
                  <a:pt x="239649" y="442467"/>
                </a:lnTo>
                <a:close/>
              </a:path>
              <a:path w="398779" h="788035">
                <a:moveTo>
                  <a:pt x="266826" y="410717"/>
                </a:moveTo>
                <a:lnTo>
                  <a:pt x="186181" y="410717"/>
                </a:lnTo>
                <a:lnTo>
                  <a:pt x="257175" y="437387"/>
                </a:lnTo>
                <a:lnTo>
                  <a:pt x="266700" y="411987"/>
                </a:lnTo>
                <a:lnTo>
                  <a:pt x="266826" y="410717"/>
                </a:lnTo>
                <a:close/>
              </a:path>
              <a:path w="398779" h="788035">
                <a:moveTo>
                  <a:pt x="256158" y="398017"/>
                </a:moveTo>
                <a:lnTo>
                  <a:pt x="253238" y="398017"/>
                </a:lnTo>
                <a:lnTo>
                  <a:pt x="250444" y="399287"/>
                </a:lnTo>
                <a:lnTo>
                  <a:pt x="248638" y="400073"/>
                </a:lnTo>
                <a:lnTo>
                  <a:pt x="250571" y="404367"/>
                </a:lnTo>
                <a:lnTo>
                  <a:pt x="252729" y="406907"/>
                </a:lnTo>
                <a:lnTo>
                  <a:pt x="259079" y="409447"/>
                </a:lnTo>
                <a:lnTo>
                  <a:pt x="262127" y="409447"/>
                </a:lnTo>
                <a:lnTo>
                  <a:pt x="266681" y="407378"/>
                </a:lnTo>
                <a:lnTo>
                  <a:pt x="265810" y="405637"/>
                </a:lnTo>
                <a:lnTo>
                  <a:pt x="264668" y="401827"/>
                </a:lnTo>
                <a:lnTo>
                  <a:pt x="262508" y="400557"/>
                </a:lnTo>
                <a:lnTo>
                  <a:pt x="256158" y="398017"/>
                </a:lnTo>
                <a:close/>
              </a:path>
              <a:path w="398779" h="788035">
                <a:moveTo>
                  <a:pt x="266681" y="407378"/>
                </a:moveTo>
                <a:lnTo>
                  <a:pt x="262127" y="409447"/>
                </a:lnTo>
                <a:lnTo>
                  <a:pt x="266953" y="409447"/>
                </a:lnTo>
                <a:lnTo>
                  <a:pt x="267080" y="408177"/>
                </a:lnTo>
                <a:lnTo>
                  <a:pt x="266681" y="407378"/>
                </a:lnTo>
                <a:close/>
              </a:path>
              <a:path w="398779" h="788035">
                <a:moveTo>
                  <a:pt x="248638" y="400073"/>
                </a:moveTo>
                <a:lnTo>
                  <a:pt x="247523" y="400557"/>
                </a:lnTo>
                <a:lnTo>
                  <a:pt x="245364" y="404367"/>
                </a:lnTo>
                <a:lnTo>
                  <a:pt x="243713" y="408177"/>
                </a:lnTo>
                <a:lnTo>
                  <a:pt x="255905" y="408177"/>
                </a:lnTo>
                <a:lnTo>
                  <a:pt x="252729" y="406907"/>
                </a:lnTo>
                <a:lnTo>
                  <a:pt x="250571" y="404367"/>
                </a:lnTo>
                <a:lnTo>
                  <a:pt x="248638" y="400073"/>
                </a:lnTo>
                <a:close/>
              </a:path>
              <a:path w="398779" h="788035">
                <a:moveTo>
                  <a:pt x="272033" y="398017"/>
                </a:moveTo>
                <a:lnTo>
                  <a:pt x="256158" y="398017"/>
                </a:lnTo>
                <a:lnTo>
                  <a:pt x="262508" y="400557"/>
                </a:lnTo>
                <a:lnTo>
                  <a:pt x="264668" y="401827"/>
                </a:lnTo>
                <a:lnTo>
                  <a:pt x="265810" y="405637"/>
                </a:lnTo>
                <a:lnTo>
                  <a:pt x="266681" y="407378"/>
                </a:lnTo>
                <a:lnTo>
                  <a:pt x="267716" y="406907"/>
                </a:lnTo>
                <a:lnTo>
                  <a:pt x="270001" y="403097"/>
                </a:lnTo>
                <a:lnTo>
                  <a:pt x="272033" y="398017"/>
                </a:lnTo>
                <a:close/>
              </a:path>
              <a:path w="398779" h="788035">
                <a:moveTo>
                  <a:pt x="229042" y="352297"/>
                </a:moveTo>
                <a:lnTo>
                  <a:pt x="159130" y="352297"/>
                </a:lnTo>
                <a:lnTo>
                  <a:pt x="251841" y="386587"/>
                </a:lnTo>
                <a:lnTo>
                  <a:pt x="250571" y="390397"/>
                </a:lnTo>
                <a:lnTo>
                  <a:pt x="248666" y="394207"/>
                </a:lnTo>
                <a:lnTo>
                  <a:pt x="248284" y="399287"/>
                </a:lnTo>
                <a:lnTo>
                  <a:pt x="248638" y="400073"/>
                </a:lnTo>
                <a:lnTo>
                  <a:pt x="250444" y="399287"/>
                </a:lnTo>
                <a:lnTo>
                  <a:pt x="253238" y="398017"/>
                </a:lnTo>
                <a:lnTo>
                  <a:pt x="272033" y="398017"/>
                </a:lnTo>
                <a:lnTo>
                  <a:pt x="281304" y="372617"/>
                </a:lnTo>
                <a:lnTo>
                  <a:pt x="276098" y="371347"/>
                </a:lnTo>
                <a:lnTo>
                  <a:pt x="280797" y="366267"/>
                </a:lnTo>
                <a:lnTo>
                  <a:pt x="284860" y="362457"/>
                </a:lnTo>
                <a:lnTo>
                  <a:pt x="287432" y="358647"/>
                </a:lnTo>
                <a:lnTo>
                  <a:pt x="244221" y="358647"/>
                </a:lnTo>
                <a:lnTo>
                  <a:pt x="236347" y="356107"/>
                </a:lnTo>
                <a:lnTo>
                  <a:pt x="230322" y="353567"/>
                </a:lnTo>
                <a:lnTo>
                  <a:pt x="229042" y="352297"/>
                </a:lnTo>
                <a:close/>
              </a:path>
              <a:path w="398779" h="788035">
                <a:moveTo>
                  <a:pt x="145669" y="321817"/>
                </a:moveTo>
                <a:lnTo>
                  <a:pt x="134366" y="352297"/>
                </a:lnTo>
                <a:lnTo>
                  <a:pt x="133984" y="356107"/>
                </a:lnTo>
                <a:lnTo>
                  <a:pt x="135127" y="359917"/>
                </a:lnTo>
                <a:lnTo>
                  <a:pt x="136398" y="362457"/>
                </a:lnTo>
                <a:lnTo>
                  <a:pt x="138556" y="364997"/>
                </a:lnTo>
                <a:lnTo>
                  <a:pt x="141604" y="366267"/>
                </a:lnTo>
                <a:lnTo>
                  <a:pt x="147827" y="366267"/>
                </a:lnTo>
                <a:lnTo>
                  <a:pt x="153416" y="363727"/>
                </a:lnTo>
                <a:lnTo>
                  <a:pt x="155828" y="359917"/>
                </a:lnTo>
                <a:lnTo>
                  <a:pt x="157733" y="354837"/>
                </a:lnTo>
                <a:lnTo>
                  <a:pt x="159130" y="352297"/>
                </a:lnTo>
                <a:lnTo>
                  <a:pt x="229042" y="352297"/>
                </a:lnTo>
                <a:lnTo>
                  <a:pt x="225202" y="348487"/>
                </a:lnTo>
                <a:lnTo>
                  <a:pt x="220987" y="344677"/>
                </a:lnTo>
                <a:lnTo>
                  <a:pt x="218339" y="339597"/>
                </a:lnTo>
                <a:lnTo>
                  <a:pt x="193801" y="339597"/>
                </a:lnTo>
                <a:lnTo>
                  <a:pt x="145669" y="321817"/>
                </a:lnTo>
                <a:close/>
              </a:path>
              <a:path w="398779" h="788035">
                <a:moveTo>
                  <a:pt x="292852" y="290067"/>
                </a:moveTo>
                <a:lnTo>
                  <a:pt x="253857" y="290067"/>
                </a:lnTo>
                <a:lnTo>
                  <a:pt x="260476" y="292607"/>
                </a:lnTo>
                <a:lnTo>
                  <a:pt x="268224" y="295147"/>
                </a:lnTo>
                <a:lnTo>
                  <a:pt x="273557" y="300227"/>
                </a:lnTo>
                <a:lnTo>
                  <a:pt x="276478" y="307847"/>
                </a:lnTo>
                <a:lnTo>
                  <a:pt x="278048" y="312927"/>
                </a:lnTo>
                <a:lnTo>
                  <a:pt x="278368" y="319277"/>
                </a:lnTo>
                <a:lnTo>
                  <a:pt x="277425" y="326897"/>
                </a:lnTo>
                <a:lnTo>
                  <a:pt x="251714" y="358647"/>
                </a:lnTo>
                <a:lnTo>
                  <a:pt x="287432" y="358647"/>
                </a:lnTo>
                <a:lnTo>
                  <a:pt x="288290" y="357377"/>
                </a:lnTo>
                <a:lnTo>
                  <a:pt x="291719" y="353567"/>
                </a:lnTo>
                <a:lnTo>
                  <a:pt x="294513" y="347217"/>
                </a:lnTo>
                <a:lnTo>
                  <a:pt x="296672" y="342137"/>
                </a:lnTo>
                <a:lnTo>
                  <a:pt x="300055" y="330707"/>
                </a:lnTo>
                <a:lnTo>
                  <a:pt x="301259" y="319277"/>
                </a:lnTo>
                <a:lnTo>
                  <a:pt x="300297" y="307847"/>
                </a:lnTo>
                <a:lnTo>
                  <a:pt x="297179" y="297687"/>
                </a:lnTo>
                <a:lnTo>
                  <a:pt x="292852" y="290067"/>
                </a:lnTo>
                <a:close/>
              </a:path>
              <a:path w="398779" h="788035">
                <a:moveTo>
                  <a:pt x="257010" y="267207"/>
                </a:moveTo>
                <a:lnTo>
                  <a:pt x="246237" y="267207"/>
                </a:lnTo>
                <a:lnTo>
                  <a:pt x="235535" y="268477"/>
                </a:lnTo>
                <a:lnTo>
                  <a:pt x="200485" y="293877"/>
                </a:lnTo>
                <a:lnTo>
                  <a:pt x="192024" y="321817"/>
                </a:lnTo>
                <a:lnTo>
                  <a:pt x="191643" y="326897"/>
                </a:lnTo>
                <a:lnTo>
                  <a:pt x="192277" y="333247"/>
                </a:lnTo>
                <a:lnTo>
                  <a:pt x="193801" y="339597"/>
                </a:lnTo>
                <a:lnTo>
                  <a:pt x="218339" y="339597"/>
                </a:lnTo>
                <a:lnTo>
                  <a:pt x="217677" y="338327"/>
                </a:lnTo>
                <a:lnTo>
                  <a:pt x="215415" y="331977"/>
                </a:lnTo>
                <a:lnTo>
                  <a:pt x="214534" y="325627"/>
                </a:lnTo>
                <a:lnTo>
                  <a:pt x="215034" y="319277"/>
                </a:lnTo>
                <a:lnTo>
                  <a:pt x="216916" y="311657"/>
                </a:lnTo>
                <a:lnTo>
                  <a:pt x="240903" y="290067"/>
                </a:lnTo>
                <a:lnTo>
                  <a:pt x="292852" y="290067"/>
                </a:lnTo>
                <a:lnTo>
                  <a:pt x="292131" y="288797"/>
                </a:lnTo>
                <a:lnTo>
                  <a:pt x="285559" y="281177"/>
                </a:lnTo>
                <a:lnTo>
                  <a:pt x="277463" y="274827"/>
                </a:lnTo>
                <a:lnTo>
                  <a:pt x="267843" y="269747"/>
                </a:lnTo>
                <a:lnTo>
                  <a:pt x="257010" y="267207"/>
                </a:lnTo>
                <a:close/>
              </a:path>
              <a:path w="398779" h="788035">
                <a:moveTo>
                  <a:pt x="299974" y="141859"/>
                </a:moveTo>
                <a:lnTo>
                  <a:pt x="284988" y="142493"/>
                </a:lnTo>
                <a:lnTo>
                  <a:pt x="277114" y="144272"/>
                </a:lnTo>
                <a:lnTo>
                  <a:pt x="270128" y="147447"/>
                </a:lnTo>
                <a:lnTo>
                  <a:pt x="265175" y="149605"/>
                </a:lnTo>
                <a:lnTo>
                  <a:pt x="240538" y="182244"/>
                </a:lnTo>
                <a:lnTo>
                  <a:pt x="236474" y="204104"/>
                </a:lnTo>
                <a:lnTo>
                  <a:pt x="237430" y="215052"/>
                </a:lnTo>
                <a:lnTo>
                  <a:pt x="260609" y="251366"/>
                </a:lnTo>
                <a:lnTo>
                  <a:pt x="291973" y="259810"/>
                </a:lnTo>
                <a:lnTo>
                  <a:pt x="302307" y="258163"/>
                </a:lnTo>
                <a:lnTo>
                  <a:pt x="312547" y="254253"/>
                </a:lnTo>
                <a:lnTo>
                  <a:pt x="321978" y="248247"/>
                </a:lnTo>
                <a:lnTo>
                  <a:pt x="330088" y="240299"/>
                </a:lnTo>
                <a:lnTo>
                  <a:pt x="332362" y="236981"/>
                </a:lnTo>
                <a:lnTo>
                  <a:pt x="289941" y="236981"/>
                </a:lnTo>
                <a:lnTo>
                  <a:pt x="293143" y="228345"/>
                </a:lnTo>
                <a:lnTo>
                  <a:pt x="268604" y="228345"/>
                </a:lnTo>
                <a:lnTo>
                  <a:pt x="263778" y="222757"/>
                </a:lnTo>
                <a:lnTo>
                  <a:pt x="260857" y="216662"/>
                </a:lnTo>
                <a:lnTo>
                  <a:pt x="259715" y="210312"/>
                </a:lnTo>
                <a:lnTo>
                  <a:pt x="258741" y="204104"/>
                </a:lnTo>
                <a:lnTo>
                  <a:pt x="258861" y="202372"/>
                </a:lnTo>
                <a:lnTo>
                  <a:pt x="273812" y="172465"/>
                </a:lnTo>
                <a:lnTo>
                  <a:pt x="278765" y="168275"/>
                </a:lnTo>
                <a:lnTo>
                  <a:pt x="284988" y="165735"/>
                </a:lnTo>
                <a:lnTo>
                  <a:pt x="292353" y="164718"/>
                </a:lnTo>
                <a:lnTo>
                  <a:pt x="316739" y="164718"/>
                </a:lnTo>
                <a:lnTo>
                  <a:pt x="322579" y="148970"/>
                </a:lnTo>
                <a:lnTo>
                  <a:pt x="313563" y="145541"/>
                </a:lnTo>
                <a:lnTo>
                  <a:pt x="306577" y="143001"/>
                </a:lnTo>
                <a:lnTo>
                  <a:pt x="299974" y="141859"/>
                </a:lnTo>
                <a:close/>
              </a:path>
              <a:path w="398779" h="788035">
                <a:moveTo>
                  <a:pt x="341629" y="155955"/>
                </a:moveTo>
                <a:lnTo>
                  <a:pt x="338708" y="155955"/>
                </a:lnTo>
                <a:lnTo>
                  <a:pt x="336042" y="157225"/>
                </a:lnTo>
                <a:lnTo>
                  <a:pt x="333248" y="158368"/>
                </a:lnTo>
                <a:lnTo>
                  <a:pt x="331343" y="160400"/>
                </a:lnTo>
                <a:lnTo>
                  <a:pt x="330326" y="163322"/>
                </a:lnTo>
                <a:lnTo>
                  <a:pt x="329438" y="165353"/>
                </a:lnTo>
                <a:lnTo>
                  <a:pt x="328802" y="169417"/>
                </a:lnTo>
                <a:lnTo>
                  <a:pt x="328010" y="176656"/>
                </a:lnTo>
                <a:lnTo>
                  <a:pt x="326901" y="185572"/>
                </a:lnTo>
                <a:lnTo>
                  <a:pt x="313308" y="225678"/>
                </a:lnTo>
                <a:lnTo>
                  <a:pt x="289941" y="236981"/>
                </a:lnTo>
                <a:lnTo>
                  <a:pt x="332362" y="236981"/>
                </a:lnTo>
                <a:lnTo>
                  <a:pt x="348976" y="194579"/>
                </a:lnTo>
                <a:lnTo>
                  <a:pt x="352171" y="174370"/>
                </a:lnTo>
                <a:lnTo>
                  <a:pt x="352171" y="166624"/>
                </a:lnTo>
                <a:lnTo>
                  <a:pt x="350647" y="162813"/>
                </a:lnTo>
                <a:lnTo>
                  <a:pt x="349503" y="160019"/>
                </a:lnTo>
                <a:lnTo>
                  <a:pt x="347472" y="158114"/>
                </a:lnTo>
                <a:lnTo>
                  <a:pt x="344677" y="157099"/>
                </a:lnTo>
                <a:lnTo>
                  <a:pt x="341629" y="155955"/>
                </a:lnTo>
                <a:close/>
              </a:path>
              <a:path w="398779" h="788035">
                <a:moveTo>
                  <a:pt x="316739" y="164718"/>
                </a:moveTo>
                <a:lnTo>
                  <a:pt x="292353" y="164718"/>
                </a:lnTo>
                <a:lnTo>
                  <a:pt x="268604" y="228345"/>
                </a:lnTo>
                <a:lnTo>
                  <a:pt x="293143" y="228345"/>
                </a:lnTo>
                <a:lnTo>
                  <a:pt x="316739" y="164718"/>
                </a:lnTo>
                <a:close/>
              </a:path>
              <a:path w="398779" h="788035">
                <a:moveTo>
                  <a:pt x="387056" y="87884"/>
                </a:moveTo>
                <a:lnTo>
                  <a:pt x="303275" y="87884"/>
                </a:lnTo>
                <a:lnTo>
                  <a:pt x="355346" y="107187"/>
                </a:lnTo>
                <a:lnTo>
                  <a:pt x="350647" y="120014"/>
                </a:lnTo>
                <a:lnTo>
                  <a:pt x="348742" y="125094"/>
                </a:lnTo>
                <a:lnTo>
                  <a:pt x="348360" y="129159"/>
                </a:lnTo>
                <a:lnTo>
                  <a:pt x="350647" y="135000"/>
                </a:lnTo>
                <a:lnTo>
                  <a:pt x="352805" y="137160"/>
                </a:lnTo>
                <a:lnTo>
                  <a:pt x="359155" y="139445"/>
                </a:lnTo>
                <a:lnTo>
                  <a:pt x="362203" y="139318"/>
                </a:lnTo>
                <a:lnTo>
                  <a:pt x="364998" y="137922"/>
                </a:lnTo>
                <a:lnTo>
                  <a:pt x="367792" y="136398"/>
                </a:lnTo>
                <a:lnTo>
                  <a:pt x="370204" y="133095"/>
                </a:lnTo>
                <a:lnTo>
                  <a:pt x="387056" y="87884"/>
                </a:lnTo>
                <a:close/>
              </a:path>
              <a:path w="398779" h="788035">
                <a:moveTo>
                  <a:pt x="289814" y="58419"/>
                </a:moveTo>
                <a:lnTo>
                  <a:pt x="278923" y="87884"/>
                </a:lnTo>
                <a:lnTo>
                  <a:pt x="277114" y="92710"/>
                </a:lnTo>
                <a:lnTo>
                  <a:pt x="276732" y="96774"/>
                </a:lnTo>
                <a:lnTo>
                  <a:pt x="277875" y="99694"/>
                </a:lnTo>
                <a:lnTo>
                  <a:pt x="279019" y="102742"/>
                </a:lnTo>
                <a:lnTo>
                  <a:pt x="281177" y="104775"/>
                </a:lnTo>
                <a:lnTo>
                  <a:pt x="287527" y="107061"/>
                </a:lnTo>
                <a:lnTo>
                  <a:pt x="290575" y="106934"/>
                </a:lnTo>
                <a:lnTo>
                  <a:pt x="293370" y="105537"/>
                </a:lnTo>
                <a:lnTo>
                  <a:pt x="296164" y="104012"/>
                </a:lnTo>
                <a:lnTo>
                  <a:pt x="298450" y="100711"/>
                </a:lnTo>
                <a:lnTo>
                  <a:pt x="300481" y="95630"/>
                </a:lnTo>
                <a:lnTo>
                  <a:pt x="303275" y="87884"/>
                </a:lnTo>
                <a:lnTo>
                  <a:pt x="387056" y="87884"/>
                </a:lnTo>
                <a:lnTo>
                  <a:pt x="387861" y="85725"/>
                </a:lnTo>
                <a:lnTo>
                  <a:pt x="363347" y="85725"/>
                </a:lnTo>
                <a:lnTo>
                  <a:pt x="331089" y="73787"/>
                </a:lnTo>
                <a:lnTo>
                  <a:pt x="328185" y="65355"/>
                </a:lnTo>
                <a:lnTo>
                  <a:pt x="327554" y="63373"/>
                </a:lnTo>
                <a:lnTo>
                  <a:pt x="303275" y="63373"/>
                </a:lnTo>
                <a:lnTo>
                  <a:pt x="289814" y="58419"/>
                </a:lnTo>
                <a:close/>
              </a:path>
              <a:path w="398779" h="788035">
                <a:moveTo>
                  <a:pt x="387603" y="43687"/>
                </a:moveTo>
                <a:lnTo>
                  <a:pt x="384682" y="43814"/>
                </a:lnTo>
                <a:lnTo>
                  <a:pt x="381889" y="45338"/>
                </a:lnTo>
                <a:lnTo>
                  <a:pt x="379095" y="46736"/>
                </a:lnTo>
                <a:lnTo>
                  <a:pt x="376681" y="50037"/>
                </a:lnTo>
                <a:lnTo>
                  <a:pt x="374747" y="55322"/>
                </a:lnTo>
                <a:lnTo>
                  <a:pt x="363347" y="85725"/>
                </a:lnTo>
                <a:lnTo>
                  <a:pt x="387861" y="85725"/>
                </a:lnTo>
                <a:lnTo>
                  <a:pt x="396240" y="63245"/>
                </a:lnTo>
                <a:lnTo>
                  <a:pt x="398145" y="58038"/>
                </a:lnTo>
                <a:lnTo>
                  <a:pt x="398525" y="53975"/>
                </a:lnTo>
                <a:lnTo>
                  <a:pt x="397366" y="51016"/>
                </a:lnTo>
                <a:lnTo>
                  <a:pt x="396113" y="48132"/>
                </a:lnTo>
                <a:lnTo>
                  <a:pt x="393953" y="46100"/>
                </a:lnTo>
                <a:lnTo>
                  <a:pt x="390905" y="44830"/>
                </a:lnTo>
                <a:lnTo>
                  <a:pt x="387603" y="43687"/>
                </a:lnTo>
                <a:close/>
              </a:path>
              <a:path w="398779" h="788035">
                <a:moveTo>
                  <a:pt x="325247" y="0"/>
                </a:moveTo>
                <a:lnTo>
                  <a:pt x="297942" y="31241"/>
                </a:lnTo>
                <a:lnTo>
                  <a:pt x="298196" y="37337"/>
                </a:lnTo>
                <a:lnTo>
                  <a:pt x="298650" y="42316"/>
                </a:lnTo>
                <a:lnTo>
                  <a:pt x="299640" y="48307"/>
                </a:lnTo>
                <a:lnTo>
                  <a:pt x="301178" y="55322"/>
                </a:lnTo>
                <a:lnTo>
                  <a:pt x="303275" y="63373"/>
                </a:lnTo>
                <a:lnTo>
                  <a:pt x="327554" y="63373"/>
                </a:lnTo>
                <a:lnTo>
                  <a:pt x="325770" y="57769"/>
                </a:lnTo>
                <a:lnTo>
                  <a:pt x="323855" y="51016"/>
                </a:lnTo>
                <a:lnTo>
                  <a:pt x="322400" y="44830"/>
                </a:lnTo>
                <a:lnTo>
                  <a:pt x="320928" y="37718"/>
                </a:lnTo>
                <a:lnTo>
                  <a:pt x="320675" y="32512"/>
                </a:lnTo>
                <a:lnTo>
                  <a:pt x="321818" y="29590"/>
                </a:lnTo>
                <a:lnTo>
                  <a:pt x="322579" y="27304"/>
                </a:lnTo>
                <a:lnTo>
                  <a:pt x="324866" y="25145"/>
                </a:lnTo>
                <a:lnTo>
                  <a:pt x="328675" y="23240"/>
                </a:lnTo>
                <a:lnTo>
                  <a:pt x="332358" y="21209"/>
                </a:lnTo>
                <a:lnTo>
                  <a:pt x="334772" y="18923"/>
                </a:lnTo>
                <a:lnTo>
                  <a:pt x="335788" y="16255"/>
                </a:lnTo>
                <a:lnTo>
                  <a:pt x="336930" y="13335"/>
                </a:lnTo>
                <a:lnTo>
                  <a:pt x="336803" y="10287"/>
                </a:lnTo>
                <a:lnTo>
                  <a:pt x="335406" y="7365"/>
                </a:lnTo>
                <a:lnTo>
                  <a:pt x="334137" y="4444"/>
                </a:lnTo>
                <a:lnTo>
                  <a:pt x="331850" y="2412"/>
                </a:lnTo>
                <a:lnTo>
                  <a:pt x="328802" y="1269"/>
                </a:lnTo>
                <a:lnTo>
                  <a:pt x="3252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78085" y="920307"/>
            <a:ext cx="126526" cy="213399"/>
          </a:xfrm>
          <a:custGeom>
            <a:avLst/>
            <a:gdLst/>
            <a:ahLst/>
            <a:cxnLst/>
            <a:rect l="l" t="t" r="r" b="b"/>
            <a:pathLst>
              <a:path w="292100" h="478155">
                <a:moveTo>
                  <a:pt x="14350" y="420417"/>
                </a:moveTo>
                <a:lnTo>
                  <a:pt x="10287" y="420417"/>
                </a:lnTo>
                <a:lnTo>
                  <a:pt x="7366" y="421687"/>
                </a:lnTo>
                <a:lnTo>
                  <a:pt x="4445" y="421687"/>
                </a:lnTo>
                <a:lnTo>
                  <a:pt x="2412" y="424227"/>
                </a:lnTo>
                <a:lnTo>
                  <a:pt x="1270" y="428037"/>
                </a:lnTo>
                <a:lnTo>
                  <a:pt x="0" y="430577"/>
                </a:lnTo>
                <a:lnTo>
                  <a:pt x="11557" y="443277"/>
                </a:lnTo>
                <a:lnTo>
                  <a:pt x="30861" y="450897"/>
                </a:lnTo>
                <a:lnTo>
                  <a:pt x="28067" y="458517"/>
                </a:lnTo>
                <a:lnTo>
                  <a:pt x="26162" y="463597"/>
                </a:lnTo>
                <a:lnTo>
                  <a:pt x="25781" y="467407"/>
                </a:lnTo>
                <a:lnTo>
                  <a:pt x="28067" y="473757"/>
                </a:lnTo>
                <a:lnTo>
                  <a:pt x="30225" y="476297"/>
                </a:lnTo>
                <a:lnTo>
                  <a:pt x="33400" y="476297"/>
                </a:lnTo>
                <a:lnTo>
                  <a:pt x="36575" y="477567"/>
                </a:lnTo>
                <a:lnTo>
                  <a:pt x="39624" y="477567"/>
                </a:lnTo>
                <a:lnTo>
                  <a:pt x="45212" y="475027"/>
                </a:lnTo>
                <a:lnTo>
                  <a:pt x="47625" y="471217"/>
                </a:lnTo>
                <a:lnTo>
                  <a:pt x="49530" y="466137"/>
                </a:lnTo>
                <a:lnTo>
                  <a:pt x="52324" y="458517"/>
                </a:lnTo>
                <a:lnTo>
                  <a:pt x="139319" y="458517"/>
                </a:lnTo>
                <a:lnTo>
                  <a:pt x="140247" y="457247"/>
                </a:lnTo>
                <a:lnTo>
                  <a:pt x="141253" y="454707"/>
                </a:lnTo>
                <a:lnTo>
                  <a:pt x="107950" y="454707"/>
                </a:lnTo>
                <a:lnTo>
                  <a:pt x="103378" y="453437"/>
                </a:lnTo>
                <a:lnTo>
                  <a:pt x="60325" y="436927"/>
                </a:lnTo>
                <a:lnTo>
                  <a:pt x="63177" y="429307"/>
                </a:lnTo>
                <a:lnTo>
                  <a:pt x="38862" y="429307"/>
                </a:lnTo>
                <a:lnTo>
                  <a:pt x="19558" y="421687"/>
                </a:lnTo>
                <a:lnTo>
                  <a:pt x="14350" y="420417"/>
                </a:lnTo>
                <a:close/>
              </a:path>
              <a:path w="292100" h="478155">
                <a:moveTo>
                  <a:pt x="139319" y="458517"/>
                </a:moveTo>
                <a:lnTo>
                  <a:pt x="52324" y="458517"/>
                </a:lnTo>
                <a:lnTo>
                  <a:pt x="99568" y="476297"/>
                </a:lnTo>
                <a:lnTo>
                  <a:pt x="105832" y="477567"/>
                </a:lnTo>
                <a:lnTo>
                  <a:pt x="112061" y="477567"/>
                </a:lnTo>
                <a:lnTo>
                  <a:pt x="139319" y="458517"/>
                </a:lnTo>
                <a:close/>
              </a:path>
              <a:path w="292100" h="478155">
                <a:moveTo>
                  <a:pt x="139065" y="389937"/>
                </a:moveTo>
                <a:lnTo>
                  <a:pt x="136144" y="389937"/>
                </a:lnTo>
                <a:lnTo>
                  <a:pt x="133350" y="391207"/>
                </a:lnTo>
                <a:lnTo>
                  <a:pt x="130429" y="392477"/>
                </a:lnTo>
                <a:lnTo>
                  <a:pt x="128524" y="395017"/>
                </a:lnTo>
                <a:lnTo>
                  <a:pt x="126746" y="398827"/>
                </a:lnTo>
                <a:lnTo>
                  <a:pt x="126746" y="403907"/>
                </a:lnTo>
                <a:lnTo>
                  <a:pt x="127000" y="406447"/>
                </a:lnTo>
                <a:lnTo>
                  <a:pt x="127452" y="415337"/>
                </a:lnTo>
                <a:lnTo>
                  <a:pt x="116840" y="452167"/>
                </a:lnTo>
                <a:lnTo>
                  <a:pt x="113537" y="453437"/>
                </a:lnTo>
                <a:lnTo>
                  <a:pt x="111379" y="454707"/>
                </a:lnTo>
                <a:lnTo>
                  <a:pt x="141253" y="454707"/>
                </a:lnTo>
                <a:lnTo>
                  <a:pt x="144272" y="447087"/>
                </a:lnTo>
                <a:lnTo>
                  <a:pt x="150622" y="408987"/>
                </a:lnTo>
                <a:lnTo>
                  <a:pt x="150114" y="401367"/>
                </a:lnTo>
                <a:lnTo>
                  <a:pt x="146812" y="393747"/>
                </a:lnTo>
                <a:lnTo>
                  <a:pt x="144907" y="392477"/>
                </a:lnTo>
                <a:lnTo>
                  <a:pt x="142112" y="391207"/>
                </a:lnTo>
                <a:lnTo>
                  <a:pt x="139065" y="389937"/>
                </a:lnTo>
                <a:close/>
              </a:path>
              <a:path w="292100" h="478155">
                <a:moveTo>
                  <a:pt x="66548" y="378507"/>
                </a:moveTo>
                <a:lnTo>
                  <a:pt x="63500" y="378507"/>
                </a:lnTo>
                <a:lnTo>
                  <a:pt x="57912" y="381047"/>
                </a:lnTo>
                <a:lnTo>
                  <a:pt x="55499" y="384857"/>
                </a:lnTo>
                <a:lnTo>
                  <a:pt x="38862" y="429307"/>
                </a:lnTo>
                <a:lnTo>
                  <a:pt x="63177" y="429307"/>
                </a:lnTo>
                <a:lnTo>
                  <a:pt x="76962" y="392477"/>
                </a:lnTo>
                <a:lnTo>
                  <a:pt x="77343" y="388667"/>
                </a:lnTo>
                <a:lnTo>
                  <a:pt x="75057" y="382317"/>
                </a:lnTo>
                <a:lnTo>
                  <a:pt x="72898" y="381047"/>
                </a:lnTo>
                <a:lnTo>
                  <a:pt x="66548" y="378507"/>
                </a:lnTo>
                <a:close/>
              </a:path>
              <a:path w="292100" h="478155">
                <a:moveTo>
                  <a:pt x="230409" y="342947"/>
                </a:moveTo>
                <a:lnTo>
                  <a:pt x="178435" y="342947"/>
                </a:lnTo>
                <a:lnTo>
                  <a:pt x="197993" y="363267"/>
                </a:lnTo>
                <a:lnTo>
                  <a:pt x="190119" y="384857"/>
                </a:lnTo>
                <a:lnTo>
                  <a:pt x="188214" y="389937"/>
                </a:lnTo>
                <a:lnTo>
                  <a:pt x="187833" y="393747"/>
                </a:lnTo>
                <a:lnTo>
                  <a:pt x="188975" y="397557"/>
                </a:lnTo>
                <a:lnTo>
                  <a:pt x="190119" y="400097"/>
                </a:lnTo>
                <a:lnTo>
                  <a:pt x="192278" y="402637"/>
                </a:lnTo>
                <a:lnTo>
                  <a:pt x="195580" y="403907"/>
                </a:lnTo>
                <a:lnTo>
                  <a:pt x="201675" y="403907"/>
                </a:lnTo>
                <a:lnTo>
                  <a:pt x="207264" y="401367"/>
                </a:lnTo>
                <a:lnTo>
                  <a:pt x="209677" y="397557"/>
                </a:lnTo>
                <a:lnTo>
                  <a:pt x="211582" y="392477"/>
                </a:lnTo>
                <a:lnTo>
                  <a:pt x="228981" y="346757"/>
                </a:lnTo>
                <a:lnTo>
                  <a:pt x="230409" y="342947"/>
                </a:lnTo>
                <a:close/>
              </a:path>
              <a:path w="292100" h="478155">
                <a:moveTo>
                  <a:pt x="91948" y="309927"/>
                </a:moveTo>
                <a:lnTo>
                  <a:pt x="88900" y="309927"/>
                </a:lnTo>
                <a:lnTo>
                  <a:pt x="83312" y="312467"/>
                </a:lnTo>
                <a:lnTo>
                  <a:pt x="69469" y="350567"/>
                </a:lnTo>
                <a:lnTo>
                  <a:pt x="71755" y="355647"/>
                </a:lnTo>
                <a:lnTo>
                  <a:pt x="74041" y="358187"/>
                </a:lnTo>
                <a:lnTo>
                  <a:pt x="77216" y="359457"/>
                </a:lnTo>
                <a:lnTo>
                  <a:pt x="80010" y="360727"/>
                </a:lnTo>
                <a:lnTo>
                  <a:pt x="82677" y="360727"/>
                </a:lnTo>
                <a:lnTo>
                  <a:pt x="88011" y="358187"/>
                </a:lnTo>
                <a:lnTo>
                  <a:pt x="90170" y="355647"/>
                </a:lnTo>
                <a:lnTo>
                  <a:pt x="91821" y="353107"/>
                </a:lnTo>
                <a:lnTo>
                  <a:pt x="178435" y="342947"/>
                </a:lnTo>
                <a:lnTo>
                  <a:pt x="230409" y="342947"/>
                </a:lnTo>
                <a:lnTo>
                  <a:pt x="230886" y="341677"/>
                </a:lnTo>
                <a:lnTo>
                  <a:pt x="231076" y="339137"/>
                </a:lnTo>
                <a:lnTo>
                  <a:pt x="207010" y="339137"/>
                </a:lnTo>
                <a:lnTo>
                  <a:pt x="197623" y="328977"/>
                </a:lnTo>
                <a:lnTo>
                  <a:pt x="100711" y="328977"/>
                </a:lnTo>
                <a:lnTo>
                  <a:pt x="102489" y="323897"/>
                </a:lnTo>
                <a:lnTo>
                  <a:pt x="102743" y="320087"/>
                </a:lnTo>
                <a:lnTo>
                  <a:pt x="101600" y="317547"/>
                </a:lnTo>
                <a:lnTo>
                  <a:pt x="100457" y="313737"/>
                </a:lnTo>
                <a:lnTo>
                  <a:pt x="98298" y="312467"/>
                </a:lnTo>
                <a:lnTo>
                  <a:pt x="91948" y="309927"/>
                </a:lnTo>
                <a:close/>
              </a:path>
              <a:path w="292100" h="478155">
                <a:moveTo>
                  <a:pt x="219583" y="326437"/>
                </a:moveTo>
                <a:lnTo>
                  <a:pt x="215900" y="326437"/>
                </a:lnTo>
                <a:lnTo>
                  <a:pt x="212471" y="328977"/>
                </a:lnTo>
                <a:lnTo>
                  <a:pt x="210820" y="330247"/>
                </a:lnTo>
                <a:lnTo>
                  <a:pt x="209042" y="334057"/>
                </a:lnTo>
                <a:lnTo>
                  <a:pt x="207010" y="339137"/>
                </a:lnTo>
                <a:lnTo>
                  <a:pt x="231076" y="339137"/>
                </a:lnTo>
                <a:lnTo>
                  <a:pt x="231267" y="336597"/>
                </a:lnTo>
                <a:lnTo>
                  <a:pt x="229997" y="334057"/>
                </a:lnTo>
                <a:lnTo>
                  <a:pt x="228854" y="331517"/>
                </a:lnTo>
                <a:lnTo>
                  <a:pt x="226695" y="328977"/>
                </a:lnTo>
                <a:lnTo>
                  <a:pt x="223647" y="327707"/>
                </a:lnTo>
                <a:lnTo>
                  <a:pt x="219583" y="326437"/>
                </a:lnTo>
                <a:close/>
              </a:path>
              <a:path w="292100" h="478155">
                <a:moveTo>
                  <a:pt x="150690" y="278177"/>
                </a:moveTo>
                <a:lnTo>
                  <a:pt x="119507" y="278177"/>
                </a:lnTo>
                <a:lnTo>
                  <a:pt x="159385" y="321357"/>
                </a:lnTo>
                <a:lnTo>
                  <a:pt x="100711" y="328977"/>
                </a:lnTo>
                <a:lnTo>
                  <a:pt x="197623" y="328977"/>
                </a:lnTo>
                <a:lnTo>
                  <a:pt x="150690" y="278177"/>
                </a:lnTo>
                <a:close/>
              </a:path>
              <a:path w="292100" h="478155">
                <a:moveTo>
                  <a:pt x="118745" y="237537"/>
                </a:moveTo>
                <a:lnTo>
                  <a:pt x="115697" y="237537"/>
                </a:lnTo>
                <a:lnTo>
                  <a:pt x="112903" y="240077"/>
                </a:lnTo>
                <a:lnTo>
                  <a:pt x="110109" y="241347"/>
                </a:lnTo>
                <a:lnTo>
                  <a:pt x="107696" y="243887"/>
                </a:lnTo>
                <a:lnTo>
                  <a:pt x="105918" y="248967"/>
                </a:lnTo>
                <a:lnTo>
                  <a:pt x="96393" y="274367"/>
                </a:lnTo>
                <a:lnTo>
                  <a:pt x="106934" y="289607"/>
                </a:lnTo>
                <a:lnTo>
                  <a:pt x="109855" y="288337"/>
                </a:lnTo>
                <a:lnTo>
                  <a:pt x="112649" y="287067"/>
                </a:lnTo>
                <a:lnTo>
                  <a:pt x="115570" y="285797"/>
                </a:lnTo>
                <a:lnTo>
                  <a:pt x="117729" y="283257"/>
                </a:lnTo>
                <a:lnTo>
                  <a:pt x="119507" y="278177"/>
                </a:lnTo>
                <a:lnTo>
                  <a:pt x="150690" y="278177"/>
                </a:lnTo>
                <a:lnTo>
                  <a:pt x="128397" y="254047"/>
                </a:lnTo>
                <a:lnTo>
                  <a:pt x="129540" y="250237"/>
                </a:lnTo>
                <a:lnTo>
                  <a:pt x="129412" y="247697"/>
                </a:lnTo>
                <a:lnTo>
                  <a:pt x="126873" y="242617"/>
                </a:lnTo>
                <a:lnTo>
                  <a:pt x="124841" y="240077"/>
                </a:lnTo>
                <a:lnTo>
                  <a:pt x="121920" y="238807"/>
                </a:lnTo>
                <a:lnTo>
                  <a:pt x="118745" y="237537"/>
                </a:lnTo>
                <a:close/>
              </a:path>
              <a:path w="292100" h="478155">
                <a:moveTo>
                  <a:pt x="211497" y="223567"/>
                </a:moveTo>
                <a:lnTo>
                  <a:pt x="140081" y="223567"/>
                </a:lnTo>
                <a:lnTo>
                  <a:pt x="236982" y="259127"/>
                </a:lnTo>
                <a:lnTo>
                  <a:pt x="233680" y="268017"/>
                </a:lnTo>
                <a:lnTo>
                  <a:pt x="233299" y="271827"/>
                </a:lnTo>
                <a:lnTo>
                  <a:pt x="234442" y="274367"/>
                </a:lnTo>
                <a:lnTo>
                  <a:pt x="235585" y="278177"/>
                </a:lnTo>
                <a:lnTo>
                  <a:pt x="237871" y="279447"/>
                </a:lnTo>
                <a:lnTo>
                  <a:pt x="244221" y="281987"/>
                </a:lnTo>
                <a:lnTo>
                  <a:pt x="247142" y="281987"/>
                </a:lnTo>
                <a:lnTo>
                  <a:pt x="252730" y="279447"/>
                </a:lnTo>
                <a:lnTo>
                  <a:pt x="255143" y="275637"/>
                </a:lnTo>
                <a:lnTo>
                  <a:pt x="257048" y="270557"/>
                </a:lnTo>
                <a:lnTo>
                  <a:pt x="269265" y="237537"/>
                </a:lnTo>
                <a:lnTo>
                  <a:pt x="244856" y="237537"/>
                </a:lnTo>
                <a:lnTo>
                  <a:pt x="209804" y="224837"/>
                </a:lnTo>
                <a:lnTo>
                  <a:pt x="211497" y="223567"/>
                </a:lnTo>
                <a:close/>
              </a:path>
              <a:path w="292100" h="478155">
                <a:moveTo>
                  <a:pt x="126619" y="193087"/>
                </a:moveTo>
                <a:lnTo>
                  <a:pt x="117221" y="218487"/>
                </a:lnTo>
                <a:lnTo>
                  <a:pt x="115316" y="223567"/>
                </a:lnTo>
                <a:lnTo>
                  <a:pt x="114935" y="227377"/>
                </a:lnTo>
                <a:lnTo>
                  <a:pt x="125857" y="238807"/>
                </a:lnTo>
                <a:lnTo>
                  <a:pt x="128778" y="237537"/>
                </a:lnTo>
                <a:lnTo>
                  <a:pt x="134366" y="234997"/>
                </a:lnTo>
                <a:lnTo>
                  <a:pt x="136779" y="232457"/>
                </a:lnTo>
                <a:lnTo>
                  <a:pt x="138684" y="226107"/>
                </a:lnTo>
                <a:lnTo>
                  <a:pt x="140081" y="223567"/>
                </a:lnTo>
                <a:lnTo>
                  <a:pt x="211497" y="223567"/>
                </a:lnTo>
                <a:lnTo>
                  <a:pt x="214884" y="221027"/>
                </a:lnTo>
                <a:lnTo>
                  <a:pt x="219329" y="215947"/>
                </a:lnTo>
                <a:lnTo>
                  <a:pt x="221107" y="213407"/>
                </a:lnTo>
                <a:lnTo>
                  <a:pt x="178816" y="213407"/>
                </a:lnTo>
                <a:lnTo>
                  <a:pt x="168021" y="209597"/>
                </a:lnTo>
                <a:lnTo>
                  <a:pt x="163575" y="204517"/>
                </a:lnTo>
                <a:lnTo>
                  <a:pt x="159639" y="198167"/>
                </a:lnTo>
                <a:lnTo>
                  <a:pt x="158963" y="196897"/>
                </a:lnTo>
                <a:lnTo>
                  <a:pt x="133858" y="196897"/>
                </a:lnTo>
                <a:lnTo>
                  <a:pt x="126619" y="193087"/>
                </a:lnTo>
                <a:close/>
              </a:path>
              <a:path w="292100" h="478155">
                <a:moveTo>
                  <a:pt x="262636" y="213407"/>
                </a:moveTo>
                <a:lnTo>
                  <a:pt x="259587" y="213407"/>
                </a:lnTo>
                <a:lnTo>
                  <a:pt x="254000" y="215947"/>
                </a:lnTo>
                <a:lnTo>
                  <a:pt x="251587" y="219757"/>
                </a:lnTo>
                <a:lnTo>
                  <a:pt x="249682" y="224837"/>
                </a:lnTo>
                <a:lnTo>
                  <a:pt x="244856" y="237537"/>
                </a:lnTo>
                <a:lnTo>
                  <a:pt x="269265" y="237537"/>
                </a:lnTo>
                <a:lnTo>
                  <a:pt x="273050" y="227377"/>
                </a:lnTo>
                <a:lnTo>
                  <a:pt x="273431" y="223567"/>
                </a:lnTo>
                <a:lnTo>
                  <a:pt x="271145" y="217217"/>
                </a:lnTo>
                <a:lnTo>
                  <a:pt x="268986" y="215947"/>
                </a:lnTo>
                <a:lnTo>
                  <a:pt x="262636" y="213407"/>
                </a:lnTo>
                <a:close/>
              </a:path>
              <a:path w="292100" h="478155">
                <a:moveTo>
                  <a:pt x="228312" y="146097"/>
                </a:moveTo>
                <a:lnTo>
                  <a:pt x="193548" y="146097"/>
                </a:lnTo>
                <a:lnTo>
                  <a:pt x="202565" y="149907"/>
                </a:lnTo>
                <a:lnTo>
                  <a:pt x="207010" y="154987"/>
                </a:lnTo>
                <a:lnTo>
                  <a:pt x="210185" y="162607"/>
                </a:lnTo>
                <a:lnTo>
                  <a:pt x="211875" y="168957"/>
                </a:lnTo>
                <a:lnTo>
                  <a:pt x="212375" y="175307"/>
                </a:lnTo>
                <a:lnTo>
                  <a:pt x="211685" y="181657"/>
                </a:lnTo>
                <a:lnTo>
                  <a:pt x="185547" y="212137"/>
                </a:lnTo>
                <a:lnTo>
                  <a:pt x="178816" y="213407"/>
                </a:lnTo>
                <a:lnTo>
                  <a:pt x="221107" y="213407"/>
                </a:lnTo>
                <a:lnTo>
                  <a:pt x="222885" y="210867"/>
                </a:lnTo>
                <a:lnTo>
                  <a:pt x="226568" y="207057"/>
                </a:lnTo>
                <a:lnTo>
                  <a:pt x="229362" y="200707"/>
                </a:lnTo>
                <a:lnTo>
                  <a:pt x="231394" y="195627"/>
                </a:lnTo>
                <a:lnTo>
                  <a:pt x="234182" y="186737"/>
                </a:lnTo>
                <a:lnTo>
                  <a:pt x="235315" y="176577"/>
                </a:lnTo>
                <a:lnTo>
                  <a:pt x="234805" y="166417"/>
                </a:lnTo>
                <a:lnTo>
                  <a:pt x="232664" y="157527"/>
                </a:lnTo>
                <a:lnTo>
                  <a:pt x="228312" y="146097"/>
                </a:lnTo>
                <a:close/>
              </a:path>
              <a:path w="292100" h="478155">
                <a:moveTo>
                  <a:pt x="194756" y="123237"/>
                </a:moveTo>
                <a:lnTo>
                  <a:pt x="184864" y="123237"/>
                </a:lnTo>
                <a:lnTo>
                  <a:pt x="174805" y="124507"/>
                </a:lnTo>
                <a:lnTo>
                  <a:pt x="140624" y="149907"/>
                </a:lnTo>
                <a:lnTo>
                  <a:pt x="131699" y="184197"/>
                </a:lnTo>
                <a:lnTo>
                  <a:pt x="132334" y="190547"/>
                </a:lnTo>
                <a:lnTo>
                  <a:pt x="133858" y="196897"/>
                </a:lnTo>
                <a:lnTo>
                  <a:pt x="158963" y="196897"/>
                </a:lnTo>
                <a:lnTo>
                  <a:pt x="156259" y="191817"/>
                </a:lnTo>
                <a:lnTo>
                  <a:pt x="154701" y="184197"/>
                </a:lnTo>
                <a:lnTo>
                  <a:pt x="173100" y="149907"/>
                </a:lnTo>
                <a:lnTo>
                  <a:pt x="189357" y="146097"/>
                </a:lnTo>
                <a:lnTo>
                  <a:pt x="228312" y="146097"/>
                </a:lnTo>
                <a:lnTo>
                  <a:pt x="222138" y="137207"/>
                </a:lnTo>
                <a:lnTo>
                  <a:pt x="214179" y="130857"/>
                </a:lnTo>
                <a:lnTo>
                  <a:pt x="204470" y="125777"/>
                </a:lnTo>
                <a:lnTo>
                  <a:pt x="194756" y="123237"/>
                </a:lnTo>
                <a:close/>
              </a:path>
              <a:path w="292100" h="478155">
                <a:moveTo>
                  <a:pt x="239522" y="0"/>
                </a:moveTo>
                <a:lnTo>
                  <a:pt x="199390" y="12064"/>
                </a:lnTo>
                <a:lnTo>
                  <a:pt x="177065" y="51393"/>
                </a:lnTo>
                <a:lnTo>
                  <a:pt x="176022" y="62309"/>
                </a:lnTo>
                <a:lnTo>
                  <a:pt x="176978" y="73249"/>
                </a:lnTo>
                <a:lnTo>
                  <a:pt x="200157" y="109507"/>
                </a:lnTo>
                <a:lnTo>
                  <a:pt x="231521" y="117951"/>
                </a:lnTo>
                <a:lnTo>
                  <a:pt x="241855" y="116304"/>
                </a:lnTo>
                <a:lnTo>
                  <a:pt x="252095" y="112395"/>
                </a:lnTo>
                <a:lnTo>
                  <a:pt x="261544" y="106443"/>
                </a:lnTo>
                <a:lnTo>
                  <a:pt x="269684" y="98504"/>
                </a:lnTo>
                <a:lnTo>
                  <a:pt x="272005" y="95123"/>
                </a:lnTo>
                <a:lnTo>
                  <a:pt x="229489" y="95123"/>
                </a:lnTo>
                <a:lnTo>
                  <a:pt x="232691" y="86487"/>
                </a:lnTo>
                <a:lnTo>
                  <a:pt x="208280" y="86487"/>
                </a:lnTo>
                <a:lnTo>
                  <a:pt x="203327" y="80899"/>
                </a:lnTo>
                <a:lnTo>
                  <a:pt x="200406" y="74802"/>
                </a:lnTo>
                <a:lnTo>
                  <a:pt x="199262" y="68452"/>
                </a:lnTo>
                <a:lnTo>
                  <a:pt x="198299" y="62309"/>
                </a:lnTo>
                <a:lnTo>
                  <a:pt x="198407" y="60531"/>
                </a:lnTo>
                <a:lnTo>
                  <a:pt x="199009" y="55117"/>
                </a:lnTo>
                <a:lnTo>
                  <a:pt x="201803" y="47878"/>
                </a:lnTo>
                <a:lnTo>
                  <a:pt x="204470" y="40639"/>
                </a:lnTo>
                <a:lnTo>
                  <a:pt x="231902" y="22860"/>
                </a:lnTo>
                <a:lnTo>
                  <a:pt x="256287" y="22860"/>
                </a:lnTo>
                <a:lnTo>
                  <a:pt x="262128" y="7112"/>
                </a:lnTo>
                <a:lnTo>
                  <a:pt x="253111" y="3810"/>
                </a:lnTo>
                <a:lnTo>
                  <a:pt x="246125" y="1142"/>
                </a:lnTo>
                <a:lnTo>
                  <a:pt x="239522" y="0"/>
                </a:lnTo>
                <a:close/>
              </a:path>
              <a:path w="292100" h="478155">
                <a:moveTo>
                  <a:pt x="281178" y="14097"/>
                </a:moveTo>
                <a:lnTo>
                  <a:pt x="278257" y="14097"/>
                </a:lnTo>
                <a:lnTo>
                  <a:pt x="275590" y="15366"/>
                </a:lnTo>
                <a:lnTo>
                  <a:pt x="272796" y="16510"/>
                </a:lnTo>
                <a:lnTo>
                  <a:pt x="270891" y="18541"/>
                </a:lnTo>
                <a:lnTo>
                  <a:pt x="269875" y="21462"/>
                </a:lnTo>
                <a:lnTo>
                  <a:pt x="269113" y="23495"/>
                </a:lnTo>
                <a:lnTo>
                  <a:pt x="268350" y="27559"/>
                </a:lnTo>
                <a:lnTo>
                  <a:pt x="267559" y="34798"/>
                </a:lnTo>
                <a:lnTo>
                  <a:pt x="266451" y="43767"/>
                </a:lnTo>
                <a:lnTo>
                  <a:pt x="252857" y="83820"/>
                </a:lnTo>
                <a:lnTo>
                  <a:pt x="229489" y="95123"/>
                </a:lnTo>
                <a:lnTo>
                  <a:pt x="272005" y="95123"/>
                </a:lnTo>
                <a:lnTo>
                  <a:pt x="288570" y="52768"/>
                </a:lnTo>
                <a:lnTo>
                  <a:pt x="291846" y="24764"/>
                </a:lnTo>
                <a:lnTo>
                  <a:pt x="290195" y="21081"/>
                </a:lnTo>
                <a:lnTo>
                  <a:pt x="289052" y="18161"/>
                </a:lnTo>
                <a:lnTo>
                  <a:pt x="287147" y="16255"/>
                </a:lnTo>
                <a:lnTo>
                  <a:pt x="281178" y="14097"/>
                </a:lnTo>
                <a:close/>
              </a:path>
              <a:path w="292100" h="478155">
                <a:moveTo>
                  <a:pt x="256287" y="22860"/>
                </a:moveTo>
                <a:lnTo>
                  <a:pt x="231902" y="22860"/>
                </a:lnTo>
                <a:lnTo>
                  <a:pt x="208280" y="86487"/>
                </a:lnTo>
                <a:lnTo>
                  <a:pt x="232691" y="86487"/>
                </a:lnTo>
                <a:lnTo>
                  <a:pt x="256287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79336" y="1604940"/>
            <a:ext cx="3256943" cy="665986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Sau </a:t>
            </a:r>
            <a:r>
              <a:rPr spc="2" dirty="0">
                <a:latin typeface="Calibri"/>
                <a:cs typeface="Calibri"/>
              </a:rPr>
              <a:t>cú </a:t>
            </a:r>
            <a:r>
              <a:rPr dirty="0">
                <a:latin typeface="Calibri"/>
                <a:cs typeface="Calibri"/>
              </a:rPr>
              <a:t>pháp </a:t>
            </a:r>
            <a:r>
              <a:rPr spc="2" dirty="0">
                <a:latin typeface="Calibri"/>
                <a:cs typeface="Calibri"/>
              </a:rPr>
              <a:t>chứng minh làm </a:t>
            </a:r>
            <a:r>
              <a:rPr dirty="0">
                <a:latin typeface="Calibri"/>
                <a:cs typeface="Calibri"/>
              </a:rPr>
              <a:t>thế nào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khai báo các biến trong</a:t>
            </a:r>
            <a:r>
              <a:rPr spc="-10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JavaScript.</a:t>
            </a:r>
            <a:endParaRPr>
              <a:latin typeface="Calibri"/>
              <a:cs typeface="Calibri"/>
            </a:endParaRPr>
          </a:p>
          <a:p>
            <a:pPr marL="68529">
              <a:spcBef>
                <a:spcPts val="842"/>
              </a:spcBef>
            </a:pPr>
            <a:r>
              <a:rPr b="1" spc="2" dirty="0">
                <a:latin typeface="Calibri"/>
                <a:cs typeface="Calibri"/>
              </a:rPr>
              <a:t>Cú</a:t>
            </a:r>
            <a:r>
              <a:rPr b="1" spc="88" dirty="0">
                <a:latin typeface="Calibri"/>
                <a:cs typeface="Calibri"/>
              </a:rPr>
              <a:t> </a:t>
            </a:r>
            <a:r>
              <a:rPr b="1" spc="2" dirty="0">
                <a:latin typeface="Calibri"/>
                <a:cs typeface="Calibri"/>
              </a:rPr>
              <a:t>pháp:</a:t>
            </a:r>
            <a:endParaRPr>
              <a:latin typeface="Calibri"/>
              <a:cs typeface="Calibri"/>
            </a:endParaRPr>
          </a:p>
          <a:p>
            <a:pPr>
              <a:spcBef>
                <a:spcPts val="2"/>
              </a:spcBef>
            </a:pPr>
            <a:endParaRPr sz="1100">
              <a:latin typeface="Times New Roman"/>
              <a:cs typeface="Times New Roman"/>
            </a:endParaRPr>
          </a:p>
          <a:p>
            <a:pPr marL="59058">
              <a:spcBef>
                <a:spcPts val="2"/>
              </a:spcBef>
            </a:pPr>
            <a:r>
              <a:rPr spc="2" dirty="0">
                <a:latin typeface="Courier New"/>
                <a:cs typeface="Courier New"/>
              </a:rPr>
              <a:t>var</a:t>
            </a:r>
            <a:r>
              <a:rPr spc="7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&lt;variableName&gt;;</a:t>
            </a:r>
            <a:endParaRPr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90119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Khai báo </a:t>
            </a:r>
            <a:r>
              <a:rPr spc="-7" dirty="0"/>
              <a:t>các </a:t>
            </a:r>
            <a:r>
              <a:rPr spc="-4" dirty="0"/>
              <a:t>biến</a:t>
            </a:r>
            <a:r>
              <a:rPr spc="-33" dirty="0"/>
              <a:t> </a:t>
            </a:r>
            <a:r>
              <a:rPr spc="-2" dirty="0"/>
              <a:t>3-4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79337" y="306886"/>
            <a:ext cx="3247041" cy="637362"/>
          </a:xfrm>
          <a:prstGeom prst="rect">
            <a:avLst/>
          </a:prstGeom>
        </p:spPr>
        <p:txBody>
          <a:bodyPr vert="horz" wrap="square" lIns="0" tIns="78837" rIns="0" bIns="0" rtlCol="0">
            <a:spAutoFit/>
          </a:bodyPr>
          <a:lstStyle/>
          <a:p>
            <a:pPr marL="125916" indent="-120344">
              <a:spcBef>
                <a:spcPts val="62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Sau </a:t>
            </a:r>
            <a:r>
              <a:rPr spc="2" dirty="0">
                <a:latin typeface="Calibri"/>
                <a:cs typeface="Calibri"/>
              </a:rPr>
              <a:t>cú </a:t>
            </a:r>
            <a:r>
              <a:rPr dirty="0">
                <a:latin typeface="Calibri"/>
                <a:cs typeface="Calibri"/>
              </a:rPr>
              <a:t>pháp </a:t>
            </a:r>
            <a:r>
              <a:rPr spc="2" dirty="0">
                <a:latin typeface="Calibri"/>
                <a:cs typeface="Calibri"/>
              </a:rPr>
              <a:t>chứng minh làm </a:t>
            </a:r>
            <a:r>
              <a:rPr dirty="0">
                <a:latin typeface="Calibri"/>
                <a:cs typeface="Calibri"/>
              </a:rPr>
              <a:t>thế nào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khởi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các biến trong</a:t>
            </a:r>
            <a:r>
              <a:rPr spc="-9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JavaScript.</a:t>
            </a:r>
            <a:endParaRPr>
              <a:latin typeface="Calibri"/>
              <a:cs typeface="Calibri"/>
            </a:endParaRPr>
          </a:p>
          <a:p>
            <a:pPr marL="68529">
              <a:spcBef>
                <a:spcPts val="581"/>
              </a:spcBef>
            </a:pPr>
            <a:r>
              <a:rPr b="1" spc="2" dirty="0">
                <a:latin typeface="Calibri"/>
                <a:cs typeface="Calibri"/>
              </a:rPr>
              <a:t>Cú</a:t>
            </a:r>
            <a:r>
              <a:rPr b="1" spc="88" dirty="0">
                <a:latin typeface="Calibri"/>
                <a:cs typeface="Calibri"/>
              </a:rPr>
              <a:t> </a:t>
            </a:r>
            <a:r>
              <a:rPr b="1" spc="2" dirty="0">
                <a:latin typeface="Calibri"/>
                <a:cs typeface="Calibri"/>
              </a:rPr>
              <a:t>pháp:</a:t>
            </a:r>
            <a:endParaRPr>
              <a:latin typeface="Calibri"/>
              <a:cs typeface="Calibri"/>
            </a:endParaRPr>
          </a:p>
          <a:p>
            <a:pPr>
              <a:spcBef>
                <a:spcPts val="4"/>
              </a:spcBef>
            </a:pPr>
            <a:endParaRPr sz="700">
              <a:latin typeface="Times New Roman"/>
              <a:cs typeface="Times New Roman"/>
            </a:endParaRPr>
          </a:p>
          <a:p>
            <a:pPr marL="59058"/>
            <a:r>
              <a:rPr spc="2" dirty="0">
                <a:latin typeface="Courier New"/>
                <a:cs typeface="Courier New"/>
              </a:rPr>
              <a:t>&lt;variableName&gt; = </a:t>
            </a:r>
            <a:r>
              <a:rPr dirty="0">
                <a:latin typeface="Courier New"/>
                <a:cs typeface="Courier New"/>
              </a:rPr>
              <a:t>&lt;value&gt;;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336" y="1343364"/>
            <a:ext cx="3712162" cy="723515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39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Cú pháp trình </a:t>
            </a:r>
            <a:r>
              <a:rPr spc="-2" dirty="0">
                <a:latin typeface="Calibri"/>
                <a:cs typeface="Calibri"/>
              </a:rPr>
              <a:t>bày </a:t>
            </a:r>
            <a:r>
              <a:rPr dirty="0">
                <a:latin typeface="Calibri"/>
                <a:cs typeface="Calibri"/>
              </a:rPr>
              <a:t>cách khai báo </a:t>
            </a:r>
            <a:r>
              <a:rPr spc="-4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khởi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nhiều biến trong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câu lệnh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duy</a:t>
            </a:r>
            <a:endParaRPr>
              <a:latin typeface="Calibri"/>
              <a:cs typeface="Calibri"/>
            </a:endParaRPr>
          </a:p>
          <a:p>
            <a:pPr marL="125916">
              <a:lnSpc>
                <a:spcPts val="939"/>
              </a:lnSpc>
            </a:pPr>
            <a:r>
              <a:rPr dirty="0">
                <a:latin typeface="Calibri"/>
                <a:cs typeface="Calibri"/>
              </a:rPr>
              <a:t>nhất,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phân cách bởi dấu</a:t>
            </a:r>
            <a:r>
              <a:rPr spc="-68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phẩy.</a:t>
            </a:r>
            <a:endParaRPr>
              <a:latin typeface="Calibri"/>
              <a:cs typeface="Calibri"/>
            </a:endParaRPr>
          </a:p>
          <a:p>
            <a:pPr marL="68529">
              <a:spcBef>
                <a:spcPts val="592"/>
              </a:spcBef>
            </a:pPr>
            <a:r>
              <a:rPr b="1" spc="2" dirty="0">
                <a:latin typeface="Calibri"/>
                <a:cs typeface="Calibri"/>
              </a:rPr>
              <a:t>Cú</a:t>
            </a:r>
            <a:r>
              <a:rPr b="1" spc="88" dirty="0">
                <a:latin typeface="Calibri"/>
                <a:cs typeface="Calibri"/>
              </a:rPr>
              <a:t> </a:t>
            </a:r>
            <a:r>
              <a:rPr b="1" spc="2" dirty="0">
                <a:latin typeface="Calibri"/>
                <a:cs typeface="Calibri"/>
              </a:rPr>
              <a:t>pháp:</a:t>
            </a:r>
            <a:endParaRPr>
              <a:latin typeface="Calibri"/>
              <a:cs typeface="Calibri"/>
            </a:endParaRPr>
          </a:p>
          <a:p>
            <a:pPr>
              <a:spcBef>
                <a:spcPts val="20"/>
              </a:spcBef>
            </a:pPr>
            <a:endParaRPr sz="900">
              <a:latin typeface="Times New Roman"/>
              <a:cs typeface="Times New Roman"/>
            </a:endParaRPr>
          </a:p>
          <a:p>
            <a:pPr marL="59058"/>
            <a:r>
              <a:rPr spc="2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&lt;variableName1&gt; </a:t>
            </a:r>
            <a:r>
              <a:rPr spc="2" dirty="0">
                <a:latin typeface="Courier New"/>
                <a:cs typeface="Courier New"/>
              </a:rPr>
              <a:t>= </a:t>
            </a:r>
            <a:r>
              <a:rPr dirty="0">
                <a:latin typeface="Courier New"/>
                <a:cs typeface="Courier New"/>
              </a:rPr>
              <a:t>&lt;value1&gt;, &lt;variableName2&gt; </a:t>
            </a:r>
            <a:r>
              <a:rPr spc="2" dirty="0">
                <a:latin typeface="Courier New"/>
                <a:cs typeface="Courier New"/>
              </a:rPr>
              <a:t>=</a:t>
            </a:r>
            <a:r>
              <a:rPr spc="88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&lt;value2&gt;;</a:t>
            </a:r>
            <a:endParaRPr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90119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Khai báo </a:t>
            </a:r>
            <a:r>
              <a:rPr spc="-7" dirty="0"/>
              <a:t>các </a:t>
            </a:r>
            <a:r>
              <a:rPr spc="-4" dirty="0"/>
              <a:t>biến</a:t>
            </a:r>
            <a:r>
              <a:rPr spc="-33" dirty="0"/>
              <a:t> </a:t>
            </a:r>
            <a:r>
              <a:rPr spc="-2" dirty="0"/>
              <a:t>4-4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79336" y="356968"/>
            <a:ext cx="3513571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số câu liên quan khai báo hai biến </a:t>
            </a:r>
            <a:r>
              <a:rPr spc="2" dirty="0">
                <a:latin typeface="Calibri"/>
                <a:cs typeface="Calibri"/>
              </a:rPr>
              <a:t>cụ </a:t>
            </a:r>
            <a:r>
              <a:rPr dirty="0">
                <a:latin typeface="Calibri"/>
                <a:cs typeface="Calibri"/>
              </a:rPr>
              <a:t>thể là, studID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studName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-4" dirty="0">
                <a:latin typeface="Calibri"/>
                <a:cs typeface="Calibri"/>
              </a:rPr>
              <a:t>gán </a:t>
            </a:r>
            <a:r>
              <a:rPr dirty="0">
                <a:latin typeface="Calibri"/>
                <a:cs typeface="Calibri"/>
              </a:rPr>
              <a:t>giá</a:t>
            </a:r>
            <a:r>
              <a:rPr spc="-6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trị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8161" y="404942"/>
            <a:ext cx="1776040" cy="925295"/>
          </a:xfrm>
          <a:prstGeom prst="rect">
            <a:avLst/>
          </a:prstGeom>
        </p:spPr>
        <p:txBody>
          <a:bodyPr vert="horz" wrap="square" lIns="0" tIns="74658" rIns="0" bIns="0" rtlCol="0">
            <a:spAutoFit/>
          </a:bodyPr>
          <a:lstStyle/>
          <a:p>
            <a:pPr marL="5571">
              <a:spcBef>
                <a:spcPts val="588"/>
              </a:spcBef>
            </a:pPr>
            <a:r>
              <a:rPr spc="2" dirty="0">
                <a:latin typeface="Calibri"/>
                <a:cs typeface="Calibri"/>
              </a:rPr>
              <a:t>cho</a:t>
            </a:r>
            <a:r>
              <a:rPr dirty="0">
                <a:latin typeface="Calibri"/>
                <a:cs typeface="Calibri"/>
              </a:rPr>
              <a:t> họ.</a:t>
            </a:r>
            <a:endParaRPr>
              <a:latin typeface="Calibri"/>
              <a:cs typeface="Calibri"/>
            </a:endParaRPr>
          </a:p>
          <a:p>
            <a:pPr marL="39000" marR="941303">
              <a:lnSpc>
                <a:spcPct val="121100"/>
              </a:lnSpc>
              <a:spcBef>
                <a:spcPts val="340"/>
              </a:spcBef>
            </a:pPr>
            <a:r>
              <a:rPr spc="2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studID;  </a:t>
            </a:r>
            <a:r>
              <a:rPr spc="2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studName;  </a:t>
            </a:r>
            <a:r>
              <a:rPr spc="2" dirty="0">
                <a:latin typeface="Courier New"/>
                <a:cs typeface="Courier New"/>
              </a:rPr>
              <a:t>studID =</a:t>
            </a:r>
            <a:r>
              <a:rPr spc="-13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50;</a:t>
            </a:r>
            <a:endParaRPr>
              <a:latin typeface="Courier New"/>
              <a:cs typeface="Courier New"/>
            </a:endParaRPr>
          </a:p>
          <a:p>
            <a:pPr marL="39000">
              <a:spcBef>
                <a:spcPts val="700"/>
              </a:spcBef>
            </a:pPr>
            <a:r>
              <a:rPr spc="2" dirty="0">
                <a:latin typeface="Courier New"/>
                <a:cs typeface="Courier New"/>
              </a:rPr>
              <a:t>studName = </a:t>
            </a:r>
            <a:r>
              <a:rPr dirty="0">
                <a:latin typeface="Courier New"/>
                <a:cs typeface="Courier New"/>
              </a:rPr>
              <a:t>“David</a:t>
            </a:r>
            <a:r>
              <a:rPr spc="15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Fernando”;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9337" y="1465225"/>
            <a:ext cx="3650549" cy="237584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39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Đoạn </a:t>
            </a:r>
            <a:r>
              <a:rPr spc="2" dirty="0">
                <a:latin typeface="Calibri"/>
                <a:cs typeface="Calibri"/>
              </a:rPr>
              <a:t>mã </a:t>
            </a:r>
            <a:r>
              <a:rPr spc="-4" dirty="0">
                <a:latin typeface="Calibri"/>
                <a:cs typeface="Calibri"/>
              </a:rPr>
              <a:t>gán </a:t>
            </a:r>
            <a:r>
              <a:rPr dirty="0">
                <a:latin typeface="Calibri"/>
                <a:cs typeface="Calibri"/>
              </a:rPr>
              <a:t>giá trị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biến studID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studName bằng cách sử dụng toán </a:t>
            </a:r>
            <a:r>
              <a:rPr spc="2" dirty="0">
                <a:latin typeface="Calibri"/>
                <a:cs typeface="Calibri"/>
              </a:rPr>
              <a:t>tử </a:t>
            </a:r>
            <a:r>
              <a:rPr spc="-4" dirty="0">
                <a:latin typeface="Calibri"/>
                <a:cs typeface="Calibri"/>
              </a:rPr>
              <a:t>gán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(=).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3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Giá trị </a:t>
            </a:r>
            <a:r>
              <a:rPr spc="-2" dirty="0">
                <a:latin typeface="Calibri"/>
                <a:cs typeface="Calibri"/>
              </a:rPr>
              <a:t>tên </a:t>
            </a:r>
            <a:r>
              <a:rPr dirty="0">
                <a:latin typeface="Calibri"/>
                <a:cs typeface="Calibri"/>
              </a:rPr>
              <a:t>là David Fernando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quy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trong dấu ngoặc</a:t>
            </a:r>
            <a:r>
              <a:rPr spc="-66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kép.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9337" y="1873489"/>
            <a:ext cx="3459935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số câu liên quan </a:t>
            </a:r>
            <a:r>
              <a:rPr spc="2" dirty="0">
                <a:latin typeface="Calibri"/>
                <a:cs typeface="Calibri"/>
              </a:rPr>
              <a:t>chứng minh làm </a:t>
            </a:r>
            <a:r>
              <a:rPr dirty="0">
                <a:latin typeface="Calibri"/>
                <a:cs typeface="Calibri"/>
              </a:rPr>
              <a:t>thế nào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khai báo </a:t>
            </a:r>
            <a:r>
              <a:rPr spc="-4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khởi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nhiều</a:t>
            </a:r>
            <a:r>
              <a:rPr spc="-9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biến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8162" y="1942206"/>
            <a:ext cx="2217780" cy="362750"/>
          </a:xfrm>
          <a:prstGeom prst="rect">
            <a:avLst/>
          </a:prstGeom>
        </p:spPr>
        <p:txBody>
          <a:bodyPr vert="horz" wrap="square" lIns="0" tIns="54043" rIns="0" bIns="0" rtlCol="0">
            <a:spAutoFit/>
          </a:bodyPr>
          <a:lstStyle/>
          <a:p>
            <a:pPr marL="5571">
              <a:spcBef>
                <a:spcPts val="425"/>
              </a:spcBef>
            </a:pPr>
            <a:r>
              <a:rPr dirty="0">
                <a:latin typeface="Calibri"/>
                <a:cs typeface="Calibri"/>
              </a:rPr>
              <a:t>trong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tuyên bố duy nhất trong</a:t>
            </a:r>
            <a:r>
              <a:rPr spc="-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JavaScript.</a:t>
            </a:r>
            <a:endParaRPr>
              <a:latin typeface="Calibri"/>
              <a:cs typeface="Calibri"/>
            </a:endParaRPr>
          </a:p>
          <a:p>
            <a:pPr marL="46243">
              <a:spcBef>
                <a:spcPts val="386"/>
              </a:spcBef>
            </a:pPr>
            <a:r>
              <a:rPr spc="2" dirty="0">
                <a:latin typeface="Courier New"/>
                <a:cs typeface="Courier New"/>
              </a:rPr>
              <a:t>var </a:t>
            </a:r>
            <a:r>
              <a:rPr dirty="0">
                <a:latin typeface="Courier New"/>
                <a:cs typeface="Courier New"/>
              </a:rPr>
              <a:t>studName </a:t>
            </a:r>
            <a:r>
              <a:rPr spc="2" dirty="0">
                <a:latin typeface="Courier New"/>
                <a:cs typeface="Courier New"/>
              </a:rPr>
              <a:t>= </a:t>
            </a:r>
            <a:r>
              <a:rPr dirty="0">
                <a:latin typeface="Courier New"/>
                <a:cs typeface="Courier New"/>
              </a:rPr>
              <a:t>David, studAge </a:t>
            </a:r>
            <a:r>
              <a:rPr spc="2" dirty="0">
                <a:latin typeface="Courier New"/>
                <a:cs typeface="Courier New"/>
              </a:rPr>
              <a:t>=</a:t>
            </a:r>
            <a:r>
              <a:rPr spc="44" dirty="0">
                <a:latin typeface="Courier New"/>
                <a:cs typeface="Courier New"/>
              </a:rPr>
              <a:t> </a:t>
            </a:r>
            <a:r>
              <a:rPr spc="2" dirty="0">
                <a:latin typeface="Courier New"/>
                <a:cs typeface="Courier New"/>
              </a:rPr>
              <a:t>15;</a:t>
            </a:r>
            <a:endParaRPr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80674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Mục</a:t>
            </a:r>
            <a:r>
              <a:rPr spc="-31" dirty="0"/>
              <a:t> </a:t>
            </a:r>
            <a:r>
              <a:rPr spc="-2" dirty="0"/>
              <a:t>tiêu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79337" y="355200"/>
            <a:ext cx="2933477" cy="1918322"/>
          </a:xfrm>
          <a:prstGeom prst="rect">
            <a:avLst/>
          </a:prstGeom>
        </p:spPr>
        <p:txBody>
          <a:bodyPr vert="horz" wrap="square" lIns="0" tIns="15322" rIns="0" bIns="0" rtlCol="0">
            <a:spAutoFit/>
          </a:bodyPr>
          <a:lstStyle/>
          <a:p>
            <a:pPr marL="125916" indent="-120344">
              <a:spcBef>
                <a:spcPts val="12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</a:t>
            </a:r>
            <a:r>
              <a:rPr sz="900" dirty="0">
                <a:latin typeface="Calibri"/>
                <a:cs typeface="Calibri"/>
              </a:rPr>
              <a:t>về</a:t>
            </a:r>
            <a:r>
              <a:rPr sz="900" spc="-2" dirty="0">
                <a:latin typeface="Calibri"/>
                <a:cs typeface="Calibri"/>
              </a:rPr>
              <a:t> </a:t>
            </a:r>
            <a:r>
              <a:rPr sz="900" spc="2" dirty="0">
                <a:latin typeface="Calibri"/>
                <a:cs typeface="Calibri"/>
              </a:rPr>
              <a:t>scripting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</a:t>
            </a:r>
            <a:r>
              <a:rPr sz="900" dirty="0">
                <a:latin typeface="Calibri"/>
                <a:cs typeface="Calibri"/>
              </a:rPr>
              <a:t>về </a:t>
            </a:r>
            <a:r>
              <a:rPr sz="900" spc="2" dirty="0">
                <a:latin typeface="Calibri"/>
                <a:cs typeface="Calibri"/>
              </a:rPr>
              <a:t>ngôn </a:t>
            </a:r>
            <a:r>
              <a:rPr sz="900" spc="4" dirty="0">
                <a:latin typeface="Calibri"/>
                <a:cs typeface="Calibri"/>
              </a:rPr>
              <a:t>ngữ</a:t>
            </a:r>
            <a:r>
              <a:rPr sz="900" spc="-7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JavaScript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</a:t>
            </a:r>
            <a:r>
              <a:rPr sz="900" spc="4" dirty="0">
                <a:latin typeface="Calibri"/>
                <a:cs typeface="Calibri"/>
              </a:rPr>
              <a:t>thích </a:t>
            </a:r>
            <a:r>
              <a:rPr sz="900" dirty="0">
                <a:latin typeface="Calibri"/>
                <a:cs typeface="Calibri"/>
              </a:rPr>
              <a:t>về </a:t>
            </a:r>
            <a:r>
              <a:rPr sz="900" spc="2" dirty="0">
                <a:latin typeface="Calibri"/>
                <a:cs typeface="Calibri"/>
              </a:rPr>
              <a:t>client-side </a:t>
            </a:r>
            <a:r>
              <a:rPr sz="900" spc="-2" dirty="0">
                <a:latin typeface="Calibri"/>
                <a:cs typeface="Calibri"/>
              </a:rPr>
              <a:t>và </a:t>
            </a:r>
            <a:r>
              <a:rPr sz="900" spc="2" dirty="0">
                <a:latin typeface="Calibri"/>
                <a:cs typeface="Calibri"/>
              </a:rPr>
              <a:t>server-side</a:t>
            </a:r>
            <a:r>
              <a:rPr sz="900" spc="-7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JavaScript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4" dirty="0">
                <a:latin typeface="Calibri"/>
                <a:cs typeface="Calibri"/>
              </a:rPr>
              <a:t>Biến </a:t>
            </a:r>
            <a:r>
              <a:rPr sz="900" spc="-2" dirty="0">
                <a:latin typeface="Calibri"/>
                <a:cs typeface="Calibri"/>
              </a:rPr>
              <a:t>và </a:t>
            </a:r>
            <a:r>
              <a:rPr sz="900" spc="4" dirty="0">
                <a:latin typeface="Calibri"/>
                <a:cs typeface="Calibri"/>
              </a:rPr>
              <a:t>kiểu dữ </a:t>
            </a:r>
            <a:r>
              <a:rPr sz="900" spc="2" dirty="0">
                <a:latin typeface="Calibri"/>
                <a:cs typeface="Calibri"/>
              </a:rPr>
              <a:t>liệu </a:t>
            </a:r>
            <a:r>
              <a:rPr sz="900" dirty="0">
                <a:latin typeface="Calibri"/>
                <a:cs typeface="Calibri"/>
              </a:rPr>
              <a:t>trong JavaScript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7" dirty="0">
                <a:latin typeface="Calibri"/>
                <a:cs typeface="Calibri"/>
              </a:rPr>
              <a:t>Một </a:t>
            </a:r>
            <a:r>
              <a:rPr sz="900" spc="2" dirty="0">
                <a:latin typeface="Calibri"/>
                <a:cs typeface="Calibri"/>
              </a:rPr>
              <a:t>số </a:t>
            </a:r>
            <a:r>
              <a:rPr sz="900" spc="4" dirty="0">
                <a:latin typeface="Calibri"/>
                <a:cs typeface="Calibri"/>
              </a:rPr>
              <a:t>phương thức </a:t>
            </a:r>
            <a:r>
              <a:rPr sz="900" spc="2" dirty="0">
                <a:latin typeface="Calibri"/>
                <a:cs typeface="Calibri"/>
              </a:rPr>
              <a:t>hiển thị </a:t>
            </a:r>
            <a:r>
              <a:rPr sz="900" spc="4" dirty="0">
                <a:latin typeface="Calibri"/>
                <a:cs typeface="Calibri"/>
              </a:rPr>
              <a:t>thông </a:t>
            </a:r>
            <a:r>
              <a:rPr sz="900" spc="2" dirty="0">
                <a:latin typeface="Calibri"/>
                <a:cs typeface="Calibri"/>
              </a:rPr>
              <a:t>tin </a:t>
            </a:r>
            <a:r>
              <a:rPr sz="900" dirty="0">
                <a:latin typeface="Calibri"/>
                <a:cs typeface="Calibri"/>
              </a:rPr>
              <a:t>trong</a:t>
            </a:r>
            <a:r>
              <a:rPr sz="900" spc="-33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JavaScript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4" dirty="0">
                <a:latin typeface="Calibri"/>
                <a:cs typeface="Calibri"/>
              </a:rPr>
              <a:t>Các ký tự không </a:t>
            </a:r>
            <a:r>
              <a:rPr sz="900" spc="2" dirty="0">
                <a:latin typeface="Calibri"/>
                <a:cs typeface="Calibri"/>
              </a:rPr>
              <a:t>in </a:t>
            </a:r>
            <a:r>
              <a:rPr sz="900" spc="-7" dirty="0">
                <a:latin typeface="Calibri"/>
                <a:cs typeface="Calibri"/>
              </a:rPr>
              <a:t>ra </a:t>
            </a:r>
            <a:r>
              <a:rPr sz="900" spc="-2" dirty="0">
                <a:latin typeface="Calibri"/>
                <a:cs typeface="Calibri"/>
              </a:rPr>
              <a:t>và </a:t>
            </a:r>
            <a:r>
              <a:rPr sz="900" spc="7" dirty="0">
                <a:latin typeface="Calibri"/>
                <a:cs typeface="Calibri"/>
              </a:rPr>
              <a:t>hàm </a:t>
            </a:r>
            <a:r>
              <a:rPr sz="900" spc="-7" dirty="0">
                <a:latin typeface="Calibri"/>
                <a:cs typeface="Calibri"/>
              </a:rPr>
              <a:t>xây </a:t>
            </a:r>
            <a:r>
              <a:rPr sz="900" spc="4" dirty="0">
                <a:latin typeface="Calibri"/>
                <a:cs typeface="Calibri"/>
              </a:rPr>
              <a:t>dựng sẵn </a:t>
            </a:r>
            <a:r>
              <a:rPr sz="900" dirty="0">
                <a:latin typeface="Calibri"/>
                <a:cs typeface="Calibri"/>
              </a:rPr>
              <a:t>trong JavaScript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8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4" dirty="0">
                <a:latin typeface="Calibri"/>
                <a:cs typeface="Calibri"/>
              </a:rPr>
              <a:t>Sự kiện </a:t>
            </a:r>
            <a:r>
              <a:rPr sz="900" spc="-4" dirty="0">
                <a:latin typeface="Calibri"/>
                <a:cs typeface="Calibri"/>
              </a:rPr>
              <a:t>và </a:t>
            </a:r>
            <a:r>
              <a:rPr sz="900" spc="2" dirty="0">
                <a:latin typeface="Calibri"/>
                <a:cs typeface="Calibri"/>
              </a:rPr>
              <a:t>trình </a:t>
            </a:r>
            <a:r>
              <a:rPr sz="900" spc="4" dirty="0">
                <a:latin typeface="Calibri"/>
                <a:cs typeface="Calibri"/>
              </a:rPr>
              <a:t>điều khiển sự</a:t>
            </a:r>
            <a:r>
              <a:rPr sz="900" spc="-7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kiện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</a:t>
            </a:r>
            <a:r>
              <a:rPr sz="900" dirty="0">
                <a:latin typeface="Calibri"/>
                <a:cs typeface="Calibri"/>
              </a:rPr>
              <a:t>về</a:t>
            </a:r>
            <a:r>
              <a:rPr sz="900" spc="-2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jQuery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4" dirty="0">
                <a:latin typeface="Calibri"/>
                <a:cs typeface="Calibri"/>
              </a:rPr>
              <a:t>Sử dụng jQuery</a:t>
            </a:r>
            <a:r>
              <a:rPr sz="900" spc="-13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Mobile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82665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Quy </a:t>
            </a:r>
            <a:r>
              <a:rPr spc="-9" dirty="0"/>
              <a:t>tắc </a:t>
            </a:r>
            <a:r>
              <a:rPr spc="-7" dirty="0"/>
              <a:t>đặt </a:t>
            </a:r>
            <a:r>
              <a:rPr spc="-9" dirty="0"/>
              <a:t>tên</a:t>
            </a:r>
            <a:r>
              <a:rPr spc="-22" dirty="0"/>
              <a:t> </a:t>
            </a:r>
            <a:r>
              <a:rPr spc="-4" dirty="0"/>
              <a:t>biến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20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90130" y="816526"/>
            <a:ext cx="2731036" cy="206314"/>
          </a:xfrm>
          <a:custGeom>
            <a:avLst/>
            <a:gdLst/>
            <a:ahLst/>
            <a:cxnLst/>
            <a:rect l="l" t="t" r="r" b="b"/>
            <a:pathLst>
              <a:path w="6304915" h="462280">
                <a:moveTo>
                  <a:pt x="6258559" y="0"/>
                </a:moveTo>
                <a:lnTo>
                  <a:pt x="46177" y="0"/>
                </a:lnTo>
                <a:lnTo>
                  <a:pt x="28203" y="3633"/>
                </a:lnTo>
                <a:lnTo>
                  <a:pt x="13525" y="13541"/>
                </a:lnTo>
                <a:lnTo>
                  <a:pt x="3629" y="28235"/>
                </a:lnTo>
                <a:lnTo>
                  <a:pt x="0" y="46227"/>
                </a:lnTo>
                <a:lnTo>
                  <a:pt x="0" y="415543"/>
                </a:lnTo>
                <a:lnTo>
                  <a:pt x="3629" y="433536"/>
                </a:lnTo>
                <a:lnTo>
                  <a:pt x="13525" y="448230"/>
                </a:lnTo>
                <a:lnTo>
                  <a:pt x="28203" y="458138"/>
                </a:lnTo>
                <a:lnTo>
                  <a:pt x="46177" y="461772"/>
                </a:lnTo>
                <a:lnTo>
                  <a:pt x="6258559" y="461772"/>
                </a:lnTo>
                <a:lnTo>
                  <a:pt x="6276552" y="458138"/>
                </a:lnTo>
                <a:lnTo>
                  <a:pt x="6291246" y="448230"/>
                </a:lnTo>
                <a:lnTo>
                  <a:pt x="6301154" y="433536"/>
                </a:lnTo>
                <a:lnTo>
                  <a:pt x="6304787" y="415543"/>
                </a:lnTo>
                <a:lnTo>
                  <a:pt x="6304787" y="46227"/>
                </a:lnTo>
                <a:lnTo>
                  <a:pt x="6301154" y="28235"/>
                </a:lnTo>
                <a:lnTo>
                  <a:pt x="6291246" y="13541"/>
                </a:lnTo>
                <a:lnTo>
                  <a:pt x="6276552" y="3633"/>
                </a:lnTo>
                <a:lnTo>
                  <a:pt x="6258559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0130" y="816526"/>
            <a:ext cx="2731036" cy="206314"/>
          </a:xfrm>
          <a:custGeom>
            <a:avLst/>
            <a:gdLst/>
            <a:ahLst/>
            <a:cxnLst/>
            <a:rect l="l" t="t" r="r" b="b"/>
            <a:pathLst>
              <a:path w="6304915" h="462280">
                <a:moveTo>
                  <a:pt x="0" y="46227"/>
                </a:moveTo>
                <a:lnTo>
                  <a:pt x="3629" y="28235"/>
                </a:lnTo>
                <a:lnTo>
                  <a:pt x="13525" y="13541"/>
                </a:lnTo>
                <a:lnTo>
                  <a:pt x="28203" y="3633"/>
                </a:lnTo>
                <a:lnTo>
                  <a:pt x="46177" y="0"/>
                </a:lnTo>
                <a:lnTo>
                  <a:pt x="6258559" y="0"/>
                </a:lnTo>
                <a:lnTo>
                  <a:pt x="6276552" y="3633"/>
                </a:lnTo>
                <a:lnTo>
                  <a:pt x="6291246" y="13541"/>
                </a:lnTo>
                <a:lnTo>
                  <a:pt x="6301154" y="28235"/>
                </a:lnTo>
                <a:lnTo>
                  <a:pt x="6304787" y="46227"/>
                </a:lnTo>
                <a:lnTo>
                  <a:pt x="6304787" y="415543"/>
                </a:lnTo>
                <a:lnTo>
                  <a:pt x="6301154" y="433536"/>
                </a:lnTo>
                <a:lnTo>
                  <a:pt x="6291246" y="448230"/>
                </a:lnTo>
                <a:lnTo>
                  <a:pt x="6276552" y="458138"/>
                </a:lnTo>
                <a:lnTo>
                  <a:pt x="6258559" y="461772"/>
                </a:lnTo>
                <a:lnTo>
                  <a:pt x="46177" y="461772"/>
                </a:lnTo>
                <a:lnTo>
                  <a:pt x="28203" y="458138"/>
                </a:lnTo>
                <a:lnTo>
                  <a:pt x="13525" y="448230"/>
                </a:lnTo>
                <a:lnTo>
                  <a:pt x="3629" y="433536"/>
                </a:lnTo>
                <a:lnTo>
                  <a:pt x="0" y="415543"/>
                </a:lnTo>
                <a:lnTo>
                  <a:pt x="0" y="4622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3425" y="1022613"/>
            <a:ext cx="232148" cy="211982"/>
          </a:xfrm>
          <a:custGeom>
            <a:avLst/>
            <a:gdLst/>
            <a:ahLst/>
            <a:cxnLst/>
            <a:rect l="l" t="t" r="r" b="b"/>
            <a:pathLst>
              <a:path w="535939" h="474980">
                <a:moveTo>
                  <a:pt x="0" y="0"/>
                </a:moveTo>
                <a:lnTo>
                  <a:pt x="0" y="474852"/>
                </a:lnTo>
                <a:lnTo>
                  <a:pt x="535940" y="474852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5133" y="1127357"/>
            <a:ext cx="2322577" cy="214249"/>
          </a:xfrm>
          <a:custGeom>
            <a:avLst/>
            <a:gdLst/>
            <a:ahLst/>
            <a:cxnLst/>
            <a:rect l="l" t="t" r="r" b="b"/>
            <a:pathLst>
              <a:path w="5361940" h="480060">
                <a:moveTo>
                  <a:pt x="5313426" y="0"/>
                </a:moveTo>
                <a:lnTo>
                  <a:pt x="48006" y="0"/>
                </a:lnTo>
                <a:lnTo>
                  <a:pt x="29307" y="3768"/>
                </a:lnTo>
                <a:lnTo>
                  <a:pt x="14049" y="14049"/>
                </a:lnTo>
                <a:lnTo>
                  <a:pt x="3768" y="29307"/>
                </a:lnTo>
                <a:lnTo>
                  <a:pt x="0" y="48006"/>
                </a:lnTo>
                <a:lnTo>
                  <a:pt x="0" y="432054"/>
                </a:lnTo>
                <a:lnTo>
                  <a:pt x="3768" y="450752"/>
                </a:lnTo>
                <a:lnTo>
                  <a:pt x="14049" y="466010"/>
                </a:lnTo>
                <a:lnTo>
                  <a:pt x="29307" y="476291"/>
                </a:lnTo>
                <a:lnTo>
                  <a:pt x="48006" y="480060"/>
                </a:lnTo>
                <a:lnTo>
                  <a:pt x="5313426" y="480060"/>
                </a:lnTo>
                <a:lnTo>
                  <a:pt x="5332124" y="476291"/>
                </a:lnTo>
                <a:lnTo>
                  <a:pt x="5347382" y="466010"/>
                </a:lnTo>
                <a:lnTo>
                  <a:pt x="5357663" y="450752"/>
                </a:lnTo>
                <a:lnTo>
                  <a:pt x="5361432" y="432054"/>
                </a:lnTo>
                <a:lnTo>
                  <a:pt x="5361432" y="48006"/>
                </a:lnTo>
                <a:lnTo>
                  <a:pt x="5357663" y="29307"/>
                </a:lnTo>
                <a:lnTo>
                  <a:pt x="5347382" y="14049"/>
                </a:lnTo>
                <a:lnTo>
                  <a:pt x="5332124" y="3768"/>
                </a:lnTo>
                <a:lnTo>
                  <a:pt x="5313426" y="0"/>
                </a:lnTo>
                <a:close/>
              </a:path>
            </a:pathLst>
          </a:custGeom>
          <a:solidFill>
            <a:srgbClr val="CCC1DA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5133" y="1127357"/>
            <a:ext cx="2322577" cy="214249"/>
          </a:xfrm>
          <a:custGeom>
            <a:avLst/>
            <a:gdLst/>
            <a:ahLst/>
            <a:cxnLst/>
            <a:rect l="l" t="t" r="r" b="b"/>
            <a:pathLst>
              <a:path w="5361940" h="480060">
                <a:moveTo>
                  <a:pt x="0" y="48006"/>
                </a:moveTo>
                <a:lnTo>
                  <a:pt x="3768" y="29307"/>
                </a:lnTo>
                <a:lnTo>
                  <a:pt x="14049" y="14049"/>
                </a:lnTo>
                <a:lnTo>
                  <a:pt x="29307" y="3768"/>
                </a:lnTo>
                <a:lnTo>
                  <a:pt x="48006" y="0"/>
                </a:lnTo>
                <a:lnTo>
                  <a:pt x="5313426" y="0"/>
                </a:lnTo>
                <a:lnTo>
                  <a:pt x="5332124" y="3768"/>
                </a:lnTo>
                <a:lnTo>
                  <a:pt x="5347382" y="14049"/>
                </a:lnTo>
                <a:lnTo>
                  <a:pt x="5357663" y="29307"/>
                </a:lnTo>
                <a:lnTo>
                  <a:pt x="5361432" y="48006"/>
                </a:lnTo>
                <a:lnTo>
                  <a:pt x="5361432" y="432054"/>
                </a:lnTo>
                <a:lnTo>
                  <a:pt x="5357663" y="450752"/>
                </a:lnTo>
                <a:lnTo>
                  <a:pt x="5347382" y="466010"/>
                </a:lnTo>
                <a:lnTo>
                  <a:pt x="5332124" y="476291"/>
                </a:lnTo>
                <a:lnTo>
                  <a:pt x="5313426" y="480060"/>
                </a:lnTo>
                <a:lnTo>
                  <a:pt x="48006" y="480060"/>
                </a:lnTo>
                <a:lnTo>
                  <a:pt x="29307" y="476291"/>
                </a:lnTo>
                <a:lnTo>
                  <a:pt x="14049" y="466010"/>
                </a:lnTo>
                <a:lnTo>
                  <a:pt x="3768" y="450752"/>
                </a:lnTo>
                <a:lnTo>
                  <a:pt x="0" y="432054"/>
                </a:lnTo>
                <a:lnTo>
                  <a:pt x="0" y="48006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3425" y="1022614"/>
            <a:ext cx="232148" cy="508133"/>
          </a:xfrm>
          <a:custGeom>
            <a:avLst/>
            <a:gdLst/>
            <a:ahLst/>
            <a:cxnLst/>
            <a:rect l="l" t="t" r="r" b="b"/>
            <a:pathLst>
              <a:path w="535939" h="1138554">
                <a:moveTo>
                  <a:pt x="0" y="0"/>
                </a:moveTo>
                <a:lnTo>
                  <a:pt x="0" y="1138301"/>
                </a:lnTo>
                <a:lnTo>
                  <a:pt x="535940" y="1138301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5133" y="1419144"/>
            <a:ext cx="2316525" cy="223318"/>
          </a:xfrm>
          <a:custGeom>
            <a:avLst/>
            <a:gdLst/>
            <a:ahLst/>
            <a:cxnLst/>
            <a:rect l="l" t="t" r="r" b="b"/>
            <a:pathLst>
              <a:path w="5347970" h="500379">
                <a:moveTo>
                  <a:pt x="5297678" y="0"/>
                </a:moveTo>
                <a:lnTo>
                  <a:pt x="50037" y="0"/>
                </a:lnTo>
                <a:lnTo>
                  <a:pt x="30539" y="3925"/>
                </a:lnTo>
                <a:lnTo>
                  <a:pt x="14636" y="14636"/>
                </a:lnTo>
                <a:lnTo>
                  <a:pt x="3925" y="30539"/>
                </a:lnTo>
                <a:lnTo>
                  <a:pt x="0" y="50037"/>
                </a:lnTo>
                <a:lnTo>
                  <a:pt x="0" y="449834"/>
                </a:lnTo>
                <a:lnTo>
                  <a:pt x="3925" y="469332"/>
                </a:lnTo>
                <a:lnTo>
                  <a:pt x="14636" y="485235"/>
                </a:lnTo>
                <a:lnTo>
                  <a:pt x="30539" y="495946"/>
                </a:lnTo>
                <a:lnTo>
                  <a:pt x="50037" y="499872"/>
                </a:lnTo>
                <a:lnTo>
                  <a:pt x="5297678" y="499872"/>
                </a:lnTo>
                <a:lnTo>
                  <a:pt x="5317176" y="495946"/>
                </a:lnTo>
                <a:lnTo>
                  <a:pt x="5333079" y="485235"/>
                </a:lnTo>
                <a:lnTo>
                  <a:pt x="5343790" y="469332"/>
                </a:lnTo>
                <a:lnTo>
                  <a:pt x="5347716" y="449834"/>
                </a:lnTo>
                <a:lnTo>
                  <a:pt x="5347716" y="50037"/>
                </a:lnTo>
                <a:lnTo>
                  <a:pt x="5343790" y="30539"/>
                </a:lnTo>
                <a:lnTo>
                  <a:pt x="5333079" y="14636"/>
                </a:lnTo>
                <a:lnTo>
                  <a:pt x="5317176" y="3925"/>
                </a:lnTo>
                <a:lnTo>
                  <a:pt x="5297678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5133" y="1419144"/>
            <a:ext cx="2316525" cy="223318"/>
          </a:xfrm>
          <a:custGeom>
            <a:avLst/>
            <a:gdLst/>
            <a:ahLst/>
            <a:cxnLst/>
            <a:rect l="l" t="t" r="r" b="b"/>
            <a:pathLst>
              <a:path w="5347970" h="500379">
                <a:moveTo>
                  <a:pt x="0" y="50037"/>
                </a:moveTo>
                <a:lnTo>
                  <a:pt x="3925" y="30539"/>
                </a:lnTo>
                <a:lnTo>
                  <a:pt x="14636" y="14636"/>
                </a:lnTo>
                <a:lnTo>
                  <a:pt x="30539" y="3925"/>
                </a:lnTo>
                <a:lnTo>
                  <a:pt x="50037" y="0"/>
                </a:lnTo>
                <a:lnTo>
                  <a:pt x="5297678" y="0"/>
                </a:lnTo>
                <a:lnTo>
                  <a:pt x="5317176" y="3925"/>
                </a:lnTo>
                <a:lnTo>
                  <a:pt x="5333079" y="14636"/>
                </a:lnTo>
                <a:lnTo>
                  <a:pt x="5343790" y="30539"/>
                </a:lnTo>
                <a:lnTo>
                  <a:pt x="5347716" y="50037"/>
                </a:lnTo>
                <a:lnTo>
                  <a:pt x="5347716" y="449834"/>
                </a:lnTo>
                <a:lnTo>
                  <a:pt x="5343790" y="469332"/>
                </a:lnTo>
                <a:lnTo>
                  <a:pt x="5333079" y="485235"/>
                </a:lnTo>
                <a:lnTo>
                  <a:pt x="5317176" y="495946"/>
                </a:lnTo>
                <a:lnTo>
                  <a:pt x="5297678" y="499872"/>
                </a:lnTo>
                <a:lnTo>
                  <a:pt x="50037" y="499872"/>
                </a:lnTo>
                <a:lnTo>
                  <a:pt x="30539" y="495946"/>
                </a:lnTo>
                <a:lnTo>
                  <a:pt x="14636" y="485235"/>
                </a:lnTo>
                <a:lnTo>
                  <a:pt x="3925" y="469332"/>
                </a:lnTo>
                <a:lnTo>
                  <a:pt x="0" y="449834"/>
                </a:lnTo>
                <a:lnTo>
                  <a:pt x="0" y="50037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3425" y="1022614"/>
            <a:ext cx="232148" cy="800600"/>
          </a:xfrm>
          <a:custGeom>
            <a:avLst/>
            <a:gdLst/>
            <a:ahLst/>
            <a:cxnLst/>
            <a:rect l="l" t="t" r="r" b="b"/>
            <a:pathLst>
              <a:path w="535939" h="1793875">
                <a:moveTo>
                  <a:pt x="0" y="0"/>
                </a:moveTo>
                <a:lnTo>
                  <a:pt x="0" y="1793747"/>
                </a:lnTo>
                <a:lnTo>
                  <a:pt x="535940" y="1793747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5133" y="1707531"/>
            <a:ext cx="2785772" cy="231252"/>
          </a:xfrm>
          <a:custGeom>
            <a:avLst/>
            <a:gdLst/>
            <a:ahLst/>
            <a:cxnLst/>
            <a:rect l="l" t="t" r="r" b="b"/>
            <a:pathLst>
              <a:path w="6431280" h="518160">
                <a:moveTo>
                  <a:pt x="6379464" y="0"/>
                </a:moveTo>
                <a:lnTo>
                  <a:pt x="51816" y="0"/>
                </a:lnTo>
                <a:lnTo>
                  <a:pt x="31664" y="4077"/>
                </a:lnTo>
                <a:lnTo>
                  <a:pt x="15192" y="15192"/>
                </a:lnTo>
                <a:lnTo>
                  <a:pt x="4077" y="31664"/>
                </a:lnTo>
                <a:lnTo>
                  <a:pt x="0" y="51816"/>
                </a:lnTo>
                <a:lnTo>
                  <a:pt x="0" y="466344"/>
                </a:lnTo>
                <a:lnTo>
                  <a:pt x="4077" y="486495"/>
                </a:lnTo>
                <a:lnTo>
                  <a:pt x="15192" y="502967"/>
                </a:lnTo>
                <a:lnTo>
                  <a:pt x="31664" y="514082"/>
                </a:lnTo>
                <a:lnTo>
                  <a:pt x="51816" y="518160"/>
                </a:lnTo>
                <a:lnTo>
                  <a:pt x="6379464" y="518160"/>
                </a:lnTo>
                <a:lnTo>
                  <a:pt x="6399615" y="514082"/>
                </a:lnTo>
                <a:lnTo>
                  <a:pt x="6416087" y="502967"/>
                </a:lnTo>
                <a:lnTo>
                  <a:pt x="6427202" y="486495"/>
                </a:lnTo>
                <a:lnTo>
                  <a:pt x="6431280" y="466344"/>
                </a:lnTo>
                <a:lnTo>
                  <a:pt x="6431280" y="51816"/>
                </a:lnTo>
                <a:lnTo>
                  <a:pt x="6427202" y="31664"/>
                </a:lnTo>
                <a:lnTo>
                  <a:pt x="6416087" y="15192"/>
                </a:lnTo>
                <a:lnTo>
                  <a:pt x="6399615" y="4077"/>
                </a:lnTo>
                <a:lnTo>
                  <a:pt x="6379464" y="0"/>
                </a:lnTo>
                <a:close/>
              </a:path>
            </a:pathLst>
          </a:custGeom>
          <a:solidFill>
            <a:srgbClr val="C3D59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5133" y="1707531"/>
            <a:ext cx="2785772" cy="231252"/>
          </a:xfrm>
          <a:custGeom>
            <a:avLst/>
            <a:gdLst/>
            <a:ahLst/>
            <a:cxnLst/>
            <a:rect l="l" t="t" r="r" b="b"/>
            <a:pathLst>
              <a:path w="6431280" h="518160">
                <a:moveTo>
                  <a:pt x="0" y="51816"/>
                </a:moveTo>
                <a:lnTo>
                  <a:pt x="4077" y="31664"/>
                </a:lnTo>
                <a:lnTo>
                  <a:pt x="15192" y="15192"/>
                </a:lnTo>
                <a:lnTo>
                  <a:pt x="31664" y="4077"/>
                </a:lnTo>
                <a:lnTo>
                  <a:pt x="51816" y="0"/>
                </a:lnTo>
                <a:lnTo>
                  <a:pt x="6379464" y="0"/>
                </a:lnTo>
                <a:lnTo>
                  <a:pt x="6399615" y="4077"/>
                </a:lnTo>
                <a:lnTo>
                  <a:pt x="6416087" y="15192"/>
                </a:lnTo>
                <a:lnTo>
                  <a:pt x="6427202" y="31664"/>
                </a:lnTo>
                <a:lnTo>
                  <a:pt x="6431280" y="51816"/>
                </a:lnTo>
                <a:lnTo>
                  <a:pt x="6431280" y="466344"/>
                </a:lnTo>
                <a:lnTo>
                  <a:pt x="6427202" y="486495"/>
                </a:lnTo>
                <a:lnTo>
                  <a:pt x="6416087" y="502967"/>
                </a:lnTo>
                <a:lnTo>
                  <a:pt x="6399615" y="514082"/>
                </a:lnTo>
                <a:lnTo>
                  <a:pt x="6379464" y="518160"/>
                </a:lnTo>
                <a:lnTo>
                  <a:pt x="51816" y="518160"/>
                </a:lnTo>
                <a:lnTo>
                  <a:pt x="31664" y="514082"/>
                </a:lnTo>
                <a:lnTo>
                  <a:pt x="15192" y="502967"/>
                </a:lnTo>
                <a:lnTo>
                  <a:pt x="4077" y="486495"/>
                </a:lnTo>
                <a:lnTo>
                  <a:pt x="0" y="466344"/>
                </a:lnTo>
                <a:lnTo>
                  <a:pt x="0" y="51816"/>
                </a:lnTo>
                <a:close/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3425" y="1022614"/>
            <a:ext cx="248376" cy="1081164"/>
          </a:xfrm>
          <a:custGeom>
            <a:avLst/>
            <a:gdLst/>
            <a:ahLst/>
            <a:cxnLst/>
            <a:rect l="l" t="t" r="r" b="b"/>
            <a:pathLst>
              <a:path w="573405" h="2422525">
                <a:moveTo>
                  <a:pt x="0" y="0"/>
                </a:moveTo>
                <a:lnTo>
                  <a:pt x="0" y="2422397"/>
                </a:lnTo>
                <a:lnTo>
                  <a:pt x="573023" y="2422397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1637" y="2001358"/>
            <a:ext cx="2701329" cy="204897"/>
          </a:xfrm>
          <a:custGeom>
            <a:avLst/>
            <a:gdLst/>
            <a:ahLst/>
            <a:cxnLst/>
            <a:rect l="l" t="t" r="r" b="b"/>
            <a:pathLst>
              <a:path w="6236334" h="459104">
                <a:moveTo>
                  <a:pt x="6190361" y="0"/>
                </a:moveTo>
                <a:lnTo>
                  <a:pt x="45847" y="0"/>
                </a:lnTo>
                <a:lnTo>
                  <a:pt x="28021" y="3609"/>
                </a:lnTo>
                <a:lnTo>
                  <a:pt x="13446" y="13446"/>
                </a:lnTo>
                <a:lnTo>
                  <a:pt x="3609" y="28021"/>
                </a:lnTo>
                <a:lnTo>
                  <a:pt x="0" y="45846"/>
                </a:lnTo>
                <a:lnTo>
                  <a:pt x="0" y="412876"/>
                </a:lnTo>
                <a:lnTo>
                  <a:pt x="3609" y="430702"/>
                </a:lnTo>
                <a:lnTo>
                  <a:pt x="13446" y="445277"/>
                </a:lnTo>
                <a:lnTo>
                  <a:pt x="28021" y="455114"/>
                </a:lnTo>
                <a:lnTo>
                  <a:pt x="45847" y="458723"/>
                </a:lnTo>
                <a:lnTo>
                  <a:pt x="6190361" y="458723"/>
                </a:lnTo>
                <a:lnTo>
                  <a:pt x="6208186" y="455114"/>
                </a:lnTo>
                <a:lnTo>
                  <a:pt x="6222761" y="445277"/>
                </a:lnTo>
                <a:lnTo>
                  <a:pt x="6232598" y="430702"/>
                </a:lnTo>
                <a:lnTo>
                  <a:pt x="6236208" y="412876"/>
                </a:lnTo>
                <a:lnTo>
                  <a:pt x="6236208" y="45846"/>
                </a:lnTo>
                <a:lnTo>
                  <a:pt x="6232598" y="28021"/>
                </a:lnTo>
                <a:lnTo>
                  <a:pt x="6222761" y="13446"/>
                </a:lnTo>
                <a:lnTo>
                  <a:pt x="6208186" y="3609"/>
                </a:lnTo>
                <a:lnTo>
                  <a:pt x="6190361" y="0"/>
                </a:lnTo>
                <a:close/>
              </a:path>
            </a:pathLst>
          </a:custGeom>
          <a:solidFill>
            <a:srgbClr val="D99593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11637" y="2001358"/>
            <a:ext cx="2701329" cy="204897"/>
          </a:xfrm>
          <a:custGeom>
            <a:avLst/>
            <a:gdLst/>
            <a:ahLst/>
            <a:cxnLst/>
            <a:rect l="l" t="t" r="r" b="b"/>
            <a:pathLst>
              <a:path w="6236334" h="459104">
                <a:moveTo>
                  <a:pt x="0" y="45846"/>
                </a:moveTo>
                <a:lnTo>
                  <a:pt x="3609" y="28021"/>
                </a:lnTo>
                <a:lnTo>
                  <a:pt x="13446" y="13446"/>
                </a:lnTo>
                <a:lnTo>
                  <a:pt x="28021" y="3609"/>
                </a:lnTo>
                <a:lnTo>
                  <a:pt x="45847" y="0"/>
                </a:lnTo>
                <a:lnTo>
                  <a:pt x="6190361" y="0"/>
                </a:lnTo>
                <a:lnTo>
                  <a:pt x="6208186" y="3609"/>
                </a:lnTo>
                <a:lnTo>
                  <a:pt x="6222761" y="13446"/>
                </a:lnTo>
                <a:lnTo>
                  <a:pt x="6232598" y="28021"/>
                </a:lnTo>
                <a:lnTo>
                  <a:pt x="6236208" y="45846"/>
                </a:lnTo>
                <a:lnTo>
                  <a:pt x="6236208" y="412876"/>
                </a:lnTo>
                <a:lnTo>
                  <a:pt x="6232598" y="430702"/>
                </a:lnTo>
                <a:lnTo>
                  <a:pt x="6222761" y="445277"/>
                </a:lnTo>
                <a:lnTo>
                  <a:pt x="6208186" y="455114"/>
                </a:lnTo>
                <a:lnTo>
                  <a:pt x="6190361" y="458723"/>
                </a:lnTo>
                <a:lnTo>
                  <a:pt x="45847" y="458723"/>
                </a:lnTo>
                <a:lnTo>
                  <a:pt x="28021" y="455114"/>
                </a:lnTo>
                <a:lnTo>
                  <a:pt x="13446" y="445277"/>
                </a:lnTo>
                <a:lnTo>
                  <a:pt x="3609" y="430702"/>
                </a:lnTo>
                <a:lnTo>
                  <a:pt x="0" y="412876"/>
                </a:lnTo>
                <a:lnTo>
                  <a:pt x="0" y="45846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3425" y="1022614"/>
            <a:ext cx="248376" cy="1354643"/>
          </a:xfrm>
          <a:custGeom>
            <a:avLst/>
            <a:gdLst/>
            <a:ahLst/>
            <a:cxnLst/>
            <a:rect l="l" t="t" r="r" b="b"/>
            <a:pathLst>
              <a:path w="573405" h="3035300">
                <a:moveTo>
                  <a:pt x="0" y="0"/>
                </a:moveTo>
                <a:lnTo>
                  <a:pt x="0" y="3035300"/>
                </a:lnTo>
                <a:lnTo>
                  <a:pt x="573023" y="3035300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11636" y="2281582"/>
            <a:ext cx="2298647" cy="191294"/>
          </a:xfrm>
          <a:custGeom>
            <a:avLst/>
            <a:gdLst/>
            <a:ahLst/>
            <a:cxnLst/>
            <a:rect l="l" t="t" r="r" b="b"/>
            <a:pathLst>
              <a:path w="5306695" h="428625">
                <a:moveTo>
                  <a:pt x="5263769" y="0"/>
                </a:moveTo>
                <a:lnTo>
                  <a:pt x="42799" y="0"/>
                </a:lnTo>
                <a:lnTo>
                  <a:pt x="26146" y="3365"/>
                </a:lnTo>
                <a:lnTo>
                  <a:pt x="12541" y="12541"/>
                </a:lnTo>
                <a:lnTo>
                  <a:pt x="3365" y="26146"/>
                </a:lnTo>
                <a:lnTo>
                  <a:pt x="0" y="42799"/>
                </a:lnTo>
                <a:lnTo>
                  <a:pt x="0" y="385445"/>
                </a:lnTo>
                <a:lnTo>
                  <a:pt x="3365" y="402097"/>
                </a:lnTo>
                <a:lnTo>
                  <a:pt x="12541" y="415702"/>
                </a:lnTo>
                <a:lnTo>
                  <a:pt x="26146" y="424878"/>
                </a:lnTo>
                <a:lnTo>
                  <a:pt x="42799" y="428244"/>
                </a:lnTo>
                <a:lnTo>
                  <a:pt x="5263769" y="428244"/>
                </a:lnTo>
                <a:lnTo>
                  <a:pt x="5280421" y="424878"/>
                </a:lnTo>
                <a:lnTo>
                  <a:pt x="5294026" y="415702"/>
                </a:lnTo>
                <a:lnTo>
                  <a:pt x="5303202" y="402097"/>
                </a:lnTo>
                <a:lnTo>
                  <a:pt x="5306568" y="385445"/>
                </a:lnTo>
                <a:lnTo>
                  <a:pt x="5306568" y="42799"/>
                </a:lnTo>
                <a:lnTo>
                  <a:pt x="5303202" y="26146"/>
                </a:lnTo>
                <a:lnTo>
                  <a:pt x="5294026" y="12541"/>
                </a:lnTo>
                <a:lnTo>
                  <a:pt x="5280421" y="3365"/>
                </a:lnTo>
                <a:lnTo>
                  <a:pt x="5263769" y="0"/>
                </a:lnTo>
                <a:close/>
              </a:path>
            </a:pathLst>
          </a:custGeom>
          <a:solidFill>
            <a:srgbClr val="94B3D6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1636" y="2281582"/>
            <a:ext cx="2298647" cy="191294"/>
          </a:xfrm>
          <a:custGeom>
            <a:avLst/>
            <a:gdLst/>
            <a:ahLst/>
            <a:cxnLst/>
            <a:rect l="l" t="t" r="r" b="b"/>
            <a:pathLst>
              <a:path w="5306695" h="428625">
                <a:moveTo>
                  <a:pt x="0" y="42799"/>
                </a:moveTo>
                <a:lnTo>
                  <a:pt x="3365" y="26146"/>
                </a:lnTo>
                <a:lnTo>
                  <a:pt x="12541" y="12541"/>
                </a:lnTo>
                <a:lnTo>
                  <a:pt x="26146" y="3365"/>
                </a:lnTo>
                <a:lnTo>
                  <a:pt x="42799" y="0"/>
                </a:lnTo>
                <a:lnTo>
                  <a:pt x="5263769" y="0"/>
                </a:lnTo>
                <a:lnTo>
                  <a:pt x="5280421" y="3365"/>
                </a:lnTo>
                <a:lnTo>
                  <a:pt x="5294026" y="12541"/>
                </a:lnTo>
                <a:lnTo>
                  <a:pt x="5303202" y="26146"/>
                </a:lnTo>
                <a:lnTo>
                  <a:pt x="5306568" y="42799"/>
                </a:lnTo>
                <a:lnTo>
                  <a:pt x="5306568" y="385445"/>
                </a:lnTo>
                <a:lnTo>
                  <a:pt x="5303202" y="402097"/>
                </a:lnTo>
                <a:lnTo>
                  <a:pt x="5294026" y="415702"/>
                </a:lnTo>
                <a:lnTo>
                  <a:pt x="5280421" y="424878"/>
                </a:lnTo>
                <a:lnTo>
                  <a:pt x="5263769" y="428244"/>
                </a:lnTo>
                <a:lnTo>
                  <a:pt x="42799" y="428244"/>
                </a:lnTo>
                <a:lnTo>
                  <a:pt x="26146" y="424878"/>
                </a:lnTo>
                <a:lnTo>
                  <a:pt x="12541" y="415702"/>
                </a:lnTo>
                <a:lnTo>
                  <a:pt x="3365" y="402097"/>
                </a:lnTo>
                <a:lnTo>
                  <a:pt x="0" y="385445"/>
                </a:lnTo>
                <a:lnTo>
                  <a:pt x="0" y="42799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3425" y="1022614"/>
            <a:ext cx="248376" cy="1621887"/>
          </a:xfrm>
          <a:custGeom>
            <a:avLst/>
            <a:gdLst/>
            <a:ahLst/>
            <a:cxnLst/>
            <a:rect l="l" t="t" r="r" b="b"/>
            <a:pathLst>
              <a:path w="573405" h="3634104">
                <a:moveTo>
                  <a:pt x="0" y="0"/>
                </a:moveTo>
                <a:lnTo>
                  <a:pt x="0" y="3633851"/>
                </a:lnTo>
                <a:lnTo>
                  <a:pt x="573023" y="3633851"/>
                </a:lnTo>
              </a:path>
            </a:pathLst>
          </a:custGeom>
          <a:ln w="25907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11636" y="2548883"/>
            <a:ext cx="2310474" cy="191294"/>
          </a:xfrm>
          <a:custGeom>
            <a:avLst/>
            <a:gdLst/>
            <a:ahLst/>
            <a:cxnLst/>
            <a:rect l="l" t="t" r="r" b="b"/>
            <a:pathLst>
              <a:path w="5334000" h="428625">
                <a:moveTo>
                  <a:pt x="5291201" y="0"/>
                </a:moveTo>
                <a:lnTo>
                  <a:pt x="42799" y="0"/>
                </a:lnTo>
                <a:lnTo>
                  <a:pt x="26146" y="3365"/>
                </a:lnTo>
                <a:lnTo>
                  <a:pt x="12541" y="12544"/>
                </a:lnTo>
                <a:lnTo>
                  <a:pt x="3365" y="26156"/>
                </a:lnTo>
                <a:lnTo>
                  <a:pt x="0" y="42824"/>
                </a:lnTo>
                <a:lnTo>
                  <a:pt x="0" y="385419"/>
                </a:lnTo>
                <a:lnTo>
                  <a:pt x="3365" y="402087"/>
                </a:lnTo>
                <a:lnTo>
                  <a:pt x="12541" y="415699"/>
                </a:lnTo>
                <a:lnTo>
                  <a:pt x="26146" y="424878"/>
                </a:lnTo>
                <a:lnTo>
                  <a:pt x="42799" y="428244"/>
                </a:lnTo>
                <a:lnTo>
                  <a:pt x="5291201" y="428244"/>
                </a:lnTo>
                <a:lnTo>
                  <a:pt x="5307853" y="424878"/>
                </a:lnTo>
                <a:lnTo>
                  <a:pt x="5321458" y="415699"/>
                </a:lnTo>
                <a:lnTo>
                  <a:pt x="5330634" y="402087"/>
                </a:lnTo>
                <a:lnTo>
                  <a:pt x="5334000" y="385419"/>
                </a:lnTo>
                <a:lnTo>
                  <a:pt x="5334000" y="42824"/>
                </a:lnTo>
                <a:lnTo>
                  <a:pt x="5330634" y="26156"/>
                </a:lnTo>
                <a:lnTo>
                  <a:pt x="5321458" y="12544"/>
                </a:lnTo>
                <a:lnTo>
                  <a:pt x="5307853" y="3365"/>
                </a:lnTo>
                <a:lnTo>
                  <a:pt x="5291201" y="0"/>
                </a:lnTo>
                <a:close/>
              </a:path>
            </a:pathLst>
          </a:custGeom>
          <a:solidFill>
            <a:srgbClr val="C4BC96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11636" y="2548883"/>
            <a:ext cx="2310474" cy="191294"/>
          </a:xfrm>
          <a:custGeom>
            <a:avLst/>
            <a:gdLst/>
            <a:ahLst/>
            <a:cxnLst/>
            <a:rect l="l" t="t" r="r" b="b"/>
            <a:pathLst>
              <a:path w="5334000" h="428625">
                <a:moveTo>
                  <a:pt x="0" y="42824"/>
                </a:moveTo>
                <a:lnTo>
                  <a:pt x="3365" y="26156"/>
                </a:lnTo>
                <a:lnTo>
                  <a:pt x="12541" y="12544"/>
                </a:lnTo>
                <a:lnTo>
                  <a:pt x="26146" y="3365"/>
                </a:lnTo>
                <a:lnTo>
                  <a:pt x="42799" y="0"/>
                </a:lnTo>
                <a:lnTo>
                  <a:pt x="5291201" y="0"/>
                </a:lnTo>
                <a:lnTo>
                  <a:pt x="5307853" y="3365"/>
                </a:lnTo>
                <a:lnTo>
                  <a:pt x="5321458" y="12544"/>
                </a:lnTo>
                <a:lnTo>
                  <a:pt x="5330634" y="26156"/>
                </a:lnTo>
                <a:lnTo>
                  <a:pt x="5334000" y="42824"/>
                </a:lnTo>
                <a:lnTo>
                  <a:pt x="5334000" y="385419"/>
                </a:lnTo>
                <a:lnTo>
                  <a:pt x="5330634" y="402087"/>
                </a:lnTo>
                <a:lnTo>
                  <a:pt x="5321458" y="415699"/>
                </a:lnTo>
                <a:lnTo>
                  <a:pt x="5307853" y="424878"/>
                </a:lnTo>
                <a:lnTo>
                  <a:pt x="5291201" y="428244"/>
                </a:lnTo>
                <a:lnTo>
                  <a:pt x="42799" y="428244"/>
                </a:lnTo>
                <a:lnTo>
                  <a:pt x="26146" y="424878"/>
                </a:lnTo>
                <a:lnTo>
                  <a:pt x="12541" y="415699"/>
                </a:lnTo>
                <a:lnTo>
                  <a:pt x="3365" y="402087"/>
                </a:lnTo>
                <a:lnTo>
                  <a:pt x="0" y="385419"/>
                </a:lnTo>
                <a:lnTo>
                  <a:pt x="0" y="42824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79337" y="420867"/>
            <a:ext cx="3143070" cy="2328683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48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JavaScript là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ngôn ngữ phần biệt </a:t>
            </a:r>
            <a:r>
              <a:rPr spc="2" dirty="0">
                <a:latin typeface="Calibri"/>
                <a:cs typeface="Calibri"/>
              </a:rPr>
              <a:t>chữ </a:t>
            </a:r>
            <a:r>
              <a:rPr dirty="0">
                <a:latin typeface="Calibri"/>
                <a:cs typeface="Calibri"/>
              </a:rPr>
              <a:t>hoa </a:t>
            </a:r>
            <a:r>
              <a:rPr spc="-4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chữ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thường.</a:t>
            </a:r>
            <a:endParaRPr dirty="0">
              <a:latin typeface="Calibri"/>
              <a:cs typeface="Calibri"/>
            </a:endParaRPr>
          </a:p>
          <a:p>
            <a:pPr marL="125916" indent="-120344">
              <a:lnSpc>
                <a:spcPts val="915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 biến </a:t>
            </a:r>
            <a:r>
              <a:rPr spc="2" dirty="0">
                <a:latin typeface="Calibri"/>
                <a:cs typeface="Calibri"/>
              </a:rPr>
              <a:t>X </a:t>
            </a:r>
            <a:r>
              <a:rPr spc="-4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x được </a:t>
            </a:r>
            <a:r>
              <a:rPr dirty="0">
                <a:latin typeface="Calibri"/>
                <a:cs typeface="Calibri"/>
              </a:rPr>
              <a:t>coi </a:t>
            </a:r>
            <a:r>
              <a:rPr spc="2" dirty="0">
                <a:latin typeface="Calibri"/>
                <a:cs typeface="Calibri"/>
              </a:rPr>
              <a:t>như </a:t>
            </a:r>
            <a:r>
              <a:rPr dirty="0">
                <a:latin typeface="Calibri"/>
                <a:cs typeface="Calibri"/>
              </a:rPr>
              <a:t>là hai biến </a:t>
            </a:r>
            <a:r>
              <a:rPr spc="2" dirty="0">
                <a:latin typeface="Calibri"/>
                <a:cs typeface="Calibri"/>
              </a:rPr>
              <a:t>khác</a:t>
            </a:r>
            <a:r>
              <a:rPr spc="-7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nhau.</a:t>
            </a:r>
          </a:p>
          <a:p>
            <a:pPr marL="125916" indent="-120344">
              <a:lnSpc>
                <a:spcPts val="94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JavaScript bao gồm quy </a:t>
            </a:r>
            <a:r>
              <a:rPr spc="-2" dirty="0">
                <a:latin typeface="Calibri"/>
                <a:cs typeface="Calibri"/>
              </a:rPr>
              <a:t>tắc </a:t>
            </a:r>
            <a:r>
              <a:rPr dirty="0">
                <a:latin typeface="Calibri"/>
                <a:cs typeface="Calibri"/>
              </a:rPr>
              <a:t>nhất </a:t>
            </a:r>
            <a:r>
              <a:rPr spc="2" dirty="0">
                <a:latin typeface="Calibri"/>
                <a:cs typeface="Calibri"/>
              </a:rPr>
              <a:t>định để </a:t>
            </a:r>
            <a:r>
              <a:rPr dirty="0">
                <a:latin typeface="Calibri"/>
                <a:cs typeface="Calibri"/>
              </a:rPr>
              <a:t>đặt </a:t>
            </a:r>
            <a:r>
              <a:rPr spc="-2" dirty="0">
                <a:latin typeface="Calibri"/>
                <a:cs typeface="Calibri"/>
              </a:rPr>
              <a:t>tên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biến như</a:t>
            </a:r>
            <a:r>
              <a:rPr spc="-7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</a:p>
          <a:p>
            <a:pPr marL="131209">
              <a:spcBef>
                <a:spcPts val="948"/>
              </a:spcBef>
            </a:pPr>
            <a:r>
              <a:rPr sz="700" spc="-9" dirty="0">
                <a:solidFill>
                  <a:srgbClr val="FFFFFF"/>
                </a:solidFill>
                <a:latin typeface="Arial"/>
                <a:cs typeface="Arial"/>
              </a:rPr>
              <a:t>Trong </a:t>
            </a:r>
            <a:r>
              <a:rPr sz="700" spc="-2" dirty="0">
                <a:solidFill>
                  <a:srgbClr val="FFFFFF"/>
                </a:solidFill>
                <a:latin typeface="Arial"/>
                <a:cs typeface="Arial"/>
              </a:rPr>
              <a:t>JavaScript, một tên</a:t>
            </a:r>
            <a:r>
              <a:rPr sz="700"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spc="-4" dirty="0">
                <a:solidFill>
                  <a:srgbClr val="FFFFFF"/>
                </a:solidFill>
                <a:latin typeface="Arial"/>
                <a:cs typeface="Arial"/>
              </a:rPr>
              <a:t>biến</a:t>
            </a:r>
            <a:endParaRPr sz="700" dirty="0">
              <a:latin typeface="Arial"/>
              <a:cs typeface="Arial"/>
            </a:endParaRPr>
          </a:p>
          <a:p>
            <a:pPr marL="643507" marR="389168" indent="-279">
              <a:lnSpc>
                <a:spcPct val="272100"/>
              </a:lnSpc>
              <a:spcBef>
                <a:spcPts val="129"/>
              </a:spcBef>
            </a:pPr>
            <a:r>
              <a:rPr sz="700" spc="-4" dirty="0">
                <a:latin typeface="Calibri"/>
                <a:cs typeface="Calibri"/>
              </a:rPr>
              <a:t>có </a:t>
            </a:r>
            <a:r>
              <a:rPr sz="700" spc="-2" dirty="0">
                <a:latin typeface="Calibri"/>
                <a:cs typeface="Calibri"/>
              </a:rPr>
              <a:t>thể </a:t>
            </a:r>
            <a:r>
              <a:rPr sz="700" spc="-4" dirty="0">
                <a:latin typeface="Calibri"/>
                <a:cs typeface="Calibri"/>
              </a:rPr>
              <a:t>bao gồm </a:t>
            </a:r>
            <a:r>
              <a:rPr sz="700" spc="-2" dirty="0">
                <a:latin typeface="Calibri"/>
                <a:cs typeface="Calibri"/>
              </a:rPr>
              <a:t>chữ </a:t>
            </a:r>
            <a:r>
              <a:rPr sz="700" spc="-7" dirty="0">
                <a:latin typeface="Calibri"/>
                <a:cs typeface="Calibri"/>
              </a:rPr>
              <a:t>số, </a:t>
            </a:r>
            <a:r>
              <a:rPr sz="700" spc="-4" dirty="0">
                <a:latin typeface="Calibri"/>
                <a:cs typeface="Calibri"/>
              </a:rPr>
              <a:t>dấu gạch </a:t>
            </a:r>
            <a:r>
              <a:rPr sz="700" spc="-2" dirty="0">
                <a:latin typeface="Calibri"/>
                <a:cs typeface="Calibri"/>
              </a:rPr>
              <a:t>dưới, </a:t>
            </a:r>
            <a:r>
              <a:rPr sz="700" spc="-7" dirty="0">
                <a:latin typeface="Calibri"/>
                <a:cs typeface="Calibri"/>
              </a:rPr>
              <a:t>và </a:t>
            </a:r>
            <a:r>
              <a:rPr sz="700" spc="-4" dirty="0">
                <a:latin typeface="Calibri"/>
                <a:cs typeface="Calibri"/>
              </a:rPr>
              <a:t>các ký </a:t>
            </a:r>
            <a:r>
              <a:rPr sz="700" spc="-2" dirty="0">
                <a:latin typeface="Calibri"/>
                <a:cs typeface="Calibri"/>
              </a:rPr>
              <a:t>tự chữ </a:t>
            </a:r>
            <a:r>
              <a:rPr sz="700" spc="-4" dirty="0">
                <a:latin typeface="Calibri"/>
                <a:cs typeface="Calibri"/>
              </a:rPr>
              <a:t>cái.  </a:t>
            </a:r>
            <a:r>
              <a:rPr sz="700" spc="-2" dirty="0">
                <a:latin typeface="Calibri"/>
                <a:cs typeface="Calibri"/>
              </a:rPr>
              <a:t>phải </a:t>
            </a:r>
            <a:r>
              <a:rPr sz="700" spc="-4" dirty="0">
                <a:latin typeface="Calibri"/>
                <a:cs typeface="Calibri"/>
              </a:rPr>
              <a:t>bắt </a:t>
            </a:r>
            <a:r>
              <a:rPr sz="700" spc="-2" dirty="0">
                <a:latin typeface="Calibri"/>
                <a:cs typeface="Calibri"/>
              </a:rPr>
              <a:t>đầu bằng một chữ </a:t>
            </a:r>
            <a:r>
              <a:rPr sz="700" spc="-4" dirty="0">
                <a:latin typeface="Calibri"/>
                <a:cs typeface="Calibri"/>
              </a:rPr>
              <a:t>cái hoặc ký </a:t>
            </a:r>
            <a:r>
              <a:rPr sz="700" spc="-2" dirty="0">
                <a:latin typeface="Calibri"/>
                <a:cs typeface="Calibri"/>
              </a:rPr>
              <a:t>tự </a:t>
            </a:r>
            <a:r>
              <a:rPr sz="700" spc="-7" dirty="0">
                <a:latin typeface="Calibri"/>
                <a:cs typeface="Calibri"/>
              </a:rPr>
              <a:t>gạch</a:t>
            </a:r>
            <a:r>
              <a:rPr sz="700" spc="33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dưới.</a:t>
            </a:r>
            <a:endParaRPr sz="700" dirty="0">
              <a:latin typeface="Calibri"/>
              <a:cs typeface="Calibri"/>
            </a:endParaRPr>
          </a:p>
          <a:p>
            <a:pPr marL="659107" marR="2229" indent="-15600">
              <a:lnSpc>
                <a:spcPct val="257900"/>
              </a:lnSpc>
              <a:spcBef>
                <a:spcPts val="92"/>
              </a:spcBef>
            </a:pPr>
            <a:r>
              <a:rPr sz="700" spc="-4" dirty="0">
                <a:latin typeface="Calibri"/>
                <a:cs typeface="Calibri"/>
              </a:rPr>
              <a:t>không </a:t>
            </a:r>
            <a:r>
              <a:rPr sz="700" spc="-2" dirty="0">
                <a:latin typeface="Calibri"/>
                <a:cs typeface="Calibri"/>
              </a:rPr>
              <a:t>thể </a:t>
            </a:r>
            <a:r>
              <a:rPr sz="700" spc="-4" dirty="0">
                <a:latin typeface="Calibri"/>
                <a:cs typeface="Calibri"/>
              </a:rPr>
              <a:t>bắt đầu với </a:t>
            </a:r>
            <a:r>
              <a:rPr sz="700" spc="-2" dirty="0">
                <a:latin typeface="Calibri"/>
                <a:cs typeface="Calibri"/>
              </a:rPr>
              <a:t>một số </a:t>
            </a:r>
            <a:r>
              <a:rPr sz="700" spc="-9" dirty="0">
                <a:latin typeface="Calibri"/>
                <a:cs typeface="Calibri"/>
              </a:rPr>
              <a:t>và </a:t>
            </a:r>
            <a:r>
              <a:rPr sz="700" spc="-2" dirty="0">
                <a:latin typeface="Calibri"/>
                <a:cs typeface="Calibri"/>
              </a:rPr>
              <a:t>không thể chứa </a:t>
            </a:r>
            <a:r>
              <a:rPr sz="700" spc="-4" dirty="0">
                <a:latin typeface="Calibri"/>
                <a:cs typeface="Calibri"/>
              </a:rPr>
              <a:t>bất kỳ </a:t>
            </a:r>
            <a:r>
              <a:rPr sz="700" spc="-2" dirty="0">
                <a:latin typeface="Calibri"/>
                <a:cs typeface="Calibri"/>
              </a:rPr>
              <a:t>dấu chấm </a:t>
            </a:r>
            <a:r>
              <a:rPr sz="700" spc="-4" dirty="0">
                <a:latin typeface="Calibri"/>
                <a:cs typeface="Calibri"/>
              </a:rPr>
              <a:t>câu.  không </a:t>
            </a:r>
            <a:r>
              <a:rPr sz="700" spc="-2" dirty="0">
                <a:latin typeface="Calibri"/>
                <a:cs typeface="Calibri"/>
              </a:rPr>
              <a:t>thể chứa </a:t>
            </a:r>
            <a:r>
              <a:rPr sz="700" spc="-4" dirty="0">
                <a:latin typeface="Calibri"/>
                <a:cs typeface="Calibri"/>
              </a:rPr>
              <a:t>bất kỳ </a:t>
            </a:r>
            <a:r>
              <a:rPr sz="700" spc="-2" dirty="0">
                <a:latin typeface="Calibri"/>
                <a:cs typeface="Calibri"/>
              </a:rPr>
              <a:t>loại </a:t>
            </a:r>
            <a:r>
              <a:rPr sz="700" spc="-4" dirty="0">
                <a:latin typeface="Calibri"/>
                <a:cs typeface="Calibri"/>
              </a:rPr>
              <a:t>ký </a:t>
            </a:r>
            <a:r>
              <a:rPr sz="700" spc="-2" dirty="0">
                <a:latin typeface="Calibri"/>
                <a:cs typeface="Calibri"/>
              </a:rPr>
              <a:t>tự </a:t>
            </a:r>
            <a:r>
              <a:rPr sz="700" spc="-4" dirty="0">
                <a:latin typeface="Calibri"/>
                <a:cs typeface="Calibri"/>
              </a:rPr>
              <a:t>đặc biệt như </a:t>
            </a:r>
            <a:r>
              <a:rPr sz="700" spc="-2" dirty="0">
                <a:latin typeface="Calibri"/>
                <a:cs typeface="Calibri"/>
              </a:rPr>
              <a:t>+, </a:t>
            </a:r>
            <a:r>
              <a:rPr sz="700" spc="-4" dirty="0">
                <a:latin typeface="Calibri"/>
                <a:cs typeface="Calibri"/>
              </a:rPr>
              <a:t>*,%,</a:t>
            </a:r>
            <a:r>
              <a:rPr sz="700" spc="77" dirty="0">
                <a:latin typeface="Calibri"/>
                <a:cs typeface="Calibri"/>
              </a:rPr>
              <a:t> </a:t>
            </a:r>
            <a:r>
              <a:rPr sz="700" spc="-20" dirty="0">
                <a:latin typeface="Calibri"/>
                <a:cs typeface="Calibri"/>
              </a:rPr>
              <a:t>vv.</a:t>
            </a:r>
            <a:endParaRPr sz="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00" dirty="0">
              <a:latin typeface="Times New Roman"/>
              <a:cs typeface="Times New Roman"/>
            </a:endParaRPr>
          </a:p>
          <a:p>
            <a:pPr marL="658829">
              <a:spcBef>
                <a:spcPts val="467"/>
              </a:spcBef>
            </a:pPr>
            <a:r>
              <a:rPr sz="700" spc="-4" dirty="0">
                <a:latin typeface="Calibri"/>
                <a:cs typeface="Calibri"/>
              </a:rPr>
              <a:t>không </a:t>
            </a:r>
            <a:r>
              <a:rPr sz="700" spc="-2" dirty="0">
                <a:latin typeface="Calibri"/>
                <a:cs typeface="Calibri"/>
              </a:rPr>
              <a:t>thể chứa </a:t>
            </a:r>
            <a:r>
              <a:rPr sz="700" spc="-4" dirty="0">
                <a:latin typeface="Calibri"/>
                <a:cs typeface="Calibri"/>
              </a:rPr>
              <a:t>khoảng</a:t>
            </a:r>
            <a:r>
              <a:rPr sz="700" spc="13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trắng.</a:t>
            </a:r>
            <a:endParaRPr sz="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00" dirty="0">
              <a:latin typeface="Times New Roman"/>
              <a:cs typeface="Times New Roman"/>
            </a:endParaRPr>
          </a:p>
          <a:p>
            <a:pPr marL="658829">
              <a:spcBef>
                <a:spcPts val="419"/>
              </a:spcBef>
            </a:pPr>
            <a:r>
              <a:rPr sz="700" spc="-4" dirty="0">
                <a:latin typeface="Calibri"/>
                <a:cs typeface="Calibri"/>
              </a:rPr>
              <a:t>không </a:t>
            </a:r>
            <a:r>
              <a:rPr sz="700" spc="-2" dirty="0">
                <a:latin typeface="Calibri"/>
                <a:cs typeface="Calibri"/>
              </a:rPr>
              <a:t>thể là một từ khóa</a:t>
            </a:r>
            <a:r>
              <a:rPr sz="700" spc="11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JavaScript.</a:t>
            </a:r>
            <a:endParaRPr sz="7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9670"/>
            <a:ext cx="2907897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spc="-2" dirty="0"/>
              <a:t>Các </a:t>
            </a:r>
            <a:r>
              <a:rPr dirty="0"/>
              <a:t>kiểu </a:t>
            </a:r>
            <a:r>
              <a:rPr spc="-2" dirty="0"/>
              <a:t>dữ liệu </a:t>
            </a:r>
            <a:r>
              <a:rPr spc="-9" dirty="0"/>
              <a:t>trong </a:t>
            </a:r>
            <a:r>
              <a:rPr spc="-7" dirty="0"/>
              <a:t>JavaScript</a:t>
            </a:r>
            <a:r>
              <a:rPr spc="-31" dirty="0"/>
              <a:t> </a:t>
            </a:r>
            <a:r>
              <a:rPr dirty="0"/>
              <a:t>1-3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79336" y="407980"/>
            <a:ext cx="3604340" cy="732017"/>
          </a:xfrm>
          <a:prstGeom prst="rect">
            <a:avLst/>
          </a:prstGeom>
        </p:spPr>
        <p:txBody>
          <a:bodyPr vert="horz" wrap="square" lIns="0" tIns="16157" rIns="0" bIns="0" rtlCol="0">
            <a:spAutoFit/>
          </a:bodyPr>
          <a:lstStyle/>
          <a:p>
            <a:pPr marL="125916" marR="2229" indent="-120344">
              <a:lnSpc>
                <a:spcPts val="921"/>
              </a:lnSpc>
              <a:spcBef>
                <a:spcPts val="12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Để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loại dữ liệu có thể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lưu trữ trong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biến, </a:t>
            </a:r>
            <a:r>
              <a:rPr spc="-2" dirty="0">
                <a:latin typeface="Calibri"/>
                <a:cs typeface="Calibri"/>
              </a:rPr>
              <a:t>JavaScript </a:t>
            </a:r>
            <a:r>
              <a:rPr spc="2" dirty="0">
                <a:latin typeface="Calibri"/>
                <a:cs typeface="Calibri"/>
              </a:rPr>
              <a:t>cung </a:t>
            </a:r>
            <a:r>
              <a:rPr dirty="0">
                <a:latin typeface="Calibri"/>
                <a:cs typeface="Calibri"/>
              </a:rPr>
              <a:t>cấp</a:t>
            </a:r>
            <a:r>
              <a:rPr spc="-6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  loại dữ liệu </a:t>
            </a:r>
            <a:r>
              <a:rPr spc="2" dirty="0">
                <a:latin typeface="Calibri"/>
                <a:cs typeface="Calibri"/>
              </a:rPr>
              <a:t>khác</a:t>
            </a:r>
            <a:r>
              <a:rPr spc="-2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nhau.</a:t>
            </a:r>
          </a:p>
          <a:p>
            <a:pPr marL="125916" indent="-120344">
              <a:lnSpc>
                <a:spcPts val="873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 kiểu dữ liệu trong JavaScript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phân </a:t>
            </a:r>
            <a:r>
              <a:rPr spc="2" dirty="0">
                <a:latin typeface="Calibri"/>
                <a:cs typeface="Calibri"/>
              </a:rPr>
              <a:t>thành </a:t>
            </a:r>
            <a:r>
              <a:rPr dirty="0">
                <a:latin typeface="Calibri"/>
                <a:cs typeface="Calibri"/>
              </a:rPr>
              <a:t>hai loại lớn </a:t>
            </a:r>
            <a:r>
              <a:rPr spc="2" dirty="0">
                <a:latin typeface="Calibri"/>
                <a:cs typeface="Calibri"/>
              </a:rPr>
              <a:t>cụ </a:t>
            </a:r>
            <a:r>
              <a:rPr dirty="0">
                <a:latin typeface="Calibri"/>
                <a:cs typeface="Calibri"/>
              </a:rPr>
              <a:t>thể là, các kiểu</a:t>
            </a:r>
            <a:r>
              <a:rPr spc="-9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dữ</a:t>
            </a:r>
          </a:p>
          <a:p>
            <a:pPr marL="125916">
              <a:lnSpc>
                <a:spcPts val="921"/>
              </a:lnSpc>
            </a:pPr>
            <a:r>
              <a:rPr dirty="0">
                <a:latin typeface="Calibri"/>
                <a:cs typeface="Calibri"/>
              </a:rPr>
              <a:t>liệu nguyên thủy </a:t>
            </a:r>
            <a:r>
              <a:rPr spc="-4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kiểu </a:t>
            </a:r>
            <a:r>
              <a:rPr dirty="0">
                <a:latin typeface="Calibri"/>
                <a:cs typeface="Calibri"/>
              </a:rPr>
              <a:t>tổng</a:t>
            </a:r>
            <a:r>
              <a:rPr spc="-4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hợp.</a:t>
            </a:r>
          </a:p>
          <a:p>
            <a:pPr marL="125916" marR="147923" indent="-120344">
              <a:lnSpc>
                <a:spcPts val="904"/>
              </a:lnSpc>
              <a:spcBef>
                <a:spcPts val="6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Kiểu dữ liệu chỉ </a:t>
            </a:r>
            <a:r>
              <a:rPr spc="2" dirty="0">
                <a:latin typeface="Calibri"/>
                <a:cs typeface="Calibri"/>
              </a:rPr>
              <a:t>chứa một </a:t>
            </a:r>
            <a:r>
              <a:rPr dirty="0">
                <a:latin typeface="Calibri"/>
                <a:cs typeface="Calibri"/>
              </a:rPr>
              <a:t>giá trị duy nhất, trong khi các kiểu dữ liệu tổng hợp</a:t>
            </a:r>
            <a:r>
              <a:rPr spc="-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có  </a:t>
            </a:r>
            <a:r>
              <a:rPr spc="2" dirty="0">
                <a:latin typeface="Calibri"/>
                <a:cs typeface="Calibri"/>
              </a:rPr>
              <a:t>chứa một </a:t>
            </a:r>
            <a:r>
              <a:rPr dirty="0">
                <a:latin typeface="Calibri"/>
                <a:cs typeface="Calibri"/>
              </a:rPr>
              <a:t>nhóm các giá</a:t>
            </a:r>
            <a:r>
              <a:rPr spc="-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trị.</a:t>
            </a:r>
          </a:p>
        </p:txBody>
      </p:sp>
      <p:sp>
        <p:nvSpPr>
          <p:cNvPr id="5" name="object 5"/>
          <p:cNvSpPr/>
          <p:nvPr/>
        </p:nvSpPr>
        <p:spPr>
          <a:xfrm>
            <a:off x="165364" y="1262708"/>
            <a:ext cx="3630745" cy="268095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8281924" y="0"/>
                </a:moveTo>
                <a:lnTo>
                  <a:pt x="100075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6"/>
                </a:lnTo>
                <a:lnTo>
                  <a:pt x="0" y="500380"/>
                </a:lnTo>
                <a:lnTo>
                  <a:pt x="7864" y="539323"/>
                </a:lnTo>
                <a:lnTo>
                  <a:pt x="29311" y="571134"/>
                </a:lnTo>
                <a:lnTo>
                  <a:pt x="61121" y="592587"/>
                </a:lnTo>
                <a:lnTo>
                  <a:pt x="100075" y="600456"/>
                </a:lnTo>
                <a:lnTo>
                  <a:pt x="8281924" y="600456"/>
                </a:lnTo>
                <a:lnTo>
                  <a:pt x="8320867" y="592587"/>
                </a:lnTo>
                <a:lnTo>
                  <a:pt x="8352678" y="571134"/>
                </a:lnTo>
                <a:lnTo>
                  <a:pt x="8374131" y="539323"/>
                </a:lnTo>
                <a:lnTo>
                  <a:pt x="8382000" y="500380"/>
                </a:lnTo>
                <a:lnTo>
                  <a:pt x="8382000" y="100076"/>
                </a:lnTo>
                <a:lnTo>
                  <a:pt x="8374131" y="61132"/>
                </a:lnTo>
                <a:lnTo>
                  <a:pt x="8352678" y="29321"/>
                </a:lnTo>
                <a:lnTo>
                  <a:pt x="8320867" y="7868"/>
                </a:lnTo>
                <a:lnTo>
                  <a:pt x="82819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5364" y="1262708"/>
            <a:ext cx="3630745" cy="268095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0" y="100076"/>
                </a:moveTo>
                <a:lnTo>
                  <a:pt x="7864" y="61132"/>
                </a:lnTo>
                <a:lnTo>
                  <a:pt x="29311" y="29321"/>
                </a:lnTo>
                <a:lnTo>
                  <a:pt x="61121" y="7868"/>
                </a:lnTo>
                <a:lnTo>
                  <a:pt x="100075" y="0"/>
                </a:lnTo>
                <a:lnTo>
                  <a:pt x="8281924" y="0"/>
                </a:lnTo>
                <a:lnTo>
                  <a:pt x="8320867" y="7868"/>
                </a:lnTo>
                <a:lnTo>
                  <a:pt x="8352678" y="29321"/>
                </a:lnTo>
                <a:lnTo>
                  <a:pt x="8374131" y="61132"/>
                </a:lnTo>
                <a:lnTo>
                  <a:pt x="8382000" y="100076"/>
                </a:lnTo>
                <a:lnTo>
                  <a:pt x="8382000" y="500380"/>
                </a:lnTo>
                <a:lnTo>
                  <a:pt x="8374131" y="539323"/>
                </a:lnTo>
                <a:lnTo>
                  <a:pt x="8352678" y="571134"/>
                </a:lnTo>
                <a:lnTo>
                  <a:pt x="8320867" y="592587"/>
                </a:lnTo>
                <a:lnTo>
                  <a:pt x="8281924" y="600456"/>
                </a:lnTo>
                <a:lnTo>
                  <a:pt x="100075" y="600456"/>
                </a:lnTo>
                <a:lnTo>
                  <a:pt x="61121" y="592587"/>
                </a:lnTo>
                <a:lnTo>
                  <a:pt x="29311" y="571134"/>
                </a:lnTo>
                <a:lnTo>
                  <a:pt x="7864" y="539323"/>
                </a:lnTo>
                <a:lnTo>
                  <a:pt x="0" y="500380"/>
                </a:lnTo>
                <a:lnTo>
                  <a:pt x="0" y="10007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7576" y="1275292"/>
            <a:ext cx="3605715" cy="242305"/>
          </a:xfrm>
          <a:custGeom>
            <a:avLst/>
            <a:gdLst/>
            <a:ahLst/>
            <a:cxnLst/>
            <a:rect l="l" t="t" r="r" b="b"/>
            <a:pathLst>
              <a:path w="8324215" h="542925">
                <a:moveTo>
                  <a:pt x="0" y="542544"/>
                </a:moveTo>
                <a:lnTo>
                  <a:pt x="8324088" y="542544"/>
                </a:lnTo>
                <a:lnTo>
                  <a:pt x="8324088" y="0"/>
                </a:lnTo>
                <a:lnTo>
                  <a:pt x="0" y="0"/>
                </a:lnTo>
                <a:lnTo>
                  <a:pt x="0" y="54254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1913" y="1309356"/>
            <a:ext cx="1649903" cy="144407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124523" indent="-118951">
              <a:spcBef>
                <a:spcPts val="46"/>
              </a:spcBef>
              <a:buFont typeface="Wingdings"/>
              <a:buChar char=""/>
              <a:tabLst>
                <a:tab pos="124801" algn="l"/>
              </a:tabLst>
            </a:pP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PRIMITIVE </a:t>
            </a:r>
            <a:r>
              <a:rPr sz="900" b="1" spc="-42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900" b="1" spc="-2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9336" y="1637985"/>
            <a:ext cx="3344961" cy="395624"/>
          </a:xfrm>
          <a:prstGeom prst="rect">
            <a:avLst/>
          </a:prstGeom>
        </p:spPr>
        <p:txBody>
          <a:bodyPr vert="horz" wrap="square" lIns="0" tIns="11143" rIns="0" bIns="0" rtlCol="0">
            <a:spAutoFit/>
          </a:bodyPr>
          <a:lstStyle/>
          <a:p>
            <a:pPr marL="125916" marR="2229" indent="-120344">
              <a:lnSpc>
                <a:spcPts val="970"/>
              </a:lnSpc>
              <a:spcBef>
                <a:spcPts val="8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Một kiểu dữ liệu nguyên </a:t>
            </a:r>
            <a:r>
              <a:rPr spc="2" dirty="0">
                <a:latin typeface="Calibri"/>
                <a:cs typeface="Calibri"/>
              </a:rPr>
              <a:t>thủy </a:t>
            </a:r>
            <a:r>
              <a:rPr dirty="0">
                <a:latin typeface="Calibri"/>
                <a:cs typeface="Calibri"/>
              </a:rPr>
              <a:t>có </a:t>
            </a:r>
            <a:r>
              <a:rPr spc="2" dirty="0">
                <a:latin typeface="Calibri"/>
                <a:cs typeface="Calibri"/>
              </a:rPr>
              <a:t>chứa một </a:t>
            </a:r>
            <a:r>
              <a:rPr dirty="0">
                <a:latin typeface="Calibri"/>
                <a:cs typeface="Calibri"/>
              </a:rPr>
              <a:t>giá trị </a:t>
            </a:r>
            <a:r>
              <a:rPr spc="2" dirty="0">
                <a:latin typeface="Calibri"/>
                <a:cs typeface="Calibri"/>
              </a:rPr>
              <a:t>cụ </a:t>
            </a:r>
            <a:r>
              <a:rPr dirty="0">
                <a:latin typeface="Calibri"/>
                <a:cs typeface="Calibri"/>
              </a:rPr>
              <a:t>thể duy nhất như </a:t>
            </a:r>
            <a:r>
              <a:rPr spc="2" dirty="0">
                <a:latin typeface="Calibri"/>
                <a:cs typeface="Calibri"/>
              </a:rPr>
              <a:t>một</a:t>
            </a:r>
            <a:r>
              <a:rPr spc="-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số  hoặc </a:t>
            </a:r>
            <a:r>
              <a:rPr spc="2" dirty="0">
                <a:latin typeface="Calibri"/>
                <a:cs typeface="Calibri"/>
              </a:rPr>
              <a:t>một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chuỗi.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0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Một </a:t>
            </a:r>
            <a:r>
              <a:rPr spc="2" dirty="0">
                <a:latin typeface="Calibri"/>
                <a:cs typeface="Calibri"/>
              </a:rPr>
              <a:t>chữ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giá trị tĩnh </a:t>
            </a:r>
            <a:r>
              <a:rPr spc="2" dirty="0">
                <a:latin typeface="Calibri"/>
                <a:cs typeface="Calibri"/>
              </a:rPr>
              <a:t>mà </a:t>
            </a:r>
            <a:r>
              <a:rPr dirty="0">
                <a:latin typeface="Calibri"/>
                <a:cs typeface="Calibri"/>
              </a:rPr>
              <a:t>bạn có thể </a:t>
            </a:r>
            <a:r>
              <a:rPr spc="-4" dirty="0">
                <a:latin typeface="Calibri"/>
                <a:cs typeface="Calibri"/>
              </a:rPr>
              <a:t>gán </a:t>
            </a:r>
            <a:r>
              <a:rPr spc="2" dirty="0">
                <a:latin typeface="Calibri"/>
                <a:cs typeface="Calibri"/>
              </a:rPr>
              <a:t>cho</a:t>
            </a:r>
            <a:r>
              <a:rPr spc="-4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biến.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9670"/>
            <a:ext cx="2907897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spc="-2" dirty="0"/>
              <a:t>Các </a:t>
            </a:r>
            <a:r>
              <a:rPr dirty="0"/>
              <a:t>kiểu </a:t>
            </a:r>
            <a:r>
              <a:rPr spc="-2" dirty="0"/>
              <a:t>dữ liệu </a:t>
            </a:r>
            <a:r>
              <a:rPr spc="-9" dirty="0"/>
              <a:t>trong </a:t>
            </a:r>
            <a:r>
              <a:rPr spc="-7" dirty="0"/>
              <a:t>JavaScript</a:t>
            </a:r>
            <a:r>
              <a:rPr spc="-31" dirty="0"/>
              <a:t> </a:t>
            </a:r>
            <a:r>
              <a:rPr dirty="0"/>
              <a:t>2-3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79336" y="433429"/>
            <a:ext cx="2007362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kiểu dữ liệu nguyên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thủy.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8726" y="710763"/>
            <a:ext cx="3711942" cy="14786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82221"/>
              </p:ext>
            </p:extLst>
          </p:nvPr>
        </p:nvGraphicFramePr>
        <p:xfrm>
          <a:off x="132027" y="714163"/>
          <a:ext cx="3696759" cy="14685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1579"/>
                <a:gridCol w="2915180"/>
              </a:tblGrid>
              <a:tr h="367284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Kiểu </a:t>
                      </a:r>
                      <a:r>
                        <a:rPr sz="700" b="1" spc="-5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dữ</a:t>
                      </a:r>
                      <a:r>
                        <a:rPr sz="7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liệu</a:t>
                      </a:r>
                      <a:r>
                        <a:rPr lang="vi-VN" sz="700" b="0" spc="0" baseline="0" dirty="0" smtClean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 err="1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cơ</a:t>
                      </a:r>
                      <a:r>
                        <a:rPr sz="700" b="1" spc="-15" dirty="0" smtClean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bản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6153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6153" marB="0">
                    <a:solidFill>
                      <a:srgbClr val="943735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Boolean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Chỉ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chứa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hai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giá trị cụ thể là,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đúng hay</a:t>
                      </a:r>
                      <a:r>
                        <a:rPr sz="7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sai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D6E3BC"/>
                    </a:solidFill>
                  </a:tcPr>
                </a:tc>
              </a:tr>
              <a:tr h="28736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null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Chỉ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chứa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giá trị cụ thể là null, null là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từ</a:t>
                      </a:r>
                      <a:r>
                        <a:rPr sz="7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khóa.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F1DCDB"/>
                    </a:solidFill>
                  </a:tcPr>
                </a:tc>
              </a:tr>
              <a:tr h="32647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number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13030" marR="99695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Bao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gồm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số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âm, dương,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và thập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phân. Một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số ví dụ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hợp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lệ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bao gồm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6,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7,5,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-  8, 7.5e-3,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vv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D6E3BC"/>
                    </a:solidFill>
                  </a:tcPr>
                </a:tc>
              </a:tr>
              <a:tr h="27007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string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Bao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gồm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giá trị chuỗi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đặt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trong cặp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nháy</a:t>
                      </a:r>
                      <a:r>
                        <a:rPr sz="7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kép.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9670"/>
            <a:ext cx="2907897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spc="-2" dirty="0"/>
              <a:t>Các </a:t>
            </a:r>
            <a:r>
              <a:rPr dirty="0"/>
              <a:t>kiểu </a:t>
            </a:r>
            <a:r>
              <a:rPr spc="-2" dirty="0"/>
              <a:t>dữ liệu </a:t>
            </a:r>
            <a:r>
              <a:rPr spc="-9" dirty="0"/>
              <a:t>trong </a:t>
            </a:r>
            <a:r>
              <a:rPr spc="-7" dirty="0"/>
              <a:t>JavaScript</a:t>
            </a:r>
            <a:r>
              <a:rPr spc="-13" dirty="0"/>
              <a:t> </a:t>
            </a:r>
            <a:r>
              <a:rPr spc="-4" dirty="0"/>
              <a:t>3-3</a:t>
            </a:r>
            <a:endParaRPr dirty="0"/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5364" y="408433"/>
            <a:ext cx="3630745" cy="268095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8281924" y="0"/>
                </a:moveTo>
                <a:lnTo>
                  <a:pt x="100075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5"/>
                </a:lnTo>
                <a:lnTo>
                  <a:pt x="0" y="500379"/>
                </a:lnTo>
                <a:lnTo>
                  <a:pt x="7864" y="539323"/>
                </a:lnTo>
                <a:lnTo>
                  <a:pt x="29311" y="571134"/>
                </a:lnTo>
                <a:lnTo>
                  <a:pt x="61121" y="592587"/>
                </a:lnTo>
                <a:lnTo>
                  <a:pt x="100075" y="600455"/>
                </a:lnTo>
                <a:lnTo>
                  <a:pt x="8281924" y="600455"/>
                </a:lnTo>
                <a:lnTo>
                  <a:pt x="8320867" y="592587"/>
                </a:lnTo>
                <a:lnTo>
                  <a:pt x="8352678" y="571134"/>
                </a:lnTo>
                <a:lnTo>
                  <a:pt x="8374131" y="539323"/>
                </a:lnTo>
                <a:lnTo>
                  <a:pt x="8382000" y="500379"/>
                </a:lnTo>
                <a:lnTo>
                  <a:pt x="8382000" y="100075"/>
                </a:lnTo>
                <a:lnTo>
                  <a:pt x="8374131" y="61132"/>
                </a:lnTo>
                <a:lnTo>
                  <a:pt x="8352678" y="29321"/>
                </a:lnTo>
                <a:lnTo>
                  <a:pt x="8320867" y="7868"/>
                </a:lnTo>
                <a:lnTo>
                  <a:pt x="82819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364" y="408433"/>
            <a:ext cx="3630745" cy="268095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0" y="100075"/>
                </a:moveTo>
                <a:lnTo>
                  <a:pt x="7864" y="61132"/>
                </a:lnTo>
                <a:lnTo>
                  <a:pt x="29311" y="29321"/>
                </a:lnTo>
                <a:lnTo>
                  <a:pt x="61121" y="7868"/>
                </a:lnTo>
                <a:lnTo>
                  <a:pt x="100075" y="0"/>
                </a:lnTo>
                <a:lnTo>
                  <a:pt x="8281924" y="0"/>
                </a:lnTo>
                <a:lnTo>
                  <a:pt x="8320867" y="7868"/>
                </a:lnTo>
                <a:lnTo>
                  <a:pt x="8352678" y="29321"/>
                </a:lnTo>
                <a:lnTo>
                  <a:pt x="8374131" y="61132"/>
                </a:lnTo>
                <a:lnTo>
                  <a:pt x="8382000" y="100075"/>
                </a:lnTo>
                <a:lnTo>
                  <a:pt x="8382000" y="500379"/>
                </a:lnTo>
                <a:lnTo>
                  <a:pt x="8374131" y="539323"/>
                </a:lnTo>
                <a:lnTo>
                  <a:pt x="8352678" y="571134"/>
                </a:lnTo>
                <a:lnTo>
                  <a:pt x="8320867" y="592587"/>
                </a:lnTo>
                <a:lnTo>
                  <a:pt x="8281924" y="600455"/>
                </a:lnTo>
                <a:lnTo>
                  <a:pt x="100075" y="600455"/>
                </a:lnTo>
                <a:lnTo>
                  <a:pt x="61121" y="592587"/>
                </a:lnTo>
                <a:lnTo>
                  <a:pt x="29311" y="571134"/>
                </a:lnTo>
                <a:lnTo>
                  <a:pt x="7864" y="539323"/>
                </a:lnTo>
                <a:lnTo>
                  <a:pt x="0" y="500379"/>
                </a:lnTo>
                <a:lnTo>
                  <a:pt x="0" y="10007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576" y="421016"/>
            <a:ext cx="3605715" cy="242305"/>
          </a:xfrm>
          <a:custGeom>
            <a:avLst/>
            <a:gdLst/>
            <a:ahLst/>
            <a:cxnLst/>
            <a:rect l="l" t="t" r="r" b="b"/>
            <a:pathLst>
              <a:path w="8324215" h="542925">
                <a:moveTo>
                  <a:pt x="0" y="542544"/>
                </a:moveTo>
                <a:lnTo>
                  <a:pt x="8324088" y="542544"/>
                </a:lnTo>
                <a:lnTo>
                  <a:pt x="8324088" y="0"/>
                </a:lnTo>
                <a:lnTo>
                  <a:pt x="0" y="0"/>
                </a:lnTo>
                <a:lnTo>
                  <a:pt x="0" y="54254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9337" y="437068"/>
            <a:ext cx="3309479" cy="1001246"/>
          </a:xfrm>
          <a:prstGeom prst="rect">
            <a:avLst/>
          </a:prstGeom>
        </p:spPr>
        <p:txBody>
          <a:bodyPr vert="horz" wrap="square" lIns="0" tIns="23122" rIns="0" bIns="0" rtlCol="0">
            <a:spAutoFit/>
          </a:bodyPr>
          <a:lstStyle/>
          <a:p>
            <a:pPr marL="147366" indent="-118951">
              <a:spcBef>
                <a:spcPts val="182"/>
              </a:spcBef>
              <a:buFont typeface="Wingdings"/>
              <a:buChar char=""/>
              <a:tabLst>
                <a:tab pos="147644" algn="l"/>
              </a:tabLst>
            </a:pP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COMPOSITE </a:t>
            </a:r>
            <a:r>
              <a:rPr sz="900" b="1" spc="-42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900" b="1" spc="-1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TYPES</a:t>
            </a:r>
            <a:endParaRPr sz="900">
              <a:latin typeface="Calibri"/>
              <a:cs typeface="Calibri"/>
            </a:endParaRPr>
          </a:p>
          <a:p>
            <a:pPr marL="125916" indent="-120344">
              <a:lnSpc>
                <a:spcPts val="972"/>
              </a:lnSpc>
              <a:spcBef>
                <a:spcPts val="61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Một kiểu dữ liệu tổng hợp lưu trữ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bộ sưu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nhiều giá trị có</a:t>
            </a:r>
            <a:r>
              <a:rPr spc="-6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liên</a:t>
            </a:r>
            <a:endParaRPr>
              <a:latin typeface="Calibri"/>
              <a:cs typeface="Calibri"/>
            </a:endParaRPr>
          </a:p>
          <a:p>
            <a:pPr marL="125916">
              <a:lnSpc>
                <a:spcPts val="967"/>
              </a:lnSpc>
            </a:pPr>
            <a:r>
              <a:rPr dirty="0">
                <a:latin typeface="Calibri"/>
                <a:cs typeface="Calibri"/>
              </a:rPr>
              <a:t>quan, </a:t>
            </a:r>
            <a:r>
              <a:rPr spc="2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giống </a:t>
            </a:r>
            <a:r>
              <a:rPr spc="2" dirty="0">
                <a:latin typeface="Calibri"/>
                <a:cs typeface="Calibri"/>
              </a:rPr>
              <a:t>như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kiểu dữ </a:t>
            </a:r>
            <a:r>
              <a:rPr dirty="0">
                <a:latin typeface="Calibri"/>
                <a:cs typeface="Calibri"/>
              </a:rPr>
              <a:t>liệu nguyên</a:t>
            </a:r>
            <a:r>
              <a:rPr spc="-105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thủy.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65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11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JavaScript, </a:t>
            </a:r>
            <a:r>
              <a:rPr spc="-2" dirty="0">
                <a:latin typeface="Calibri"/>
                <a:cs typeface="Calibri"/>
              </a:rPr>
              <a:t>tất </a:t>
            </a:r>
            <a:r>
              <a:rPr dirty="0">
                <a:latin typeface="Calibri"/>
                <a:cs typeface="Calibri"/>
              </a:rPr>
              <a:t>cả các loại dữ liệu tổng hợp </a:t>
            </a:r>
            <a:r>
              <a:rPr spc="2" dirty="0">
                <a:latin typeface="Calibri"/>
                <a:cs typeface="Calibri"/>
              </a:rPr>
              <a:t>đang được </a:t>
            </a:r>
            <a:r>
              <a:rPr dirty="0">
                <a:latin typeface="Calibri"/>
                <a:cs typeface="Calibri"/>
              </a:rPr>
              <a:t>coi là đối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tượng.</a:t>
            </a:r>
            <a:endParaRPr>
              <a:latin typeface="Calibri"/>
              <a:cs typeface="Calibri"/>
            </a:endParaRPr>
          </a:p>
          <a:p>
            <a:pPr marL="125916" marR="114216" indent="-120344">
              <a:lnSpc>
                <a:spcPts val="970"/>
              </a:lnSpc>
              <a:spcBef>
                <a:spcPts val="3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Một kiểu dữ liệu tổng hợp có thể là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trước hoặc người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dùng 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nghĩa trong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0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kiểu dữ liệu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composite.</a:t>
            </a:r>
            <a:endParaRPr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970067"/>
              </p:ext>
            </p:extLst>
          </p:nvPr>
        </p:nvGraphicFramePr>
        <p:xfrm>
          <a:off x="378044" y="1633687"/>
          <a:ext cx="3110772" cy="10108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3372"/>
                <a:gridCol w="2057400"/>
              </a:tblGrid>
              <a:tr h="299269">
                <a:tc>
                  <a:txBody>
                    <a:bodyPr/>
                    <a:lstStyle/>
                    <a:p>
                      <a:pPr marL="0" marR="190500" indent="-27178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Kiểu</a:t>
                      </a:r>
                      <a:r>
                        <a:rPr sz="700" b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tổng 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hợp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643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06045" algn="ctr">
                        <a:lnSpc>
                          <a:spcPct val="100000"/>
                        </a:lnSpc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spc="2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83" marB="0">
                    <a:solidFill>
                      <a:srgbClr val="943735"/>
                    </a:solidFill>
                  </a:tcPr>
                </a:tc>
              </a:tr>
              <a:tr h="2717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Objects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 anchor="ctr" anchorCtr="1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974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Kiểu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đối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tượng trong</a:t>
                      </a:r>
                      <a:r>
                        <a:rPr sz="700" spc="-1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JavaScript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551" marB="0" anchor="ctr" anchorCtr="1">
                    <a:solidFill>
                      <a:srgbClr val="D6E3BC"/>
                    </a:solidFill>
                  </a:tcPr>
                </a:tc>
              </a:tr>
              <a:tr h="2873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Functions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315" marB="0" anchor="ctr" anchorCtr="1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Kiểu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hàm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315" marB="0" anchor="ctr" anchorCtr="1">
                    <a:solidFill>
                      <a:srgbClr val="F1DCDB"/>
                    </a:solidFill>
                  </a:tcPr>
                </a:tc>
              </a:tr>
              <a:tr h="711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600" spc="-10" dirty="0" smtClean="0">
                          <a:latin typeface="+mn-lt"/>
                          <a:cs typeface="Arial"/>
                        </a:rPr>
                        <a:t>Arrays</a:t>
                      </a:r>
                      <a:endParaRPr lang="vi-VN" sz="600" dirty="0" smtClean="0">
                        <a:latin typeface="+mn-lt"/>
                        <a:cs typeface="Arial"/>
                      </a:endParaRPr>
                    </a:p>
                  </a:txBody>
                  <a:tcPr marL="0" marR="0" marT="0" marB="0" anchor="ctr" anchorCtr="1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ts val="1155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Kiểu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mảng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 anchorCtr="1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152381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Phương thức</a:t>
            </a:r>
            <a:r>
              <a:rPr spc="-24" dirty="0"/>
              <a:t> </a:t>
            </a:r>
            <a:r>
              <a:rPr spc="-4" dirty="0"/>
              <a:t>1-3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79336" y="325681"/>
            <a:ext cx="3550429" cy="1253457"/>
          </a:xfrm>
          <a:prstGeom prst="rect">
            <a:avLst/>
          </a:prstGeom>
        </p:spPr>
        <p:txBody>
          <a:bodyPr vert="horz" wrap="square" lIns="0" tIns="4736" rIns="0" bIns="0" rtlCol="0">
            <a:spAutoFit/>
          </a:bodyPr>
          <a:lstStyle/>
          <a:p>
            <a:pPr marL="125916" marR="2507" indent="-120344">
              <a:lnSpc>
                <a:spcPct val="101600"/>
              </a:lnSpc>
              <a:spcBef>
                <a:spcPts val="3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  <a:tab pos="3441231" algn="l"/>
              </a:tabLst>
            </a:pPr>
            <a:r>
              <a:rPr dirty="0">
                <a:latin typeface="Calibri"/>
                <a:cs typeface="Calibri"/>
              </a:rPr>
              <a:t>J</a:t>
            </a:r>
            <a:r>
              <a:rPr spc="-9" dirty="0">
                <a:latin typeface="Calibri"/>
                <a:cs typeface="Calibri"/>
              </a:rPr>
              <a:t>av</a:t>
            </a:r>
            <a:r>
              <a:rPr spc="2" dirty="0">
                <a:latin typeface="Calibri"/>
                <a:cs typeface="Calibri"/>
              </a:rPr>
              <a:t>a</a:t>
            </a:r>
            <a:r>
              <a:rPr spc="4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cri</a:t>
            </a:r>
            <a:r>
              <a:rPr spc="-2" dirty="0">
                <a:latin typeface="Calibri"/>
                <a:cs typeface="Calibri"/>
              </a:rPr>
              <a:t>p</a:t>
            </a:r>
            <a:r>
              <a:rPr dirty="0">
                <a:latin typeface="Calibri"/>
                <a:cs typeface="Calibri"/>
              </a:rPr>
              <a:t>t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h</a:t>
            </a:r>
            <a:r>
              <a:rPr spc="2" dirty="0">
                <a:latin typeface="Calibri"/>
                <a:cs typeface="Calibri"/>
              </a:rPr>
              <a:t>o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p</a:t>
            </a:r>
            <a:r>
              <a:rPr dirty="0">
                <a:latin typeface="Calibri"/>
                <a:cs typeface="Calibri"/>
              </a:rPr>
              <a:t>hé</a:t>
            </a:r>
            <a:r>
              <a:rPr spc="2" dirty="0">
                <a:latin typeface="Calibri"/>
                <a:cs typeface="Calibri"/>
              </a:rPr>
              <a:t>p</a:t>
            </a:r>
            <a:r>
              <a:rPr spc="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bạ</a:t>
            </a:r>
            <a:r>
              <a:rPr spc="2" dirty="0">
                <a:latin typeface="Calibri"/>
                <a:cs typeface="Calibri"/>
              </a:rPr>
              <a:t>n</a:t>
            </a:r>
            <a:r>
              <a:rPr spc="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</a:t>
            </a:r>
            <a:r>
              <a:rPr spc="-4" dirty="0">
                <a:latin typeface="Calibri"/>
                <a:cs typeface="Calibri"/>
              </a:rPr>
              <a:t>i</a:t>
            </a:r>
            <a:r>
              <a:rPr dirty="0">
                <a:latin typeface="Calibri"/>
                <a:cs typeface="Calibri"/>
              </a:rPr>
              <a:t>ể</a:t>
            </a:r>
            <a:r>
              <a:rPr spc="2" dirty="0">
                <a:latin typeface="Calibri"/>
                <a:cs typeface="Calibri"/>
              </a:rPr>
              <a:t>n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thị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hôn</a:t>
            </a:r>
            <a:r>
              <a:rPr spc="2" dirty="0">
                <a:latin typeface="Calibri"/>
                <a:cs typeface="Calibri"/>
              </a:rPr>
              <a:t>g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</a:t>
            </a:r>
            <a:r>
              <a:rPr spc="-4" dirty="0">
                <a:latin typeface="Calibri"/>
                <a:cs typeface="Calibri"/>
              </a:rPr>
              <a:t>i</a:t>
            </a:r>
            <a:r>
              <a:rPr spc="2" dirty="0">
                <a:latin typeface="Calibri"/>
                <a:cs typeface="Calibri"/>
              </a:rPr>
              <a:t>n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bằn</a:t>
            </a:r>
            <a:r>
              <a:rPr spc="2" dirty="0">
                <a:latin typeface="Calibri"/>
                <a:cs typeface="Calibri"/>
              </a:rPr>
              <a:t>g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c</a:t>
            </a:r>
            <a:r>
              <a:rPr spc="2" dirty="0">
                <a:latin typeface="Calibri"/>
                <a:cs typeface="Calibri"/>
              </a:rPr>
              <a:t>á</a:t>
            </a:r>
            <a:r>
              <a:rPr spc="-2" dirty="0">
                <a:latin typeface="Calibri"/>
                <a:cs typeface="Calibri"/>
              </a:rPr>
              <a:t>c</a:t>
            </a:r>
            <a:r>
              <a:rPr spc="2" dirty="0">
                <a:latin typeface="Calibri"/>
                <a:cs typeface="Calibri"/>
              </a:rPr>
              <a:t>h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s</a:t>
            </a:r>
            <a:r>
              <a:rPr spc="2" dirty="0">
                <a:latin typeface="Calibri"/>
                <a:cs typeface="Calibri"/>
              </a:rPr>
              <a:t>ử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d</a:t>
            </a:r>
            <a:r>
              <a:rPr dirty="0">
                <a:latin typeface="Calibri"/>
                <a:cs typeface="Calibri"/>
              </a:rPr>
              <a:t>ụ</a:t>
            </a:r>
            <a:r>
              <a:rPr spc="-2" dirty="0">
                <a:latin typeface="Calibri"/>
                <a:cs typeface="Calibri"/>
              </a:rPr>
              <a:t>n</a:t>
            </a:r>
            <a:r>
              <a:rPr spc="2" dirty="0">
                <a:latin typeface="Calibri"/>
                <a:cs typeface="Calibri"/>
              </a:rPr>
              <a:t>g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</a:t>
            </a:r>
            <a:r>
              <a:rPr spc="-2" dirty="0">
                <a:latin typeface="Calibri"/>
                <a:cs typeface="Calibri"/>
              </a:rPr>
              <a:t>ươ</a:t>
            </a:r>
            <a:r>
              <a:rPr dirty="0">
                <a:latin typeface="Calibri"/>
                <a:cs typeface="Calibri"/>
              </a:rPr>
              <a:t>n</a:t>
            </a:r>
            <a:r>
              <a:rPr spc="2" dirty="0">
                <a:latin typeface="Calibri"/>
                <a:cs typeface="Calibri"/>
              </a:rPr>
              <a:t>g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thức	c</a:t>
            </a:r>
            <a:r>
              <a:rPr spc="-2" dirty="0">
                <a:latin typeface="Calibri"/>
                <a:cs typeface="Calibri"/>
              </a:rPr>
              <a:t>ủ</a:t>
            </a:r>
            <a:r>
              <a:rPr dirty="0">
                <a:latin typeface="Calibri"/>
                <a:cs typeface="Calibri"/>
              </a:rPr>
              <a:t>a  đối tượng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document.</a:t>
            </a:r>
            <a:endParaRPr>
              <a:latin typeface="Calibri"/>
              <a:cs typeface="Calibri"/>
            </a:endParaRPr>
          </a:p>
          <a:p>
            <a:pPr marL="125916" marR="2507" indent="-120344">
              <a:lnSpc>
                <a:spcPts val="965"/>
              </a:lnSpc>
              <a:spcBef>
                <a:spcPts val="2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Đối tượng document là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đối tượng được </a:t>
            </a:r>
            <a:r>
              <a:rPr spc="-4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trước trong JavaScript, đại  diện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trang HTML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quản lý trang</a:t>
            </a:r>
            <a:r>
              <a:rPr spc="-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động.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3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Mỗi đối tượng trong </a:t>
            </a:r>
            <a:r>
              <a:rPr spc="-2" dirty="0">
                <a:latin typeface="Calibri"/>
                <a:cs typeface="Calibri"/>
              </a:rPr>
              <a:t>JavaScript </a:t>
            </a:r>
            <a:r>
              <a:rPr dirty="0">
                <a:latin typeface="Calibri"/>
                <a:cs typeface="Calibri"/>
              </a:rPr>
              <a:t>bao gồm các phương thức, </a:t>
            </a:r>
            <a:r>
              <a:rPr spc="4" dirty="0">
                <a:latin typeface="Calibri"/>
                <a:cs typeface="Calibri"/>
              </a:rPr>
              <a:t>mà </a:t>
            </a:r>
            <a:r>
              <a:rPr dirty="0">
                <a:latin typeface="Calibri"/>
                <a:cs typeface="Calibri"/>
              </a:rPr>
              <a:t>thực hiện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một</a:t>
            </a:r>
            <a:endParaRPr>
              <a:latin typeface="Calibri"/>
              <a:cs typeface="Calibri"/>
            </a:endParaRPr>
          </a:p>
          <a:p>
            <a:pPr marL="125916">
              <a:lnSpc>
                <a:spcPts val="954"/>
              </a:lnSpc>
            </a:pPr>
            <a:r>
              <a:rPr dirty="0">
                <a:latin typeface="Calibri"/>
                <a:cs typeface="Calibri"/>
              </a:rPr>
              <a:t>nhiệm vụ </a:t>
            </a:r>
            <a:r>
              <a:rPr spc="2" dirty="0">
                <a:latin typeface="Calibri"/>
                <a:cs typeface="Calibri"/>
              </a:rPr>
              <a:t>cụ</a:t>
            </a:r>
            <a:r>
              <a:rPr spc="-2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thể.</a:t>
            </a:r>
            <a:endParaRPr>
              <a:latin typeface="Calibri"/>
              <a:cs typeface="Calibri"/>
            </a:endParaRPr>
          </a:p>
          <a:p>
            <a:pPr marL="125916" marR="2229" indent="-120344">
              <a:lnSpc>
                <a:spcPts val="991"/>
              </a:lnSpc>
              <a:spcBef>
                <a:spcPts val="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  <a:tab pos="1058026" algn="l"/>
              </a:tabLst>
            </a:pPr>
            <a:r>
              <a:rPr dirty="0">
                <a:latin typeface="Calibri"/>
                <a:cs typeface="Calibri"/>
              </a:rPr>
              <a:t>Có  hai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phương</a:t>
            </a:r>
            <a:r>
              <a:rPr spc="7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thức	của </a:t>
            </a:r>
            <a:r>
              <a:rPr dirty="0">
                <a:latin typeface="Calibri"/>
                <a:cs typeface="Calibri"/>
              </a:rPr>
              <a:t>đối tượng document hiển thị bất kỳ loại dữ liệu </a:t>
            </a:r>
            <a:r>
              <a:rPr spc="-2" dirty="0">
                <a:latin typeface="Calibri"/>
                <a:cs typeface="Calibri"/>
              </a:rPr>
              <a:t>trong  </a:t>
            </a:r>
            <a:r>
              <a:rPr dirty="0">
                <a:latin typeface="Calibri"/>
                <a:cs typeface="Calibri"/>
              </a:rPr>
              <a:t>trình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duyệt.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8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Những </a:t>
            </a:r>
            <a:r>
              <a:rPr dirty="0">
                <a:latin typeface="Calibri"/>
                <a:cs typeface="Calibri"/>
              </a:rPr>
              <a:t>phương </a:t>
            </a:r>
            <a:r>
              <a:rPr spc="2" dirty="0">
                <a:latin typeface="Calibri"/>
                <a:cs typeface="Calibri"/>
              </a:rPr>
              <a:t>thức </a:t>
            </a:r>
            <a:r>
              <a:rPr spc="-2" dirty="0">
                <a:latin typeface="Calibri"/>
                <a:cs typeface="Calibri"/>
              </a:rPr>
              <a:t>này </a:t>
            </a:r>
            <a:r>
              <a:rPr spc="2" dirty="0">
                <a:latin typeface="Calibri"/>
                <a:cs typeface="Calibri"/>
              </a:rPr>
              <a:t>như</a:t>
            </a:r>
            <a:r>
              <a:rPr spc="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1364" y="1545484"/>
            <a:ext cx="59412" cy="31312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ts val="1220"/>
              </a:lnSpc>
              <a:spcBef>
                <a:spcPts val="42"/>
              </a:spcBef>
            </a:pPr>
            <a:r>
              <a:rPr sz="1200" spc="-2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1200">
              <a:latin typeface="Wingdings"/>
              <a:cs typeface="Wingdings"/>
            </a:endParaRPr>
          </a:p>
          <a:p>
            <a:pPr marL="5571">
              <a:lnSpc>
                <a:spcPts val="1220"/>
              </a:lnSpc>
            </a:pPr>
            <a:r>
              <a:rPr sz="1200" spc="-2" dirty="0">
                <a:solidFill>
                  <a:srgbClr val="AC1317"/>
                </a:solidFill>
                <a:latin typeface="Wingdings"/>
                <a:cs typeface="Wingdings"/>
              </a:rPr>
              <a:t></a:t>
            </a:r>
            <a:endParaRPr sz="1200">
              <a:latin typeface="Wingdings"/>
              <a:cs typeface="Wingding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0320" y="1550245"/>
            <a:ext cx="2668873" cy="263277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5571">
              <a:lnSpc>
                <a:spcPts val="970"/>
              </a:lnSpc>
              <a:spcBef>
                <a:spcPts val="53"/>
              </a:spcBef>
            </a:pPr>
            <a:r>
              <a:rPr spc="2" dirty="0">
                <a:latin typeface="Courier New"/>
                <a:cs typeface="Courier New"/>
              </a:rPr>
              <a:t>write()</a:t>
            </a:r>
            <a:r>
              <a:rPr spc="2" dirty="0">
                <a:latin typeface="Calibri"/>
                <a:cs typeface="Calibri"/>
              </a:rPr>
              <a:t>: </a:t>
            </a:r>
            <a:r>
              <a:rPr dirty="0">
                <a:latin typeface="Calibri"/>
                <a:cs typeface="Calibri"/>
              </a:rPr>
              <a:t>Hiển thị bất kỳ </a:t>
            </a:r>
            <a:r>
              <a:rPr spc="2" dirty="0">
                <a:latin typeface="Calibri"/>
                <a:cs typeface="Calibri"/>
              </a:rPr>
              <a:t>dữ </a:t>
            </a:r>
            <a:r>
              <a:rPr dirty="0">
                <a:latin typeface="Calibri"/>
                <a:cs typeface="Calibri"/>
              </a:rPr>
              <a:t>liệu</a:t>
            </a:r>
            <a:r>
              <a:rPr spc="3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gì.</a:t>
            </a:r>
            <a:endParaRPr>
              <a:latin typeface="Calibri"/>
              <a:cs typeface="Calibri"/>
            </a:endParaRPr>
          </a:p>
          <a:p>
            <a:pPr marL="5571">
              <a:lnSpc>
                <a:spcPts val="970"/>
              </a:lnSpc>
            </a:pPr>
            <a:r>
              <a:rPr spc="2" dirty="0">
                <a:latin typeface="Courier New"/>
                <a:cs typeface="Courier New"/>
              </a:rPr>
              <a:t>writeln()</a:t>
            </a:r>
            <a:r>
              <a:rPr spc="2" dirty="0">
                <a:latin typeface="Calibri"/>
                <a:cs typeface="Calibri"/>
              </a:rPr>
              <a:t>: </a:t>
            </a:r>
            <a:r>
              <a:rPr dirty="0">
                <a:latin typeface="Calibri"/>
                <a:cs typeface="Calibri"/>
              </a:rPr>
              <a:t>Hiển thị bất kỳ </a:t>
            </a:r>
            <a:r>
              <a:rPr spc="2" dirty="0">
                <a:latin typeface="Calibri"/>
                <a:cs typeface="Calibri"/>
              </a:rPr>
              <a:t>dữ </a:t>
            </a:r>
            <a:r>
              <a:rPr dirty="0">
                <a:latin typeface="Calibri"/>
                <a:cs typeface="Calibri"/>
              </a:rPr>
              <a:t>liệu gì sau đó xuống dòng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mới.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8161" y="1941731"/>
            <a:ext cx="2299472" cy="397041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5043">
              <a:spcBef>
                <a:spcPts val="53"/>
              </a:spcBef>
            </a:pPr>
            <a:r>
              <a:rPr b="1" spc="2" dirty="0">
                <a:latin typeface="Calibri"/>
                <a:cs typeface="Calibri"/>
              </a:rPr>
              <a:t>Cú</a:t>
            </a:r>
            <a:r>
              <a:rPr b="1" spc="88" dirty="0">
                <a:latin typeface="Calibri"/>
                <a:cs typeface="Calibri"/>
              </a:rPr>
              <a:t> </a:t>
            </a:r>
            <a:r>
              <a:rPr b="1" spc="2" dirty="0">
                <a:latin typeface="Calibri"/>
                <a:cs typeface="Calibri"/>
              </a:rPr>
              <a:t>pháp:</a:t>
            </a:r>
            <a:endParaRPr>
              <a:latin typeface="Calibri"/>
              <a:cs typeface="Calibri"/>
            </a:endParaRPr>
          </a:p>
          <a:p>
            <a:pPr>
              <a:spcBef>
                <a:spcPts val="18"/>
              </a:spcBef>
            </a:pPr>
            <a:endParaRPr sz="900">
              <a:latin typeface="Times New Roman"/>
              <a:cs typeface="Times New Roman"/>
            </a:endParaRPr>
          </a:p>
          <a:p>
            <a:pPr marL="5571"/>
            <a:r>
              <a:rPr dirty="0">
                <a:latin typeface="Courier New"/>
                <a:cs typeface="Courier New"/>
              </a:rPr>
              <a:t>document.write(“&lt;data&gt;” </a:t>
            </a:r>
            <a:r>
              <a:rPr spc="2" dirty="0">
                <a:latin typeface="Courier New"/>
                <a:cs typeface="Courier New"/>
              </a:rPr>
              <a:t>+</a:t>
            </a:r>
            <a:r>
              <a:rPr spc="46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variables);</a:t>
            </a:r>
            <a:endParaRPr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152381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Phương thức</a:t>
            </a:r>
            <a:r>
              <a:rPr spc="-24" dirty="0"/>
              <a:t> </a:t>
            </a:r>
            <a:r>
              <a:rPr spc="-4" dirty="0"/>
              <a:t>2-3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79336" y="396156"/>
            <a:ext cx="3629870" cy="2349976"/>
          </a:xfrm>
          <a:prstGeom prst="rect">
            <a:avLst/>
          </a:prstGeom>
        </p:spPr>
        <p:txBody>
          <a:bodyPr vert="horz" wrap="square" lIns="0" tIns="60172" rIns="0" bIns="0" rtlCol="0">
            <a:spAutoFit/>
          </a:bodyPr>
          <a:lstStyle/>
          <a:p>
            <a:pPr marL="125916" indent="-120344">
              <a:spcBef>
                <a:spcPts val="47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Cú pháp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110" dirty="0">
                <a:latin typeface="Calibri"/>
                <a:cs typeface="Calibri"/>
              </a:rPr>
              <a:t> </a:t>
            </a:r>
            <a:r>
              <a:rPr spc="2" dirty="0">
                <a:latin typeface="Courier New"/>
                <a:cs typeface="Courier New"/>
              </a:rPr>
              <a:t>document.writeln()</a:t>
            </a:r>
            <a:endParaRPr dirty="0">
              <a:latin typeface="Courier New"/>
              <a:cs typeface="Courier New"/>
            </a:endParaRPr>
          </a:p>
          <a:p>
            <a:pPr marL="135387">
              <a:spcBef>
                <a:spcPts val="430"/>
              </a:spcBef>
            </a:pPr>
            <a:r>
              <a:rPr b="1" spc="2" dirty="0">
                <a:latin typeface="Calibri"/>
                <a:cs typeface="Calibri"/>
              </a:rPr>
              <a:t>Cú</a:t>
            </a:r>
            <a:r>
              <a:rPr b="1" spc="88" dirty="0">
                <a:latin typeface="Calibri"/>
                <a:cs typeface="Calibri"/>
              </a:rPr>
              <a:t> </a:t>
            </a:r>
            <a:r>
              <a:rPr b="1" spc="2" dirty="0">
                <a:latin typeface="Calibri"/>
                <a:cs typeface="Calibri"/>
              </a:rPr>
              <a:t>pháp:</a:t>
            </a:r>
            <a:endParaRPr dirty="0">
              <a:latin typeface="Calibri"/>
              <a:cs typeface="Calibri"/>
            </a:endParaRPr>
          </a:p>
          <a:p>
            <a:pPr marL="125916">
              <a:spcBef>
                <a:spcPts val="403"/>
              </a:spcBef>
            </a:pPr>
            <a:r>
              <a:rPr spc="2" dirty="0">
                <a:latin typeface="Courier New"/>
                <a:cs typeface="Courier New"/>
              </a:rPr>
              <a:t>document.writeln(“&lt;data&gt;” +</a:t>
            </a:r>
            <a:r>
              <a:rPr dirty="0">
                <a:latin typeface="Courier New"/>
                <a:cs typeface="Courier New"/>
              </a:rPr>
              <a:t> variables);</a:t>
            </a:r>
          </a:p>
          <a:p>
            <a:pPr marL="125916" indent="-120344">
              <a:spcBef>
                <a:spcPts val="58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 </a:t>
            </a:r>
            <a:r>
              <a:rPr spc="2" dirty="0">
                <a:latin typeface="Calibri"/>
                <a:cs typeface="Calibri"/>
              </a:rPr>
              <a:t>dụ </a:t>
            </a:r>
            <a:r>
              <a:rPr dirty="0">
                <a:latin typeface="Calibri"/>
                <a:cs typeface="Calibri"/>
              </a:rPr>
              <a:t>của phương </a:t>
            </a:r>
            <a:r>
              <a:rPr spc="2" dirty="0">
                <a:latin typeface="Calibri"/>
                <a:cs typeface="Calibri"/>
              </a:rPr>
              <a:t>thức</a:t>
            </a:r>
            <a:r>
              <a:rPr spc="46" dirty="0">
                <a:latin typeface="Calibri"/>
                <a:cs typeface="Calibri"/>
              </a:rPr>
              <a:t> </a:t>
            </a:r>
            <a:r>
              <a:rPr spc="2" dirty="0">
                <a:latin typeface="Courier New"/>
                <a:cs typeface="Courier New"/>
              </a:rPr>
              <a:t>write()</a:t>
            </a:r>
            <a:r>
              <a:rPr spc="2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  <a:p>
            <a:pPr marL="159345">
              <a:spcBef>
                <a:spcPts val="603"/>
              </a:spcBef>
            </a:pPr>
            <a:r>
              <a:rPr sz="700" spc="-2" dirty="0">
                <a:latin typeface="Courier New"/>
                <a:cs typeface="Courier New"/>
              </a:rPr>
              <a:t>&lt;!DOCTYPE HTML&gt;</a:t>
            </a:r>
            <a:endParaRPr sz="700" dirty="0">
              <a:latin typeface="Courier New"/>
              <a:cs typeface="Courier New"/>
            </a:endParaRPr>
          </a:p>
          <a:p>
            <a:pPr marR="2736716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 dirty="0">
              <a:latin typeface="Courier New"/>
              <a:cs typeface="Courier New"/>
            </a:endParaRPr>
          </a:p>
          <a:p>
            <a:pPr marR="2522492" algn="ctr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 dirty="0">
              <a:latin typeface="Courier New"/>
              <a:cs typeface="Courier New"/>
            </a:endParaRPr>
          </a:p>
          <a:p>
            <a:pPr marL="319804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&lt;title&gt; JavaScript language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&lt;/title&gt;</a:t>
            </a:r>
            <a:endParaRPr sz="700" dirty="0">
              <a:latin typeface="Courier New"/>
              <a:cs typeface="Courier New"/>
            </a:endParaRPr>
          </a:p>
          <a:p>
            <a:pPr marL="373290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&lt;script&gt;</a:t>
            </a:r>
            <a:endParaRPr sz="700" dirty="0">
              <a:latin typeface="Courier New"/>
              <a:cs typeface="Courier New"/>
            </a:endParaRPr>
          </a:p>
          <a:p>
            <a:pPr marL="667465" marR="190824" indent="-26186">
              <a:lnSpc>
                <a:spcPct val="101899"/>
              </a:lnSpc>
              <a:spcBef>
                <a:spcPts val="7"/>
              </a:spcBef>
            </a:pPr>
            <a:r>
              <a:rPr sz="700" spc="-2" dirty="0">
                <a:latin typeface="Courier New"/>
                <a:cs typeface="Courier New"/>
              </a:rPr>
              <a:t>document.write(“&lt;p&gt; JavaScript:”);  document.writeln(“is a scripting”);  document.write(“and a case-sensitive</a:t>
            </a:r>
            <a:r>
              <a:rPr sz="700" spc="2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language.”);</a:t>
            </a:r>
            <a:endParaRPr sz="700" dirty="0">
              <a:latin typeface="Courier New"/>
              <a:cs typeface="Courier New"/>
            </a:endParaRPr>
          </a:p>
          <a:p>
            <a:pPr marL="373290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 dirty="0">
              <a:latin typeface="Courier New"/>
              <a:cs typeface="Courier New"/>
            </a:endParaRPr>
          </a:p>
          <a:p>
            <a:pPr marL="373290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 dirty="0">
              <a:latin typeface="Courier New"/>
              <a:cs typeface="Courier New"/>
            </a:endParaRPr>
          </a:p>
          <a:p>
            <a:pPr marL="373290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&lt;p&gt;</a:t>
            </a:r>
            <a:endParaRPr sz="700" dirty="0">
              <a:latin typeface="Courier New"/>
              <a:cs typeface="Courier New"/>
            </a:endParaRPr>
          </a:p>
          <a:p>
            <a:pPr marL="426776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JavaScript: is a scripting and a case-sensitive</a:t>
            </a:r>
            <a:r>
              <a:rPr sz="700" spc="46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language.</a:t>
            </a:r>
            <a:endParaRPr sz="700" dirty="0">
              <a:latin typeface="Courier New"/>
              <a:cs typeface="Courier New"/>
            </a:endParaRPr>
          </a:p>
          <a:p>
            <a:pPr marL="373290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&lt;/p&gt;</a:t>
            </a:r>
            <a:endParaRPr sz="700" dirty="0">
              <a:latin typeface="Courier New"/>
              <a:cs typeface="Courier New"/>
            </a:endParaRPr>
          </a:p>
          <a:p>
            <a:pPr marL="159345">
              <a:spcBef>
                <a:spcPts val="222"/>
              </a:spcBef>
            </a:pP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152381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Phương </a:t>
            </a:r>
            <a:r>
              <a:rPr spc="-2" dirty="0" err="1"/>
              <a:t>thức</a:t>
            </a:r>
            <a:r>
              <a:rPr spc="-24" dirty="0"/>
              <a:t> </a:t>
            </a:r>
            <a:r>
              <a:rPr lang="en-US" spc="-24" dirty="0"/>
              <a:t>3</a:t>
            </a:r>
            <a:r>
              <a:rPr spc="-4" dirty="0"/>
              <a:t>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26</a:t>
            </a:fld>
            <a:endParaRPr dirty="0"/>
          </a:p>
        </p:txBody>
      </p:sp>
      <p:sp>
        <p:nvSpPr>
          <p:cNvPr id="7" name="object 3"/>
          <p:cNvSpPr/>
          <p:nvPr/>
        </p:nvSpPr>
        <p:spPr>
          <a:xfrm>
            <a:off x="495102" y="646148"/>
            <a:ext cx="2577169" cy="1870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1818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161568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Sử dụng chú</a:t>
            </a:r>
            <a:r>
              <a:rPr spc="-26" dirty="0"/>
              <a:t> </a:t>
            </a:r>
            <a:r>
              <a:rPr spc="-2" dirty="0"/>
              <a:t>thích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5364" y="1258628"/>
            <a:ext cx="3630745" cy="238054"/>
          </a:xfrm>
          <a:custGeom>
            <a:avLst/>
            <a:gdLst/>
            <a:ahLst/>
            <a:cxnLst/>
            <a:rect l="l" t="t" r="r" b="b"/>
            <a:pathLst>
              <a:path w="8382000" h="533400">
                <a:moveTo>
                  <a:pt x="8293100" y="0"/>
                </a:moveTo>
                <a:lnTo>
                  <a:pt x="88900" y="0"/>
                </a:lnTo>
                <a:lnTo>
                  <a:pt x="54296" y="6979"/>
                </a:lnTo>
                <a:lnTo>
                  <a:pt x="26038" y="26019"/>
                </a:lnTo>
                <a:lnTo>
                  <a:pt x="6986" y="54274"/>
                </a:lnTo>
                <a:lnTo>
                  <a:pt x="0" y="88900"/>
                </a:lnTo>
                <a:lnTo>
                  <a:pt x="0" y="444500"/>
                </a:lnTo>
                <a:lnTo>
                  <a:pt x="6986" y="479125"/>
                </a:lnTo>
                <a:lnTo>
                  <a:pt x="26038" y="507380"/>
                </a:lnTo>
                <a:lnTo>
                  <a:pt x="54296" y="526420"/>
                </a:lnTo>
                <a:lnTo>
                  <a:pt x="88900" y="533400"/>
                </a:lnTo>
                <a:lnTo>
                  <a:pt x="8293100" y="533400"/>
                </a:lnTo>
                <a:lnTo>
                  <a:pt x="8327725" y="526420"/>
                </a:lnTo>
                <a:lnTo>
                  <a:pt x="8355980" y="507380"/>
                </a:lnTo>
                <a:lnTo>
                  <a:pt x="8375020" y="479125"/>
                </a:lnTo>
                <a:lnTo>
                  <a:pt x="8382000" y="444500"/>
                </a:lnTo>
                <a:lnTo>
                  <a:pt x="8382000" y="88900"/>
                </a:lnTo>
                <a:lnTo>
                  <a:pt x="8375020" y="54274"/>
                </a:lnTo>
                <a:lnTo>
                  <a:pt x="8355980" y="26019"/>
                </a:lnTo>
                <a:lnTo>
                  <a:pt x="8327725" y="6979"/>
                </a:lnTo>
                <a:lnTo>
                  <a:pt x="82931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364" y="1258628"/>
            <a:ext cx="3630745" cy="238054"/>
          </a:xfrm>
          <a:custGeom>
            <a:avLst/>
            <a:gdLst/>
            <a:ahLst/>
            <a:cxnLst/>
            <a:rect l="l" t="t" r="r" b="b"/>
            <a:pathLst>
              <a:path w="8382000" h="533400">
                <a:moveTo>
                  <a:pt x="0" y="88900"/>
                </a:moveTo>
                <a:lnTo>
                  <a:pt x="6986" y="54274"/>
                </a:lnTo>
                <a:lnTo>
                  <a:pt x="26038" y="26019"/>
                </a:lnTo>
                <a:lnTo>
                  <a:pt x="54296" y="6979"/>
                </a:lnTo>
                <a:lnTo>
                  <a:pt x="88900" y="0"/>
                </a:lnTo>
                <a:lnTo>
                  <a:pt x="8293100" y="0"/>
                </a:lnTo>
                <a:lnTo>
                  <a:pt x="8327725" y="6979"/>
                </a:lnTo>
                <a:lnTo>
                  <a:pt x="8355980" y="26019"/>
                </a:lnTo>
                <a:lnTo>
                  <a:pt x="8375020" y="54274"/>
                </a:lnTo>
                <a:lnTo>
                  <a:pt x="8382000" y="88900"/>
                </a:lnTo>
                <a:lnTo>
                  <a:pt x="8382000" y="444500"/>
                </a:lnTo>
                <a:lnTo>
                  <a:pt x="8375020" y="479125"/>
                </a:lnTo>
                <a:lnTo>
                  <a:pt x="8355980" y="507380"/>
                </a:lnTo>
                <a:lnTo>
                  <a:pt x="8327725" y="526420"/>
                </a:lnTo>
                <a:lnTo>
                  <a:pt x="8293100" y="533400"/>
                </a:lnTo>
                <a:lnTo>
                  <a:pt x="88900" y="533400"/>
                </a:lnTo>
                <a:lnTo>
                  <a:pt x="54296" y="526420"/>
                </a:lnTo>
                <a:lnTo>
                  <a:pt x="26038" y="507380"/>
                </a:lnTo>
                <a:lnTo>
                  <a:pt x="6986" y="479125"/>
                </a:lnTo>
                <a:lnTo>
                  <a:pt x="0" y="444500"/>
                </a:lnTo>
                <a:lnTo>
                  <a:pt x="0" y="889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576" y="1269850"/>
            <a:ext cx="3605715" cy="215099"/>
          </a:xfrm>
          <a:custGeom>
            <a:avLst/>
            <a:gdLst/>
            <a:ahLst/>
            <a:cxnLst/>
            <a:rect l="l" t="t" r="r" b="b"/>
            <a:pathLst>
              <a:path w="8324215" h="481964">
                <a:moveTo>
                  <a:pt x="0" y="481584"/>
                </a:moveTo>
                <a:lnTo>
                  <a:pt x="8324088" y="481584"/>
                </a:lnTo>
                <a:lnTo>
                  <a:pt x="8324088" y="0"/>
                </a:lnTo>
                <a:lnTo>
                  <a:pt x="0" y="0"/>
                </a:lnTo>
                <a:lnTo>
                  <a:pt x="0" y="48158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9337" y="364057"/>
            <a:ext cx="3616167" cy="1514763"/>
          </a:xfrm>
          <a:prstGeom prst="rect">
            <a:avLst/>
          </a:prstGeom>
        </p:spPr>
        <p:txBody>
          <a:bodyPr vert="horz" wrap="square" lIns="0" tIns="13650" rIns="0" bIns="0" rtlCol="0">
            <a:spAutoFit/>
          </a:bodyPr>
          <a:lstStyle/>
          <a:p>
            <a:pPr marL="125916" indent="-120344">
              <a:spcBef>
                <a:spcPts val="10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Chú thích </a:t>
            </a:r>
            <a:r>
              <a:rPr spc="2" dirty="0">
                <a:latin typeface="Calibri"/>
                <a:cs typeface="Calibri"/>
              </a:rPr>
              <a:t>cung </a:t>
            </a:r>
            <a:r>
              <a:rPr dirty="0">
                <a:latin typeface="Calibri"/>
                <a:cs typeface="Calibri"/>
              </a:rPr>
              <a:t>cấp </a:t>
            </a:r>
            <a:r>
              <a:rPr spc="2" dirty="0">
                <a:latin typeface="Calibri"/>
                <a:cs typeface="Calibri"/>
              </a:rPr>
              <a:t>thông </a:t>
            </a:r>
            <a:r>
              <a:rPr dirty="0">
                <a:latin typeface="Calibri"/>
                <a:cs typeface="Calibri"/>
              </a:rPr>
              <a:t>tin về </a:t>
            </a:r>
            <a:r>
              <a:rPr spc="2" dirty="0">
                <a:latin typeface="Calibri"/>
                <a:cs typeface="Calibri"/>
              </a:rPr>
              <a:t>một đoạn mã </a:t>
            </a:r>
            <a:r>
              <a:rPr dirty="0">
                <a:latin typeface="Calibri"/>
                <a:cs typeface="Calibri"/>
              </a:rPr>
              <a:t>trong kịch</a:t>
            </a:r>
            <a:r>
              <a:rPr spc="-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bản.</a:t>
            </a:r>
            <a:endParaRPr>
              <a:latin typeface="Calibri"/>
              <a:cs typeface="Calibri"/>
            </a:endParaRPr>
          </a:p>
          <a:p>
            <a:pPr marL="125916" marR="2229" indent="-120344">
              <a:lnSpc>
                <a:spcPts val="1474"/>
              </a:lnSpc>
              <a:spcBef>
                <a:spcPts val="13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Khi kịch bản được thực thi, trình </a:t>
            </a:r>
            <a:r>
              <a:rPr spc="-2" dirty="0">
                <a:latin typeface="Calibri"/>
                <a:cs typeface="Calibri"/>
              </a:rPr>
              <a:t>duyệt xác </a:t>
            </a:r>
            <a:r>
              <a:rPr dirty="0">
                <a:latin typeface="Calibri"/>
                <a:cs typeface="Calibri"/>
              </a:rPr>
              <a:t>định chú thích vì chúng được đánh dấu  bằng ký tự </a:t>
            </a:r>
            <a:r>
              <a:rPr spc="2" dirty="0">
                <a:latin typeface="Calibri"/>
                <a:cs typeface="Calibri"/>
              </a:rPr>
              <a:t>đặc </a:t>
            </a:r>
            <a:r>
              <a:rPr dirty="0">
                <a:latin typeface="Calibri"/>
                <a:cs typeface="Calibri"/>
              </a:rPr>
              <a:t>biệt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hiển thị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chúng.</a:t>
            </a:r>
            <a:endParaRPr>
              <a:latin typeface="Calibri"/>
              <a:cs typeface="Calibri"/>
            </a:endParaRPr>
          </a:p>
          <a:p>
            <a:pPr>
              <a:spcBef>
                <a:spcPts val="13"/>
              </a:spcBef>
              <a:buClr>
                <a:srgbClr val="AC1317"/>
              </a:buClr>
              <a:buFont typeface="Wingdings"/>
              <a:buChar char=""/>
            </a:pPr>
            <a:endParaRPr>
              <a:latin typeface="Times New Roman"/>
              <a:cs typeface="Times New Roman"/>
            </a:endParaRPr>
          </a:p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JavaScript </a:t>
            </a:r>
            <a:r>
              <a:rPr spc="2" dirty="0">
                <a:latin typeface="Calibri"/>
                <a:cs typeface="Calibri"/>
              </a:rPr>
              <a:t>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hai loại </a:t>
            </a:r>
            <a:r>
              <a:rPr spc="2" dirty="0">
                <a:latin typeface="Calibri"/>
                <a:cs typeface="Calibri"/>
              </a:rPr>
              <a:t>chú </a:t>
            </a:r>
            <a:r>
              <a:rPr dirty="0">
                <a:latin typeface="Calibri"/>
                <a:cs typeface="Calibri"/>
              </a:rPr>
              <a:t>thích .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2" dirty="0">
                <a:latin typeface="Calibri"/>
                <a:cs typeface="Calibri"/>
              </a:rPr>
              <a:t>như</a:t>
            </a:r>
            <a:r>
              <a:rPr spc="-4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  <a:p>
            <a:pPr marL="117280" lvl="1" indent="-88865">
              <a:spcBef>
                <a:spcPts val="1152"/>
              </a:spcBef>
              <a:buSzPct val="95000"/>
              <a:buFont typeface="Wingdings"/>
              <a:buChar char=""/>
              <a:tabLst>
                <a:tab pos="117558" algn="l"/>
              </a:tabLst>
            </a:pP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Chú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thích </a:t>
            </a: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một</a:t>
            </a:r>
            <a:r>
              <a:rPr sz="900" b="1" spc="-22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dòng</a:t>
            </a:r>
            <a:endParaRPr sz="900">
              <a:latin typeface="Calibri"/>
              <a:cs typeface="Calibri"/>
            </a:endParaRPr>
          </a:p>
          <a:p>
            <a:pPr>
              <a:spcBef>
                <a:spcPts val="9"/>
              </a:spcBef>
            </a:pPr>
            <a:endParaRPr sz="1100">
              <a:latin typeface="Times New Roman"/>
              <a:cs typeface="Times New Roman"/>
            </a:endParaRPr>
          </a:p>
          <a:p>
            <a:pPr marL="125916">
              <a:spcBef>
                <a:spcPts val="2"/>
              </a:spcBef>
            </a:pPr>
            <a:r>
              <a:rPr spc="2" dirty="0">
                <a:latin typeface="Courier New"/>
                <a:cs typeface="Courier New"/>
              </a:rPr>
              <a:t>// </a:t>
            </a:r>
            <a:r>
              <a:rPr dirty="0">
                <a:latin typeface="Courier New"/>
                <a:cs typeface="Courier New"/>
              </a:rPr>
              <a:t>This statement declares </a:t>
            </a:r>
            <a:r>
              <a:rPr spc="2" dirty="0">
                <a:latin typeface="Courier New"/>
                <a:cs typeface="Courier New"/>
              </a:rPr>
              <a:t>a </a:t>
            </a:r>
            <a:r>
              <a:rPr dirty="0">
                <a:latin typeface="Courier New"/>
                <a:cs typeface="Courier New"/>
              </a:rPr>
              <a:t>variable named</a:t>
            </a:r>
            <a:r>
              <a:rPr spc="57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num.</a:t>
            </a:r>
            <a:endParaRPr>
              <a:latin typeface="Courier New"/>
              <a:cs typeface="Courier New"/>
            </a:endParaRPr>
          </a:p>
          <a:p>
            <a:pPr marL="439591">
              <a:spcBef>
                <a:spcPts val="193"/>
              </a:spcBef>
            </a:pPr>
            <a:r>
              <a:rPr spc="2" dirty="0">
                <a:latin typeface="Courier New"/>
                <a:cs typeface="Courier New"/>
              </a:rPr>
              <a:t>var</a:t>
            </a:r>
            <a:r>
              <a:rPr dirty="0">
                <a:latin typeface="Courier New"/>
                <a:cs typeface="Courier New"/>
              </a:rPr>
              <a:t> </a:t>
            </a:r>
            <a:r>
              <a:rPr spc="2" dirty="0">
                <a:latin typeface="Courier New"/>
                <a:cs typeface="Courier New"/>
              </a:rPr>
              <a:t>num;</a:t>
            </a:r>
            <a:endParaRPr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5364" y="2042167"/>
            <a:ext cx="3630745" cy="238054"/>
          </a:xfrm>
          <a:custGeom>
            <a:avLst/>
            <a:gdLst/>
            <a:ahLst/>
            <a:cxnLst/>
            <a:rect l="l" t="t" r="r" b="b"/>
            <a:pathLst>
              <a:path w="8382000" h="533400">
                <a:moveTo>
                  <a:pt x="8293100" y="0"/>
                </a:moveTo>
                <a:lnTo>
                  <a:pt x="88900" y="0"/>
                </a:lnTo>
                <a:lnTo>
                  <a:pt x="54296" y="6979"/>
                </a:lnTo>
                <a:lnTo>
                  <a:pt x="26038" y="26019"/>
                </a:lnTo>
                <a:lnTo>
                  <a:pt x="6986" y="54274"/>
                </a:lnTo>
                <a:lnTo>
                  <a:pt x="0" y="88900"/>
                </a:lnTo>
                <a:lnTo>
                  <a:pt x="0" y="444500"/>
                </a:lnTo>
                <a:lnTo>
                  <a:pt x="6986" y="479125"/>
                </a:lnTo>
                <a:lnTo>
                  <a:pt x="26038" y="507380"/>
                </a:lnTo>
                <a:lnTo>
                  <a:pt x="54296" y="526420"/>
                </a:lnTo>
                <a:lnTo>
                  <a:pt x="88900" y="533400"/>
                </a:lnTo>
                <a:lnTo>
                  <a:pt x="8293100" y="533400"/>
                </a:lnTo>
                <a:lnTo>
                  <a:pt x="8327725" y="526420"/>
                </a:lnTo>
                <a:lnTo>
                  <a:pt x="8355980" y="507380"/>
                </a:lnTo>
                <a:lnTo>
                  <a:pt x="8375020" y="479125"/>
                </a:lnTo>
                <a:lnTo>
                  <a:pt x="8382000" y="444500"/>
                </a:lnTo>
                <a:lnTo>
                  <a:pt x="8382000" y="88900"/>
                </a:lnTo>
                <a:lnTo>
                  <a:pt x="8375020" y="54274"/>
                </a:lnTo>
                <a:lnTo>
                  <a:pt x="8355980" y="26019"/>
                </a:lnTo>
                <a:lnTo>
                  <a:pt x="8327725" y="6979"/>
                </a:lnTo>
                <a:lnTo>
                  <a:pt x="82931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5364" y="2042167"/>
            <a:ext cx="3630745" cy="238054"/>
          </a:xfrm>
          <a:custGeom>
            <a:avLst/>
            <a:gdLst/>
            <a:ahLst/>
            <a:cxnLst/>
            <a:rect l="l" t="t" r="r" b="b"/>
            <a:pathLst>
              <a:path w="8382000" h="533400">
                <a:moveTo>
                  <a:pt x="0" y="88900"/>
                </a:moveTo>
                <a:lnTo>
                  <a:pt x="6986" y="54274"/>
                </a:lnTo>
                <a:lnTo>
                  <a:pt x="26038" y="26019"/>
                </a:lnTo>
                <a:lnTo>
                  <a:pt x="54296" y="6979"/>
                </a:lnTo>
                <a:lnTo>
                  <a:pt x="88900" y="0"/>
                </a:lnTo>
                <a:lnTo>
                  <a:pt x="8293100" y="0"/>
                </a:lnTo>
                <a:lnTo>
                  <a:pt x="8327725" y="6979"/>
                </a:lnTo>
                <a:lnTo>
                  <a:pt x="8355980" y="26019"/>
                </a:lnTo>
                <a:lnTo>
                  <a:pt x="8375020" y="54274"/>
                </a:lnTo>
                <a:lnTo>
                  <a:pt x="8382000" y="88900"/>
                </a:lnTo>
                <a:lnTo>
                  <a:pt x="8382000" y="444500"/>
                </a:lnTo>
                <a:lnTo>
                  <a:pt x="8375020" y="479125"/>
                </a:lnTo>
                <a:lnTo>
                  <a:pt x="8355980" y="507380"/>
                </a:lnTo>
                <a:lnTo>
                  <a:pt x="8327725" y="526420"/>
                </a:lnTo>
                <a:lnTo>
                  <a:pt x="8293100" y="533400"/>
                </a:lnTo>
                <a:lnTo>
                  <a:pt x="88900" y="533400"/>
                </a:lnTo>
                <a:lnTo>
                  <a:pt x="54296" y="526420"/>
                </a:lnTo>
                <a:lnTo>
                  <a:pt x="26038" y="507380"/>
                </a:lnTo>
                <a:lnTo>
                  <a:pt x="6986" y="479125"/>
                </a:lnTo>
                <a:lnTo>
                  <a:pt x="0" y="444500"/>
                </a:lnTo>
                <a:lnTo>
                  <a:pt x="0" y="8890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7576" y="2053389"/>
            <a:ext cx="3605715" cy="215099"/>
          </a:xfrm>
          <a:custGeom>
            <a:avLst/>
            <a:gdLst/>
            <a:ahLst/>
            <a:cxnLst/>
            <a:rect l="l" t="t" r="r" b="b"/>
            <a:pathLst>
              <a:path w="8324215" h="481964">
                <a:moveTo>
                  <a:pt x="0" y="481584"/>
                </a:moveTo>
                <a:lnTo>
                  <a:pt x="8324088" y="481584"/>
                </a:lnTo>
                <a:lnTo>
                  <a:pt x="8324088" y="0"/>
                </a:lnTo>
                <a:lnTo>
                  <a:pt x="0" y="0"/>
                </a:lnTo>
                <a:lnTo>
                  <a:pt x="0" y="48158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01913" y="2073171"/>
            <a:ext cx="1620907" cy="703252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118673" indent="-113101">
              <a:spcBef>
                <a:spcPts val="44"/>
              </a:spcBef>
              <a:buFont typeface="Wingdings"/>
              <a:buChar char=""/>
              <a:tabLst>
                <a:tab pos="118951" algn="l"/>
              </a:tabLst>
            </a:pP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Chú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thích nhiều</a:t>
            </a:r>
            <a:r>
              <a:rPr sz="9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dòng</a:t>
            </a:r>
            <a:endParaRPr sz="900">
              <a:latin typeface="Calibri"/>
              <a:cs typeface="Calibri"/>
            </a:endParaRPr>
          </a:p>
          <a:p>
            <a:pPr>
              <a:spcBef>
                <a:spcPts val="4"/>
              </a:spcBef>
            </a:pPr>
            <a:endParaRPr sz="1000">
              <a:latin typeface="Times New Roman"/>
              <a:cs typeface="Times New Roman"/>
            </a:endParaRPr>
          </a:p>
          <a:p>
            <a:pPr marL="132323">
              <a:lnSpc>
                <a:spcPts val="950"/>
              </a:lnSpc>
            </a:pPr>
            <a:r>
              <a:rPr spc="2" dirty="0">
                <a:latin typeface="Courier New"/>
                <a:cs typeface="Courier New"/>
              </a:rPr>
              <a:t>/* This line </a:t>
            </a:r>
            <a:r>
              <a:rPr dirty="0">
                <a:latin typeface="Courier New"/>
                <a:cs typeface="Courier New"/>
              </a:rPr>
              <a:t>of</a:t>
            </a:r>
            <a:r>
              <a:rPr spc="4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code</a:t>
            </a:r>
            <a:endParaRPr>
              <a:latin typeface="Courier New"/>
              <a:cs typeface="Courier New"/>
            </a:endParaRPr>
          </a:p>
          <a:p>
            <a:pPr marL="258239">
              <a:lnSpc>
                <a:spcPts val="950"/>
              </a:lnSpc>
            </a:pPr>
            <a:r>
              <a:rPr dirty="0">
                <a:latin typeface="Courier New"/>
                <a:cs typeface="Courier New"/>
              </a:rPr>
              <a:t>declares </a:t>
            </a:r>
            <a:r>
              <a:rPr spc="2" dirty="0">
                <a:latin typeface="Courier New"/>
                <a:cs typeface="Courier New"/>
              </a:rPr>
              <a:t>a </a:t>
            </a:r>
            <a:r>
              <a:rPr dirty="0">
                <a:latin typeface="Courier New"/>
                <a:cs typeface="Courier New"/>
              </a:rPr>
              <a:t>variable</a:t>
            </a:r>
            <a:r>
              <a:rPr spc="11" dirty="0">
                <a:latin typeface="Courier New"/>
                <a:cs typeface="Courier New"/>
              </a:rPr>
              <a:t> </a:t>
            </a:r>
            <a:r>
              <a:rPr spc="2" dirty="0">
                <a:latin typeface="Courier New"/>
                <a:cs typeface="Courier New"/>
              </a:rPr>
              <a:t>*/</a:t>
            </a:r>
            <a:endParaRPr>
              <a:latin typeface="Courier New"/>
              <a:cs typeface="Courier New"/>
            </a:endParaRPr>
          </a:p>
          <a:p>
            <a:pPr marL="258239">
              <a:spcBef>
                <a:spcPts val="195"/>
              </a:spcBef>
            </a:pPr>
            <a:r>
              <a:rPr dirty="0">
                <a:latin typeface="Courier New"/>
                <a:cs typeface="Courier New"/>
              </a:rPr>
              <a:t>var</a:t>
            </a:r>
            <a:r>
              <a:rPr spc="2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num;</a:t>
            </a:r>
            <a:endParaRPr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21420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</a:t>
            </a:r>
            <a:r>
              <a:rPr spc="-4" dirty="0"/>
              <a:t>ký </a:t>
            </a:r>
            <a:r>
              <a:rPr spc="-2" dirty="0"/>
              <a:t>tự không </a:t>
            </a:r>
            <a:r>
              <a:rPr spc="-4" dirty="0"/>
              <a:t>in </a:t>
            </a:r>
            <a:r>
              <a:rPr spc="-22" dirty="0"/>
              <a:t>ra</a:t>
            </a:r>
            <a:r>
              <a:rPr spc="-15" dirty="0"/>
              <a:t> </a:t>
            </a:r>
            <a:r>
              <a:rPr spc="-2" dirty="0"/>
              <a:t>1-2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339964"/>
            <a:ext cx="3568582" cy="708812"/>
          </a:xfrm>
          <a:prstGeom prst="rect">
            <a:avLst/>
          </a:prstGeom>
        </p:spPr>
        <p:txBody>
          <a:bodyPr vert="horz" wrap="square" lIns="0" tIns="16157" rIns="0" bIns="0" rtlCol="0">
            <a:spAutoFit/>
          </a:bodyPr>
          <a:lstStyle/>
          <a:p>
            <a:pPr marL="125916" marR="45686" indent="-120344">
              <a:lnSpc>
                <a:spcPts val="921"/>
              </a:lnSpc>
              <a:spcBef>
                <a:spcPts val="12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ký tự </a:t>
            </a:r>
            <a:r>
              <a:rPr spc="2" dirty="0">
                <a:latin typeface="Calibri"/>
                <a:cs typeface="Calibri"/>
              </a:rPr>
              <a:t>tự </a:t>
            </a:r>
            <a:r>
              <a:rPr dirty="0">
                <a:latin typeface="Calibri"/>
                <a:cs typeface="Calibri"/>
              </a:rPr>
              <a:t>thoát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ký tự </a:t>
            </a:r>
            <a:r>
              <a:rPr spc="2" dirty="0">
                <a:latin typeface="Calibri"/>
                <a:cs typeface="Calibri"/>
              </a:rPr>
              <a:t>đặc </a:t>
            </a:r>
            <a:r>
              <a:rPr dirty="0">
                <a:latin typeface="Calibri"/>
                <a:cs typeface="Calibri"/>
              </a:rPr>
              <a:t>biệt là trước bởi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dấu </a:t>
            </a:r>
            <a:r>
              <a:rPr spc="-2" dirty="0">
                <a:latin typeface="Calibri"/>
                <a:cs typeface="Calibri"/>
              </a:rPr>
              <a:t>gạch </a:t>
            </a:r>
            <a:r>
              <a:rPr spc="2" dirty="0">
                <a:latin typeface="Calibri"/>
                <a:cs typeface="Calibri"/>
              </a:rPr>
              <a:t>chéo </a:t>
            </a:r>
            <a:r>
              <a:rPr dirty="0">
                <a:latin typeface="Calibri"/>
                <a:cs typeface="Calibri"/>
              </a:rPr>
              <a:t>ngược  (\).</a:t>
            </a:r>
            <a:endParaRPr>
              <a:latin typeface="Calibri"/>
              <a:cs typeface="Calibri"/>
            </a:endParaRPr>
          </a:p>
          <a:p>
            <a:pPr marL="125916" marR="2229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 ký tự thoát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sử dụng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hiển thị các ký </a:t>
            </a:r>
            <a:r>
              <a:rPr spc="2" dirty="0">
                <a:latin typeface="Calibri"/>
                <a:cs typeface="Calibri"/>
              </a:rPr>
              <a:t>tự </a:t>
            </a:r>
            <a:r>
              <a:rPr dirty="0">
                <a:latin typeface="Calibri"/>
                <a:cs typeface="Calibri"/>
              </a:rPr>
              <a:t>không in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như ký </a:t>
            </a:r>
            <a:r>
              <a:rPr spc="2" dirty="0">
                <a:latin typeface="Calibri"/>
                <a:cs typeface="Calibri"/>
              </a:rPr>
              <a:t>tự </a:t>
            </a:r>
            <a:r>
              <a:rPr spc="-2" dirty="0">
                <a:latin typeface="Calibri"/>
                <a:cs typeface="Calibri"/>
              </a:rPr>
              <a:t>tab, </a:t>
            </a:r>
            <a:r>
              <a:rPr dirty="0">
                <a:latin typeface="Calibri"/>
                <a:cs typeface="Calibri"/>
              </a:rPr>
              <a:t>ký tự  space </a:t>
            </a:r>
            <a:r>
              <a:rPr spc="-2" dirty="0">
                <a:latin typeface="Calibri"/>
                <a:cs typeface="Calibri"/>
              </a:rPr>
              <a:t>hay</a:t>
            </a:r>
            <a:r>
              <a:rPr spc="-1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backspace.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866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11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JavaScript, các </a:t>
            </a:r>
            <a:r>
              <a:rPr spc="2" dirty="0">
                <a:latin typeface="Calibri"/>
                <a:cs typeface="Calibri"/>
              </a:rPr>
              <a:t>ký tự </a:t>
            </a:r>
            <a:r>
              <a:rPr dirty="0">
                <a:latin typeface="Calibri"/>
                <a:cs typeface="Calibri"/>
              </a:rPr>
              <a:t>thoát phải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đặt trong dấu ngoặc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kép.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4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nhân </a:t>
            </a:r>
            <a:r>
              <a:rPr spc="-2" dirty="0">
                <a:latin typeface="Calibri"/>
                <a:cs typeface="Calibri"/>
              </a:rPr>
              <a:t>vật dãy</a:t>
            </a:r>
            <a:r>
              <a:rPr spc="-3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thoát.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3760" y="1118856"/>
            <a:ext cx="3414881" cy="1755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97061" y="1122279"/>
          <a:ext cx="3399698" cy="17448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1590"/>
                <a:gridCol w="2718108"/>
              </a:tblGrid>
              <a:tr h="293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 marL="101600" algn="ctr">
                        <a:lnSpc>
                          <a:spcPct val="100000"/>
                        </a:lnSpc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Ký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tự</a:t>
                      </a:r>
                      <a:r>
                        <a:rPr sz="7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thoát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5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102870" algn="ctr">
                        <a:lnSpc>
                          <a:spcPct val="100000"/>
                        </a:lnSpc>
                        <a:spcBef>
                          <a:spcPts val="152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6436" marB="0">
                    <a:solidFill>
                      <a:srgbClr val="943735"/>
                    </a:solidFill>
                  </a:tcPr>
                </a:tc>
              </a:tr>
              <a:tr h="216800">
                <a:tc>
                  <a:txBody>
                    <a:bodyPr/>
                    <a:lstStyle/>
                    <a:p>
                      <a:pPr marL="10096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\b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2125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Back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space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7611" marB="0">
                    <a:solidFill>
                      <a:srgbClr val="D6E3BC"/>
                    </a:solidFill>
                  </a:tcPr>
                </a:tc>
              </a:tr>
              <a:tr h="191294">
                <a:tc>
                  <a:txBody>
                    <a:bodyPr/>
                    <a:lstStyle/>
                    <a:p>
                      <a:pPr marL="10096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\f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2125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84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Form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feed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7611" marB="0">
                    <a:solidFill>
                      <a:srgbClr val="F1DCDB"/>
                    </a:solidFill>
                  </a:tcPr>
                </a:tc>
              </a:tr>
              <a:tr h="191294">
                <a:tc>
                  <a:txBody>
                    <a:bodyPr/>
                    <a:lstStyle/>
                    <a:p>
                      <a:pPr marL="10096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\n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2125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845"/>
                        </a:spcBef>
                      </a:pPr>
                      <a:r>
                        <a:rPr sz="600" spc="15" dirty="0">
                          <a:latin typeface="Arial"/>
                          <a:cs typeface="Arial"/>
                        </a:rPr>
                        <a:t>New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line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7894" marB="0">
                    <a:solidFill>
                      <a:srgbClr val="D6E3BC"/>
                    </a:solidFill>
                  </a:tcPr>
                </a:tc>
              </a:tr>
              <a:tr h="190444">
                <a:tc>
                  <a:txBody>
                    <a:bodyPr/>
                    <a:lstStyle/>
                    <a:p>
                      <a:pPr marL="10096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\r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089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84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Carriage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return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7894" marB="0">
                    <a:solidFill>
                      <a:srgbClr val="F1DCDB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10096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\t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4307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Horizontal</a:t>
                      </a:r>
                      <a:r>
                        <a:rPr sz="6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tab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</a:tr>
              <a:tr h="226435">
                <a:tc>
                  <a:txBody>
                    <a:bodyPr/>
                    <a:lstStyle/>
                    <a:p>
                      <a:pPr marL="100965" algn="ctr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\’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2429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Single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quote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100965" algn="ctr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\”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4307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9431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Double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quote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21420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</a:t>
            </a:r>
            <a:r>
              <a:rPr spc="-4" dirty="0"/>
              <a:t>ký </a:t>
            </a:r>
            <a:r>
              <a:rPr spc="-2" dirty="0"/>
              <a:t>tự không </a:t>
            </a:r>
            <a:r>
              <a:rPr spc="-4" dirty="0"/>
              <a:t>in </a:t>
            </a:r>
            <a:r>
              <a:rPr spc="-22" dirty="0"/>
              <a:t>ra</a:t>
            </a:r>
            <a:r>
              <a:rPr spc="-15" dirty="0"/>
              <a:t> </a:t>
            </a:r>
            <a:r>
              <a:rPr spc="-2" dirty="0"/>
              <a:t>2-2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27747" y="450943"/>
            <a:ext cx="3579915" cy="1323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616230"/>
              </p:ext>
            </p:extLst>
          </p:nvPr>
        </p:nvGraphicFramePr>
        <p:xfrm>
          <a:off x="231048" y="454593"/>
          <a:ext cx="3565007" cy="13775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2558"/>
                <a:gridCol w="2882449"/>
              </a:tblGrid>
              <a:tr h="293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 marL="10541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Ký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tự</a:t>
                      </a:r>
                      <a:r>
                        <a:rPr sz="7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thoát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567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86153" marB="0">
                    <a:solidFill>
                      <a:srgbClr val="943735"/>
                    </a:solidFill>
                  </a:tcPr>
                </a:tc>
              </a:tr>
              <a:tr h="20404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\\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2919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Backslash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</a:tr>
              <a:tr h="27206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\\aaa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2429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84455">
                        <a:lnSpc>
                          <a:spcPct val="103099"/>
                        </a:lnSpc>
                        <a:spcBef>
                          <a:spcPts val="94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Matches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Latin-1 encoding character using octal representation, where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aaa are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three  octal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numbers. For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example,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\251 represents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the copyright</a:t>
                      </a:r>
                      <a:r>
                        <a:rPr sz="6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symbol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3562" marB="0">
                    <a:solidFill>
                      <a:srgbClr val="D6E3BC"/>
                    </a:solidFill>
                  </a:tcPr>
                </a:tc>
              </a:tr>
              <a:tr h="27206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\\xaa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2429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83820">
                        <a:lnSpc>
                          <a:spcPct val="103099"/>
                        </a:lnSpc>
                        <a:spcBef>
                          <a:spcPts val="94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Matches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Latin-1 encoding character using hexadecimal representation, where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aa are 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two hexadecimal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numbers. For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example, \x61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represents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the character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‘a’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3562" marB="0">
                    <a:solidFill>
                      <a:srgbClr val="F1DCDB"/>
                    </a:solidFill>
                  </a:tcPr>
                </a:tc>
              </a:tr>
              <a:tr h="27206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\\uaaaa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2429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98425" marR="82550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Represent the Unicode encoding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character,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where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aaaa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are four hexadecimal numbers.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example, the character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\u0020 represents a</a:t>
                      </a:r>
                      <a:r>
                        <a:rPr sz="6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space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3846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12343" y="1824341"/>
            <a:ext cx="3483315" cy="736551"/>
          </a:xfrm>
          <a:prstGeom prst="rect">
            <a:avLst/>
          </a:prstGeom>
        </p:spPr>
        <p:txBody>
          <a:bodyPr vert="horz" wrap="square" lIns="0" tIns="75215" rIns="0" bIns="0" rtlCol="0">
            <a:spAutoFit/>
          </a:bodyPr>
          <a:lstStyle/>
          <a:p>
            <a:pPr marL="125916" indent="-120344">
              <a:spcBef>
                <a:spcPts val="59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  <a:p>
            <a:pPr marL="92487">
              <a:spcBef>
                <a:spcPts val="461"/>
              </a:spcBef>
            </a:pPr>
            <a:r>
              <a:rPr sz="700" spc="-2" dirty="0">
                <a:latin typeface="Courier New"/>
                <a:cs typeface="Courier New"/>
              </a:rPr>
              <a:t>&lt;script&gt;</a:t>
            </a:r>
            <a:endParaRPr sz="700">
              <a:latin typeface="Courier New"/>
              <a:cs typeface="Courier New"/>
            </a:endParaRPr>
          </a:p>
          <a:p>
            <a:pPr marL="1110955" marR="2229" indent="-911496">
              <a:lnSpc>
                <a:spcPts val="864"/>
              </a:lnSpc>
              <a:spcBef>
                <a:spcPts val="26"/>
              </a:spcBef>
            </a:pPr>
            <a:r>
              <a:rPr sz="700" spc="-2" dirty="0">
                <a:latin typeface="Courier New"/>
                <a:cs typeface="Courier New"/>
              </a:rPr>
              <a:t>document.write(“You need to have a \u0022credit card\u0022, </a:t>
            </a:r>
            <a:r>
              <a:rPr sz="700" spc="-4" dirty="0">
                <a:latin typeface="Courier New"/>
                <a:cs typeface="Courier New"/>
              </a:rPr>
              <a:t>if  </a:t>
            </a:r>
            <a:r>
              <a:rPr sz="700" spc="-2" dirty="0">
                <a:latin typeface="Courier New"/>
                <a:cs typeface="Courier New"/>
              </a:rPr>
              <a:t>you want to shop on the</a:t>
            </a:r>
            <a:r>
              <a:rPr sz="700" spc="2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\’Internet\’.”);</a:t>
            </a:r>
            <a:endParaRPr sz="700">
              <a:latin typeface="Courier New"/>
              <a:cs typeface="Courier New"/>
            </a:endParaRPr>
          </a:p>
          <a:p>
            <a:pPr marL="92487">
              <a:spcBef>
                <a:spcPts val="189"/>
              </a:spcBef>
            </a:pPr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13020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Scripting</a:t>
            </a:r>
            <a:r>
              <a:rPr spc="-22" dirty="0"/>
              <a:t> </a:t>
            </a:r>
            <a:r>
              <a:rPr spc="-2" dirty="0"/>
              <a:t>1-3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32357" y="568950"/>
            <a:ext cx="3630745" cy="352547"/>
          </a:xfrm>
          <a:custGeom>
            <a:avLst/>
            <a:gdLst/>
            <a:ahLst/>
            <a:cxnLst/>
            <a:rect l="l" t="t" r="r" b="b"/>
            <a:pathLst>
              <a:path w="8382000" h="789939">
                <a:moveTo>
                  <a:pt x="8250428" y="0"/>
                </a:moveTo>
                <a:lnTo>
                  <a:pt x="131572" y="0"/>
                </a:lnTo>
                <a:lnTo>
                  <a:pt x="89983" y="6709"/>
                </a:lnTo>
                <a:lnTo>
                  <a:pt x="53865" y="25391"/>
                </a:lnTo>
                <a:lnTo>
                  <a:pt x="25384" y="53876"/>
                </a:lnTo>
                <a:lnTo>
                  <a:pt x="6707" y="89993"/>
                </a:lnTo>
                <a:lnTo>
                  <a:pt x="0" y="131572"/>
                </a:lnTo>
                <a:lnTo>
                  <a:pt x="0" y="657860"/>
                </a:lnTo>
                <a:lnTo>
                  <a:pt x="6707" y="699438"/>
                </a:lnTo>
                <a:lnTo>
                  <a:pt x="25384" y="735555"/>
                </a:lnTo>
                <a:lnTo>
                  <a:pt x="53865" y="764040"/>
                </a:lnTo>
                <a:lnTo>
                  <a:pt x="89983" y="782722"/>
                </a:lnTo>
                <a:lnTo>
                  <a:pt x="131572" y="789432"/>
                </a:lnTo>
                <a:lnTo>
                  <a:pt x="8250428" y="789432"/>
                </a:lnTo>
                <a:lnTo>
                  <a:pt x="8292006" y="782722"/>
                </a:lnTo>
                <a:lnTo>
                  <a:pt x="8328123" y="764040"/>
                </a:lnTo>
                <a:lnTo>
                  <a:pt x="8356608" y="735555"/>
                </a:lnTo>
                <a:lnTo>
                  <a:pt x="8375290" y="699438"/>
                </a:lnTo>
                <a:lnTo>
                  <a:pt x="8382000" y="657860"/>
                </a:lnTo>
                <a:lnTo>
                  <a:pt x="8382000" y="131572"/>
                </a:lnTo>
                <a:lnTo>
                  <a:pt x="8375290" y="89993"/>
                </a:lnTo>
                <a:lnTo>
                  <a:pt x="8356608" y="53876"/>
                </a:lnTo>
                <a:lnTo>
                  <a:pt x="8328123" y="25391"/>
                </a:lnTo>
                <a:lnTo>
                  <a:pt x="8292006" y="6709"/>
                </a:lnTo>
                <a:lnTo>
                  <a:pt x="8250428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568950"/>
            <a:ext cx="3630745" cy="352547"/>
          </a:xfrm>
          <a:custGeom>
            <a:avLst/>
            <a:gdLst/>
            <a:ahLst/>
            <a:cxnLst/>
            <a:rect l="l" t="t" r="r" b="b"/>
            <a:pathLst>
              <a:path w="8382000" h="789939">
                <a:moveTo>
                  <a:pt x="0" y="131572"/>
                </a:moveTo>
                <a:lnTo>
                  <a:pt x="6707" y="89993"/>
                </a:lnTo>
                <a:lnTo>
                  <a:pt x="25384" y="53876"/>
                </a:lnTo>
                <a:lnTo>
                  <a:pt x="53865" y="25391"/>
                </a:lnTo>
                <a:lnTo>
                  <a:pt x="89983" y="6709"/>
                </a:lnTo>
                <a:lnTo>
                  <a:pt x="131572" y="0"/>
                </a:lnTo>
                <a:lnTo>
                  <a:pt x="8250428" y="0"/>
                </a:lnTo>
                <a:lnTo>
                  <a:pt x="8292006" y="6709"/>
                </a:lnTo>
                <a:lnTo>
                  <a:pt x="8328123" y="25391"/>
                </a:lnTo>
                <a:lnTo>
                  <a:pt x="8356608" y="53876"/>
                </a:lnTo>
                <a:lnTo>
                  <a:pt x="8375290" y="89993"/>
                </a:lnTo>
                <a:lnTo>
                  <a:pt x="8382000" y="131572"/>
                </a:lnTo>
                <a:lnTo>
                  <a:pt x="8382000" y="657860"/>
                </a:lnTo>
                <a:lnTo>
                  <a:pt x="8375290" y="699438"/>
                </a:lnTo>
                <a:lnTo>
                  <a:pt x="8356608" y="735555"/>
                </a:lnTo>
                <a:lnTo>
                  <a:pt x="8328123" y="764040"/>
                </a:lnTo>
                <a:lnTo>
                  <a:pt x="8292006" y="782722"/>
                </a:lnTo>
                <a:lnTo>
                  <a:pt x="8250428" y="789432"/>
                </a:lnTo>
                <a:lnTo>
                  <a:pt x="131572" y="789432"/>
                </a:lnTo>
                <a:lnTo>
                  <a:pt x="89983" y="782722"/>
                </a:lnTo>
                <a:lnTo>
                  <a:pt x="53865" y="764040"/>
                </a:lnTo>
                <a:lnTo>
                  <a:pt x="25384" y="735555"/>
                </a:lnTo>
                <a:lnTo>
                  <a:pt x="6707" y="699438"/>
                </a:lnTo>
                <a:lnTo>
                  <a:pt x="0" y="657860"/>
                </a:lnTo>
                <a:lnTo>
                  <a:pt x="0" y="131572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1020573"/>
            <a:ext cx="3630745" cy="342912"/>
          </a:xfrm>
          <a:custGeom>
            <a:avLst/>
            <a:gdLst/>
            <a:ahLst/>
            <a:cxnLst/>
            <a:rect l="l" t="t" r="r" b="b"/>
            <a:pathLst>
              <a:path w="8382000" h="768350">
                <a:moveTo>
                  <a:pt x="8253984" y="0"/>
                </a:moveTo>
                <a:lnTo>
                  <a:pt x="128016" y="0"/>
                </a:lnTo>
                <a:lnTo>
                  <a:pt x="78186" y="10054"/>
                </a:lnTo>
                <a:lnTo>
                  <a:pt x="37495" y="37480"/>
                </a:lnTo>
                <a:lnTo>
                  <a:pt x="10060" y="78170"/>
                </a:lnTo>
                <a:lnTo>
                  <a:pt x="0" y="128015"/>
                </a:lnTo>
                <a:lnTo>
                  <a:pt x="0" y="640079"/>
                </a:lnTo>
                <a:lnTo>
                  <a:pt x="10060" y="689925"/>
                </a:lnTo>
                <a:lnTo>
                  <a:pt x="37495" y="730615"/>
                </a:lnTo>
                <a:lnTo>
                  <a:pt x="78186" y="758041"/>
                </a:lnTo>
                <a:lnTo>
                  <a:pt x="128016" y="768096"/>
                </a:lnTo>
                <a:lnTo>
                  <a:pt x="8253984" y="768096"/>
                </a:lnTo>
                <a:lnTo>
                  <a:pt x="8303829" y="758041"/>
                </a:lnTo>
                <a:lnTo>
                  <a:pt x="8344519" y="730615"/>
                </a:lnTo>
                <a:lnTo>
                  <a:pt x="8371945" y="689925"/>
                </a:lnTo>
                <a:lnTo>
                  <a:pt x="8382000" y="640079"/>
                </a:lnTo>
                <a:lnTo>
                  <a:pt x="8382000" y="128015"/>
                </a:lnTo>
                <a:lnTo>
                  <a:pt x="8371945" y="78170"/>
                </a:lnTo>
                <a:lnTo>
                  <a:pt x="8344519" y="37480"/>
                </a:lnTo>
                <a:lnTo>
                  <a:pt x="8303829" y="10054"/>
                </a:lnTo>
                <a:lnTo>
                  <a:pt x="825398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1020573"/>
            <a:ext cx="3630745" cy="342912"/>
          </a:xfrm>
          <a:custGeom>
            <a:avLst/>
            <a:gdLst/>
            <a:ahLst/>
            <a:cxnLst/>
            <a:rect l="l" t="t" r="r" b="b"/>
            <a:pathLst>
              <a:path w="8382000" h="768350">
                <a:moveTo>
                  <a:pt x="0" y="128015"/>
                </a:moveTo>
                <a:lnTo>
                  <a:pt x="10060" y="78170"/>
                </a:lnTo>
                <a:lnTo>
                  <a:pt x="37495" y="37480"/>
                </a:lnTo>
                <a:lnTo>
                  <a:pt x="78186" y="10054"/>
                </a:lnTo>
                <a:lnTo>
                  <a:pt x="128016" y="0"/>
                </a:lnTo>
                <a:lnTo>
                  <a:pt x="8253984" y="0"/>
                </a:lnTo>
                <a:lnTo>
                  <a:pt x="8303829" y="10054"/>
                </a:lnTo>
                <a:lnTo>
                  <a:pt x="8344519" y="37480"/>
                </a:lnTo>
                <a:lnTo>
                  <a:pt x="8371945" y="78170"/>
                </a:lnTo>
                <a:lnTo>
                  <a:pt x="8382000" y="128015"/>
                </a:lnTo>
                <a:lnTo>
                  <a:pt x="8382000" y="640079"/>
                </a:lnTo>
                <a:lnTo>
                  <a:pt x="8371945" y="689925"/>
                </a:lnTo>
                <a:lnTo>
                  <a:pt x="8344519" y="730615"/>
                </a:lnTo>
                <a:lnTo>
                  <a:pt x="8303829" y="758041"/>
                </a:lnTo>
                <a:lnTo>
                  <a:pt x="8253984" y="768096"/>
                </a:lnTo>
                <a:lnTo>
                  <a:pt x="128016" y="768096"/>
                </a:lnTo>
                <a:lnTo>
                  <a:pt x="78186" y="758041"/>
                </a:lnTo>
                <a:lnTo>
                  <a:pt x="37495" y="730615"/>
                </a:lnTo>
                <a:lnTo>
                  <a:pt x="10060" y="689925"/>
                </a:lnTo>
                <a:lnTo>
                  <a:pt x="0" y="640079"/>
                </a:lnTo>
                <a:lnTo>
                  <a:pt x="0" y="12801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462674"/>
            <a:ext cx="3630745" cy="315706"/>
          </a:xfrm>
          <a:custGeom>
            <a:avLst/>
            <a:gdLst/>
            <a:ahLst/>
            <a:cxnLst/>
            <a:rect l="l" t="t" r="r" b="b"/>
            <a:pathLst>
              <a:path w="8382000" h="707389">
                <a:moveTo>
                  <a:pt x="8264144" y="0"/>
                </a:moveTo>
                <a:lnTo>
                  <a:pt x="117856" y="0"/>
                </a:lnTo>
                <a:lnTo>
                  <a:pt x="71982" y="9253"/>
                </a:lnTo>
                <a:lnTo>
                  <a:pt x="34520" y="34496"/>
                </a:lnTo>
                <a:lnTo>
                  <a:pt x="9262" y="71955"/>
                </a:lnTo>
                <a:lnTo>
                  <a:pt x="0" y="117855"/>
                </a:lnTo>
                <a:lnTo>
                  <a:pt x="0" y="589280"/>
                </a:lnTo>
                <a:lnTo>
                  <a:pt x="9262" y="635180"/>
                </a:lnTo>
                <a:lnTo>
                  <a:pt x="34520" y="672639"/>
                </a:lnTo>
                <a:lnTo>
                  <a:pt x="71982" y="697882"/>
                </a:lnTo>
                <a:lnTo>
                  <a:pt x="117856" y="707136"/>
                </a:lnTo>
                <a:lnTo>
                  <a:pt x="8264144" y="707136"/>
                </a:lnTo>
                <a:lnTo>
                  <a:pt x="8310044" y="697882"/>
                </a:lnTo>
                <a:lnTo>
                  <a:pt x="8347503" y="672639"/>
                </a:lnTo>
                <a:lnTo>
                  <a:pt x="8372746" y="635180"/>
                </a:lnTo>
                <a:lnTo>
                  <a:pt x="8382000" y="589280"/>
                </a:lnTo>
                <a:lnTo>
                  <a:pt x="8382000" y="117855"/>
                </a:lnTo>
                <a:lnTo>
                  <a:pt x="8372746" y="71955"/>
                </a:lnTo>
                <a:lnTo>
                  <a:pt x="8347503" y="34496"/>
                </a:lnTo>
                <a:lnTo>
                  <a:pt x="8310044" y="9253"/>
                </a:lnTo>
                <a:lnTo>
                  <a:pt x="8264144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357" y="1462674"/>
            <a:ext cx="3630745" cy="315706"/>
          </a:xfrm>
          <a:custGeom>
            <a:avLst/>
            <a:gdLst/>
            <a:ahLst/>
            <a:cxnLst/>
            <a:rect l="l" t="t" r="r" b="b"/>
            <a:pathLst>
              <a:path w="8382000" h="707389">
                <a:moveTo>
                  <a:pt x="0" y="117855"/>
                </a:moveTo>
                <a:lnTo>
                  <a:pt x="9262" y="71955"/>
                </a:lnTo>
                <a:lnTo>
                  <a:pt x="34520" y="34496"/>
                </a:lnTo>
                <a:lnTo>
                  <a:pt x="71982" y="9253"/>
                </a:lnTo>
                <a:lnTo>
                  <a:pt x="117856" y="0"/>
                </a:lnTo>
                <a:lnTo>
                  <a:pt x="8264144" y="0"/>
                </a:lnTo>
                <a:lnTo>
                  <a:pt x="8310044" y="9253"/>
                </a:lnTo>
                <a:lnTo>
                  <a:pt x="8347503" y="34496"/>
                </a:lnTo>
                <a:lnTo>
                  <a:pt x="8372746" y="71955"/>
                </a:lnTo>
                <a:lnTo>
                  <a:pt x="8382000" y="117855"/>
                </a:lnTo>
                <a:lnTo>
                  <a:pt x="8382000" y="589280"/>
                </a:lnTo>
                <a:lnTo>
                  <a:pt x="8372746" y="635180"/>
                </a:lnTo>
                <a:lnTo>
                  <a:pt x="8347503" y="672639"/>
                </a:lnTo>
                <a:lnTo>
                  <a:pt x="8310044" y="697882"/>
                </a:lnTo>
                <a:lnTo>
                  <a:pt x="8264144" y="707136"/>
                </a:lnTo>
                <a:lnTo>
                  <a:pt x="117856" y="707136"/>
                </a:lnTo>
                <a:lnTo>
                  <a:pt x="71982" y="697882"/>
                </a:lnTo>
                <a:lnTo>
                  <a:pt x="34520" y="672639"/>
                </a:lnTo>
                <a:lnTo>
                  <a:pt x="9262" y="635180"/>
                </a:lnTo>
                <a:lnTo>
                  <a:pt x="0" y="589280"/>
                </a:lnTo>
                <a:lnTo>
                  <a:pt x="0" y="11785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357" y="1878250"/>
            <a:ext cx="3630745" cy="308337"/>
          </a:xfrm>
          <a:custGeom>
            <a:avLst/>
            <a:gdLst/>
            <a:ahLst/>
            <a:cxnLst/>
            <a:rect l="l" t="t" r="r" b="b"/>
            <a:pathLst>
              <a:path w="8382000" h="690879">
                <a:moveTo>
                  <a:pt x="8266938" y="0"/>
                </a:moveTo>
                <a:lnTo>
                  <a:pt x="115061" y="0"/>
                </a:lnTo>
                <a:lnTo>
                  <a:pt x="70273" y="9048"/>
                </a:lnTo>
                <a:lnTo>
                  <a:pt x="33699" y="33718"/>
                </a:lnTo>
                <a:lnTo>
                  <a:pt x="9041" y="70294"/>
                </a:lnTo>
                <a:lnTo>
                  <a:pt x="0" y="115062"/>
                </a:lnTo>
                <a:lnTo>
                  <a:pt x="0" y="575310"/>
                </a:lnTo>
                <a:lnTo>
                  <a:pt x="9041" y="620077"/>
                </a:lnTo>
                <a:lnTo>
                  <a:pt x="33699" y="656653"/>
                </a:lnTo>
                <a:lnTo>
                  <a:pt x="70273" y="681323"/>
                </a:lnTo>
                <a:lnTo>
                  <a:pt x="115061" y="690372"/>
                </a:lnTo>
                <a:lnTo>
                  <a:pt x="8266938" y="690372"/>
                </a:lnTo>
                <a:lnTo>
                  <a:pt x="8311705" y="681323"/>
                </a:lnTo>
                <a:lnTo>
                  <a:pt x="8348281" y="656653"/>
                </a:lnTo>
                <a:lnTo>
                  <a:pt x="8372951" y="620077"/>
                </a:lnTo>
                <a:lnTo>
                  <a:pt x="8382000" y="575310"/>
                </a:lnTo>
                <a:lnTo>
                  <a:pt x="8382000" y="115062"/>
                </a:lnTo>
                <a:lnTo>
                  <a:pt x="8372951" y="70294"/>
                </a:lnTo>
                <a:lnTo>
                  <a:pt x="8348281" y="33718"/>
                </a:lnTo>
                <a:lnTo>
                  <a:pt x="8311705" y="9048"/>
                </a:lnTo>
                <a:lnTo>
                  <a:pt x="8266938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357" y="1878250"/>
            <a:ext cx="3630745" cy="308337"/>
          </a:xfrm>
          <a:custGeom>
            <a:avLst/>
            <a:gdLst/>
            <a:ahLst/>
            <a:cxnLst/>
            <a:rect l="l" t="t" r="r" b="b"/>
            <a:pathLst>
              <a:path w="8382000" h="690879">
                <a:moveTo>
                  <a:pt x="0" y="115062"/>
                </a:moveTo>
                <a:lnTo>
                  <a:pt x="9041" y="70294"/>
                </a:lnTo>
                <a:lnTo>
                  <a:pt x="33699" y="33718"/>
                </a:lnTo>
                <a:lnTo>
                  <a:pt x="70273" y="9048"/>
                </a:lnTo>
                <a:lnTo>
                  <a:pt x="115061" y="0"/>
                </a:lnTo>
                <a:lnTo>
                  <a:pt x="8266938" y="0"/>
                </a:lnTo>
                <a:lnTo>
                  <a:pt x="8311705" y="9048"/>
                </a:lnTo>
                <a:lnTo>
                  <a:pt x="8348281" y="33718"/>
                </a:lnTo>
                <a:lnTo>
                  <a:pt x="8372951" y="70294"/>
                </a:lnTo>
                <a:lnTo>
                  <a:pt x="8382000" y="115062"/>
                </a:lnTo>
                <a:lnTo>
                  <a:pt x="8382000" y="575310"/>
                </a:lnTo>
                <a:lnTo>
                  <a:pt x="8372951" y="620077"/>
                </a:lnTo>
                <a:lnTo>
                  <a:pt x="8348281" y="656653"/>
                </a:lnTo>
                <a:lnTo>
                  <a:pt x="8311705" y="681323"/>
                </a:lnTo>
                <a:lnTo>
                  <a:pt x="8266938" y="690372"/>
                </a:lnTo>
                <a:lnTo>
                  <a:pt x="115061" y="690372"/>
                </a:lnTo>
                <a:lnTo>
                  <a:pt x="70273" y="681323"/>
                </a:lnTo>
                <a:lnTo>
                  <a:pt x="33699" y="656653"/>
                </a:lnTo>
                <a:lnTo>
                  <a:pt x="9041" y="620077"/>
                </a:lnTo>
                <a:lnTo>
                  <a:pt x="0" y="575310"/>
                </a:lnTo>
                <a:lnTo>
                  <a:pt x="0" y="11506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57" y="2280902"/>
            <a:ext cx="3630745" cy="338094"/>
          </a:xfrm>
          <a:custGeom>
            <a:avLst/>
            <a:gdLst/>
            <a:ahLst/>
            <a:cxnLst/>
            <a:rect l="l" t="t" r="r" b="b"/>
            <a:pathLst>
              <a:path w="8382000" h="757554">
                <a:moveTo>
                  <a:pt x="8255762" y="0"/>
                </a:moveTo>
                <a:lnTo>
                  <a:pt x="126238" y="0"/>
                </a:lnTo>
                <a:lnTo>
                  <a:pt x="77098" y="9919"/>
                </a:lnTo>
                <a:lnTo>
                  <a:pt x="36972" y="36972"/>
                </a:lnTo>
                <a:lnTo>
                  <a:pt x="9919" y="77098"/>
                </a:lnTo>
                <a:lnTo>
                  <a:pt x="0" y="126238"/>
                </a:lnTo>
                <a:lnTo>
                  <a:pt x="0" y="631190"/>
                </a:lnTo>
                <a:lnTo>
                  <a:pt x="9919" y="680323"/>
                </a:lnTo>
                <a:lnTo>
                  <a:pt x="36972" y="720450"/>
                </a:lnTo>
                <a:lnTo>
                  <a:pt x="77098" y="747506"/>
                </a:lnTo>
                <a:lnTo>
                  <a:pt x="126238" y="757428"/>
                </a:lnTo>
                <a:lnTo>
                  <a:pt x="8255762" y="757428"/>
                </a:lnTo>
                <a:lnTo>
                  <a:pt x="8304901" y="747506"/>
                </a:lnTo>
                <a:lnTo>
                  <a:pt x="8345027" y="720450"/>
                </a:lnTo>
                <a:lnTo>
                  <a:pt x="8372080" y="680323"/>
                </a:lnTo>
                <a:lnTo>
                  <a:pt x="8382000" y="631190"/>
                </a:lnTo>
                <a:lnTo>
                  <a:pt x="8382000" y="126238"/>
                </a:lnTo>
                <a:lnTo>
                  <a:pt x="8372080" y="77098"/>
                </a:lnTo>
                <a:lnTo>
                  <a:pt x="8345027" y="36972"/>
                </a:lnTo>
                <a:lnTo>
                  <a:pt x="8304901" y="9919"/>
                </a:lnTo>
                <a:lnTo>
                  <a:pt x="8255762" y="0"/>
                </a:lnTo>
                <a:close/>
              </a:path>
            </a:pathLst>
          </a:custGeom>
          <a:solidFill>
            <a:srgbClr val="C4BC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357" y="2280902"/>
            <a:ext cx="3630745" cy="338094"/>
          </a:xfrm>
          <a:custGeom>
            <a:avLst/>
            <a:gdLst/>
            <a:ahLst/>
            <a:cxnLst/>
            <a:rect l="l" t="t" r="r" b="b"/>
            <a:pathLst>
              <a:path w="8382000" h="757554">
                <a:moveTo>
                  <a:pt x="0" y="126238"/>
                </a:moveTo>
                <a:lnTo>
                  <a:pt x="9919" y="77098"/>
                </a:lnTo>
                <a:lnTo>
                  <a:pt x="36972" y="36972"/>
                </a:lnTo>
                <a:lnTo>
                  <a:pt x="77098" y="9919"/>
                </a:lnTo>
                <a:lnTo>
                  <a:pt x="126238" y="0"/>
                </a:lnTo>
                <a:lnTo>
                  <a:pt x="8255762" y="0"/>
                </a:lnTo>
                <a:lnTo>
                  <a:pt x="8304901" y="9919"/>
                </a:lnTo>
                <a:lnTo>
                  <a:pt x="8345027" y="36972"/>
                </a:lnTo>
                <a:lnTo>
                  <a:pt x="8372080" y="77098"/>
                </a:lnTo>
                <a:lnTo>
                  <a:pt x="8382000" y="126238"/>
                </a:lnTo>
                <a:lnTo>
                  <a:pt x="8382000" y="631190"/>
                </a:lnTo>
                <a:lnTo>
                  <a:pt x="8372080" y="680323"/>
                </a:lnTo>
                <a:lnTo>
                  <a:pt x="8345027" y="720450"/>
                </a:lnTo>
                <a:lnTo>
                  <a:pt x="8304901" y="747506"/>
                </a:lnTo>
                <a:lnTo>
                  <a:pt x="8255762" y="757428"/>
                </a:lnTo>
                <a:lnTo>
                  <a:pt x="126238" y="757428"/>
                </a:lnTo>
                <a:lnTo>
                  <a:pt x="77098" y="747506"/>
                </a:lnTo>
                <a:lnTo>
                  <a:pt x="36972" y="720450"/>
                </a:lnTo>
                <a:lnTo>
                  <a:pt x="9919" y="680323"/>
                </a:lnTo>
                <a:lnTo>
                  <a:pt x="0" y="631190"/>
                </a:lnTo>
                <a:lnTo>
                  <a:pt x="0" y="12623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0886" y="615291"/>
            <a:ext cx="3638319" cy="197026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7522">
              <a:lnSpc>
                <a:spcPts val="886"/>
              </a:lnSpc>
              <a:spcBef>
                <a:spcPts val="44"/>
              </a:spcBef>
            </a:pPr>
            <a:r>
              <a:rPr spc="-2" dirty="0">
                <a:latin typeface="Arial"/>
                <a:cs typeface="Arial"/>
              </a:rPr>
              <a:t>Scripting đề cập đến một </a:t>
            </a:r>
            <a:r>
              <a:rPr spc="-4" dirty="0">
                <a:latin typeface="Arial"/>
                <a:cs typeface="Arial"/>
              </a:rPr>
              <a:t>loạt </a:t>
            </a:r>
            <a:r>
              <a:rPr spc="-2" dirty="0">
                <a:latin typeface="Arial"/>
                <a:cs typeface="Arial"/>
              </a:rPr>
              <a:t>các </a:t>
            </a:r>
            <a:r>
              <a:rPr spc="-4" dirty="0">
                <a:latin typeface="Arial"/>
                <a:cs typeface="Arial"/>
              </a:rPr>
              <a:t>lệnh được diễn giải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thực </a:t>
            </a:r>
            <a:r>
              <a:rPr spc="-4" dirty="0">
                <a:latin typeface="Arial"/>
                <a:cs typeface="Arial"/>
              </a:rPr>
              <a:t>hiện </a:t>
            </a:r>
            <a:r>
              <a:rPr spc="-2" dirty="0">
                <a:latin typeface="Arial"/>
                <a:cs typeface="Arial"/>
              </a:rPr>
              <a:t>tuần </a:t>
            </a:r>
            <a:r>
              <a:rPr dirty="0">
                <a:latin typeface="Arial"/>
                <a:cs typeface="Arial"/>
              </a:rPr>
              <a:t>tự</a:t>
            </a:r>
            <a:r>
              <a:rPr spc="92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và</a:t>
            </a:r>
          </a:p>
          <a:p>
            <a:pPr marL="7522">
              <a:lnSpc>
                <a:spcPts val="886"/>
              </a:lnSpc>
            </a:pPr>
            <a:r>
              <a:rPr spc="-2" dirty="0">
                <a:latin typeface="Arial"/>
                <a:cs typeface="Arial"/>
              </a:rPr>
              <a:t>ngay lập </a:t>
            </a:r>
            <a:r>
              <a:rPr dirty="0">
                <a:latin typeface="Arial"/>
                <a:cs typeface="Arial"/>
              </a:rPr>
              <a:t>tức khi </a:t>
            </a:r>
            <a:r>
              <a:rPr spc="-4" dirty="0">
                <a:latin typeface="Arial"/>
                <a:cs typeface="Arial"/>
              </a:rPr>
              <a:t>xảy </a:t>
            </a:r>
            <a:r>
              <a:rPr spc="-2" dirty="0">
                <a:latin typeface="Arial"/>
                <a:cs typeface="Arial"/>
              </a:rPr>
              <a:t>ra một </a:t>
            </a:r>
            <a:r>
              <a:rPr dirty="0">
                <a:latin typeface="Arial"/>
                <a:cs typeface="Arial"/>
              </a:rPr>
              <a:t>sự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kiện.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7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6964" marR="109479">
              <a:lnSpc>
                <a:spcPts val="820"/>
              </a:lnSpc>
            </a:pPr>
            <a:r>
              <a:rPr dirty="0">
                <a:latin typeface="Arial"/>
                <a:cs typeface="Arial"/>
              </a:rPr>
              <a:t>Sự </a:t>
            </a:r>
            <a:r>
              <a:rPr spc="-2" dirty="0">
                <a:latin typeface="Arial"/>
                <a:cs typeface="Arial"/>
              </a:rPr>
              <a:t>kiện này là một hành động được </a:t>
            </a:r>
            <a:r>
              <a:rPr dirty="0">
                <a:latin typeface="Arial"/>
                <a:cs typeface="Arial"/>
              </a:rPr>
              <a:t>tạo </a:t>
            </a:r>
            <a:r>
              <a:rPr spc="-2" dirty="0">
                <a:latin typeface="Arial"/>
                <a:cs typeface="Arial"/>
              </a:rPr>
              <a:t>ra bởi một </a:t>
            </a:r>
            <a:r>
              <a:rPr spc="-4" dirty="0">
                <a:latin typeface="Arial"/>
                <a:cs typeface="Arial"/>
              </a:rPr>
              <a:t>người </a:t>
            </a:r>
            <a:r>
              <a:rPr spc="-2" dirty="0">
                <a:latin typeface="Arial"/>
                <a:cs typeface="Arial"/>
              </a:rPr>
              <a:t>dùng </a:t>
            </a:r>
            <a:r>
              <a:rPr dirty="0">
                <a:latin typeface="Arial"/>
                <a:cs typeface="Arial"/>
              </a:rPr>
              <a:t>khi </a:t>
            </a:r>
            <a:r>
              <a:rPr spc="-2" dirty="0">
                <a:latin typeface="Arial"/>
                <a:cs typeface="Arial"/>
              </a:rPr>
              <a:t>tương </a:t>
            </a:r>
            <a:r>
              <a:rPr dirty="0">
                <a:latin typeface="Arial"/>
                <a:cs typeface="Arial"/>
              </a:rPr>
              <a:t>tác  với </a:t>
            </a:r>
            <a:r>
              <a:rPr spc="-2" dirty="0">
                <a:latin typeface="Arial"/>
                <a:cs typeface="Arial"/>
              </a:rPr>
              <a:t>một trang</a:t>
            </a:r>
            <a:r>
              <a:rPr dirty="0">
                <a:latin typeface="Arial"/>
                <a:cs typeface="Arial"/>
              </a:rPr>
              <a:t> </a:t>
            </a:r>
            <a:r>
              <a:rPr spc="-7" dirty="0"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9"/>
              </a:spcBef>
            </a:pPr>
            <a:endParaRPr dirty="0">
              <a:latin typeface="Times New Roman"/>
              <a:cs typeface="Times New Roman"/>
            </a:endParaRPr>
          </a:p>
          <a:p>
            <a:pPr marL="5571"/>
            <a:r>
              <a:rPr dirty="0">
                <a:latin typeface="Arial"/>
                <a:cs typeface="Arial"/>
              </a:rPr>
              <a:t>Ví </a:t>
            </a:r>
            <a:r>
              <a:rPr spc="-2" dirty="0">
                <a:latin typeface="Arial"/>
                <a:cs typeface="Arial"/>
              </a:rPr>
              <a:t>dụ </a:t>
            </a:r>
            <a:r>
              <a:rPr dirty="0">
                <a:latin typeface="Arial"/>
                <a:cs typeface="Arial"/>
              </a:rPr>
              <a:t>về </a:t>
            </a:r>
            <a:r>
              <a:rPr spc="-2" dirty="0">
                <a:latin typeface="Arial"/>
                <a:cs typeface="Arial"/>
              </a:rPr>
              <a:t>các </a:t>
            </a:r>
            <a:r>
              <a:rPr dirty="0">
                <a:latin typeface="Arial"/>
                <a:cs typeface="Arial"/>
              </a:rPr>
              <a:t>sự kiện </a:t>
            </a:r>
            <a:r>
              <a:rPr spc="-2" dirty="0">
                <a:latin typeface="Arial"/>
                <a:cs typeface="Arial"/>
              </a:rPr>
              <a:t>bao gồm nút bấm, lựa </a:t>
            </a:r>
            <a:r>
              <a:rPr dirty="0">
                <a:latin typeface="Arial"/>
                <a:cs typeface="Arial"/>
              </a:rPr>
              <a:t>chọn </a:t>
            </a:r>
            <a:r>
              <a:rPr spc="-2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sản </a:t>
            </a:r>
            <a:r>
              <a:rPr spc="-2" dirty="0">
                <a:latin typeface="Arial"/>
                <a:cs typeface="Arial"/>
              </a:rPr>
              <a:t>phẩm </a:t>
            </a:r>
            <a:r>
              <a:rPr dirty="0">
                <a:latin typeface="Arial"/>
                <a:cs typeface="Arial"/>
              </a:rPr>
              <a:t>từ </a:t>
            </a:r>
            <a:r>
              <a:rPr spc="-2" dirty="0">
                <a:latin typeface="Arial"/>
                <a:cs typeface="Arial"/>
              </a:rPr>
              <a:t>một</a:t>
            </a:r>
            <a:r>
              <a:rPr spc="15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menu…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5571">
              <a:lnSpc>
                <a:spcPts val="884"/>
              </a:lnSpc>
            </a:pPr>
            <a:r>
              <a:rPr spc="-4" dirty="0">
                <a:latin typeface="Arial"/>
                <a:cs typeface="Arial"/>
              </a:rPr>
              <a:t>Ngôn ngữ </a:t>
            </a:r>
            <a:r>
              <a:rPr spc="-2" dirty="0">
                <a:latin typeface="Arial"/>
                <a:cs typeface="Arial"/>
              </a:rPr>
              <a:t>scripting </a:t>
            </a:r>
            <a:r>
              <a:rPr spc="-4" dirty="0">
                <a:latin typeface="Arial"/>
                <a:cs typeface="Arial"/>
              </a:rPr>
              <a:t>dùng </a:t>
            </a:r>
            <a:r>
              <a:rPr spc="-2" dirty="0">
                <a:latin typeface="Arial"/>
                <a:cs typeface="Arial"/>
              </a:rPr>
              <a:t>để </a:t>
            </a:r>
            <a:r>
              <a:rPr dirty="0">
                <a:latin typeface="Arial"/>
                <a:cs typeface="Arial"/>
              </a:rPr>
              <a:t>chỉ </a:t>
            </a:r>
            <a:r>
              <a:rPr spc="-2" dirty="0">
                <a:latin typeface="Arial"/>
                <a:cs typeface="Arial"/>
              </a:rPr>
              <a:t>một bộ các </a:t>
            </a:r>
            <a:r>
              <a:rPr spc="-4" dirty="0">
                <a:latin typeface="Arial"/>
                <a:cs typeface="Arial"/>
              </a:rPr>
              <a:t>hướng dẫn </a:t>
            </a:r>
            <a:r>
              <a:rPr spc="-2" dirty="0">
                <a:latin typeface="Arial"/>
                <a:cs typeface="Arial"/>
              </a:rPr>
              <a:t>cung </a:t>
            </a:r>
            <a:r>
              <a:rPr dirty="0">
                <a:latin typeface="Arial"/>
                <a:cs typeface="Arial"/>
              </a:rPr>
              <a:t>cấp </a:t>
            </a:r>
            <a:r>
              <a:rPr spc="-2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số</a:t>
            </a:r>
            <a:r>
              <a:rPr spc="72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chức</a:t>
            </a:r>
            <a:endParaRPr dirty="0">
              <a:latin typeface="Arial"/>
              <a:cs typeface="Arial"/>
            </a:endParaRPr>
          </a:p>
          <a:p>
            <a:pPr marL="5571">
              <a:lnSpc>
                <a:spcPts val="884"/>
              </a:lnSpc>
            </a:pPr>
            <a:r>
              <a:rPr spc="-2" dirty="0">
                <a:latin typeface="Arial"/>
                <a:cs typeface="Arial"/>
              </a:rPr>
              <a:t>năng </a:t>
            </a:r>
            <a:r>
              <a:rPr dirty="0">
                <a:latin typeface="Arial"/>
                <a:cs typeface="Arial"/>
              </a:rPr>
              <a:t>khi </a:t>
            </a:r>
            <a:r>
              <a:rPr spc="-4" dirty="0">
                <a:latin typeface="Arial"/>
                <a:cs typeface="Arial"/>
              </a:rPr>
              <a:t>người </a:t>
            </a:r>
            <a:r>
              <a:rPr spc="-2" dirty="0">
                <a:latin typeface="Arial"/>
                <a:cs typeface="Arial"/>
              </a:rPr>
              <a:t>dùng tương </a:t>
            </a:r>
            <a:r>
              <a:rPr dirty="0">
                <a:latin typeface="Arial"/>
                <a:cs typeface="Arial"/>
              </a:rPr>
              <a:t>tác với </a:t>
            </a:r>
            <a:r>
              <a:rPr spc="-2" dirty="0">
                <a:latin typeface="Arial"/>
                <a:cs typeface="Arial"/>
              </a:rPr>
              <a:t>một trang</a:t>
            </a:r>
            <a:r>
              <a:rPr spc="22" dirty="0">
                <a:latin typeface="Arial"/>
                <a:cs typeface="Arial"/>
              </a:rPr>
              <a:t> </a:t>
            </a:r>
            <a:r>
              <a:rPr spc="-7" dirty="0"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6964" marR="124244">
              <a:lnSpc>
                <a:spcPts val="820"/>
              </a:lnSpc>
              <a:spcBef>
                <a:spcPts val="588"/>
              </a:spcBef>
            </a:pPr>
            <a:r>
              <a:rPr spc="-2" dirty="0">
                <a:latin typeface="Arial"/>
                <a:cs typeface="Arial"/>
              </a:rPr>
              <a:t>Các ngôn ngữ Scripting ngôn ngữ được thường được </a:t>
            </a:r>
            <a:r>
              <a:rPr spc="-4" dirty="0">
                <a:latin typeface="Arial"/>
                <a:cs typeface="Arial"/>
              </a:rPr>
              <a:t>nhúng </a:t>
            </a:r>
            <a:r>
              <a:rPr spc="-2" dirty="0">
                <a:latin typeface="Arial"/>
                <a:cs typeface="Arial"/>
              </a:rPr>
              <a:t>trong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trang  HTML để thay đổi hành </a:t>
            </a:r>
            <a:r>
              <a:rPr dirty="0">
                <a:latin typeface="Arial"/>
                <a:cs typeface="Arial"/>
              </a:rPr>
              <a:t>vi của các </a:t>
            </a:r>
            <a:r>
              <a:rPr spc="-2" dirty="0">
                <a:latin typeface="Arial"/>
                <a:cs typeface="Arial"/>
              </a:rPr>
              <a:t>trang </a:t>
            </a:r>
            <a:r>
              <a:rPr spc="-9" dirty="0">
                <a:latin typeface="Arial"/>
                <a:cs typeface="Arial"/>
              </a:rPr>
              <a:t>web </a:t>
            </a:r>
            <a:r>
              <a:rPr spc="-2" dirty="0">
                <a:latin typeface="Arial"/>
                <a:cs typeface="Arial"/>
              </a:rPr>
              <a:t>theo </a:t>
            </a:r>
            <a:r>
              <a:rPr spc="-4" dirty="0">
                <a:latin typeface="Arial"/>
                <a:cs typeface="Arial"/>
              </a:rPr>
              <a:t>yêu </a:t>
            </a:r>
            <a:r>
              <a:rPr dirty="0">
                <a:latin typeface="Arial"/>
                <a:cs typeface="Arial"/>
              </a:rPr>
              <a:t>cầu của </a:t>
            </a:r>
            <a:r>
              <a:rPr spc="-4" dirty="0">
                <a:latin typeface="Arial"/>
                <a:cs typeface="Arial"/>
              </a:rPr>
              <a:t>người</a:t>
            </a:r>
            <a:r>
              <a:rPr spc="33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dùng.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72625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hàm </a:t>
            </a:r>
            <a:r>
              <a:rPr spc="-11" dirty="0"/>
              <a:t>có </a:t>
            </a:r>
            <a:r>
              <a:rPr spc="-2" dirty="0"/>
              <a:t>sẵn</a:t>
            </a:r>
            <a:r>
              <a:rPr spc="-24" dirty="0"/>
              <a:t> </a:t>
            </a:r>
            <a:r>
              <a:rPr dirty="0"/>
              <a:t>1-4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356969"/>
            <a:ext cx="3615892" cy="477980"/>
          </a:xfrm>
          <a:prstGeom prst="rect">
            <a:avLst/>
          </a:prstGeom>
        </p:spPr>
        <p:txBody>
          <a:bodyPr vert="horz" wrap="square" lIns="0" tIns="16157" rIns="0" bIns="0" rtlCol="0">
            <a:spAutoFit/>
          </a:bodyPr>
          <a:lstStyle/>
          <a:p>
            <a:pPr marL="125916" marR="2229" indent="-120344">
              <a:lnSpc>
                <a:spcPts val="921"/>
              </a:lnSpc>
              <a:spcBef>
                <a:spcPts val="12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hàm là một </a:t>
            </a:r>
            <a:r>
              <a:rPr spc="2" dirty="0">
                <a:latin typeface="Calibri"/>
                <a:cs typeface="Calibri"/>
              </a:rPr>
              <a:t>đoạn mã mà thực </a:t>
            </a:r>
            <a:r>
              <a:rPr dirty="0">
                <a:latin typeface="Calibri"/>
                <a:cs typeface="Calibri"/>
              </a:rPr>
              <a:t>hiện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hoạt </a:t>
            </a:r>
            <a:r>
              <a:rPr spc="2" dirty="0">
                <a:latin typeface="Calibri"/>
                <a:cs typeface="Calibri"/>
              </a:rPr>
              <a:t>động </a:t>
            </a:r>
            <a:r>
              <a:rPr spc="-2" dirty="0">
                <a:latin typeface="Calibri"/>
                <a:cs typeface="Calibri"/>
              </a:rPr>
              <a:t>trên </a:t>
            </a:r>
            <a:r>
              <a:rPr dirty="0">
                <a:latin typeface="Calibri"/>
                <a:cs typeface="Calibri"/>
              </a:rPr>
              <a:t>các biến để hoàn  thành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nhiệm vụ </a:t>
            </a:r>
            <a:r>
              <a:rPr spc="2" dirty="0">
                <a:latin typeface="Calibri"/>
                <a:cs typeface="Calibri"/>
              </a:rPr>
              <a:t>cụ</a:t>
            </a:r>
            <a:r>
              <a:rPr spc="-4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thể.</a:t>
            </a:r>
          </a:p>
          <a:p>
            <a:pPr marL="125916" indent="-120344">
              <a:lnSpc>
                <a:spcPts val="873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cần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hoặc nhiều giá trị </a:t>
            </a:r>
            <a:r>
              <a:rPr spc="2" dirty="0">
                <a:latin typeface="Calibri"/>
                <a:cs typeface="Calibri"/>
              </a:rPr>
              <a:t>đầu </a:t>
            </a:r>
            <a:r>
              <a:rPr spc="-4" dirty="0">
                <a:latin typeface="Calibri"/>
                <a:cs typeface="Calibri"/>
              </a:rPr>
              <a:t>vào, </a:t>
            </a:r>
            <a:r>
              <a:rPr dirty="0">
                <a:latin typeface="Calibri"/>
                <a:cs typeface="Calibri"/>
              </a:rPr>
              <a:t>xử lý </a:t>
            </a:r>
            <a:r>
              <a:rPr spc="2" dirty="0">
                <a:latin typeface="Calibri"/>
                <a:cs typeface="Calibri"/>
              </a:rPr>
              <a:t>chúng,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-4" dirty="0">
                <a:latin typeface="Calibri"/>
                <a:cs typeface="Calibri"/>
              </a:rPr>
              <a:t>trả </a:t>
            </a:r>
            <a:r>
              <a:rPr dirty="0">
                <a:latin typeface="Calibri"/>
                <a:cs typeface="Calibri"/>
              </a:rPr>
              <a:t>về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giá trị </a:t>
            </a:r>
            <a:r>
              <a:rPr spc="2" dirty="0">
                <a:latin typeface="Calibri"/>
                <a:cs typeface="Calibri"/>
              </a:rPr>
              <a:t>đầu</a:t>
            </a:r>
            <a:r>
              <a:rPr spc="-77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ra.</a:t>
            </a:r>
            <a:endParaRPr dirty="0">
              <a:latin typeface="Calibri"/>
              <a:cs typeface="Calibri"/>
            </a:endParaRPr>
          </a:p>
          <a:p>
            <a:pPr marL="125916" indent="-120344">
              <a:lnSpc>
                <a:spcPts val="9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hàm được </a:t>
            </a:r>
            <a:r>
              <a:rPr spc="-7" dirty="0">
                <a:latin typeface="Calibri"/>
                <a:cs typeface="Calibri"/>
              </a:rPr>
              <a:t>xây </a:t>
            </a:r>
            <a:r>
              <a:rPr dirty="0">
                <a:latin typeface="Calibri"/>
                <a:cs typeface="Calibri"/>
              </a:rPr>
              <a:t>dựng trong</a:t>
            </a:r>
            <a:r>
              <a:rPr spc="-4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773420"/>
              </p:ext>
            </p:extLst>
          </p:nvPr>
        </p:nvGraphicFramePr>
        <p:xfrm>
          <a:off x="142091" y="996950"/>
          <a:ext cx="3676630" cy="17885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8693"/>
                <a:gridCol w="1275413"/>
                <a:gridCol w="1622524"/>
              </a:tblGrid>
              <a:tr h="312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Hàm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567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22225" algn="ctr">
                        <a:lnSpc>
                          <a:spcPct val="100000"/>
                        </a:lnSpc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283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8890" algn="ctr">
                        <a:lnSpc>
                          <a:spcPct val="100000"/>
                        </a:lnSpc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Ví</a:t>
                      </a:r>
                      <a:r>
                        <a:rPr sz="7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dụ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283" marB="0">
                    <a:solidFill>
                      <a:srgbClr val="943735"/>
                    </a:solidFill>
                  </a:tcPr>
                </a:tc>
              </a:tr>
              <a:tr h="38088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alert()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2097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5410" marR="123825">
                        <a:lnSpc>
                          <a:spcPct val="103099"/>
                        </a:lnSpc>
                        <a:spcBef>
                          <a:spcPts val="944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Hiển thị 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hộp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thoại với 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số  thông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tin và nút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OK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3562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0330" marR="715010">
                        <a:lnSpc>
                          <a:spcPct val="103099"/>
                        </a:lnSpc>
                        <a:spcBef>
                          <a:spcPts val="825"/>
                        </a:spcBef>
                      </a:pPr>
                      <a:r>
                        <a:rPr sz="600" spc="10" dirty="0">
                          <a:latin typeface="Courier New"/>
                          <a:cs typeface="Courier New"/>
                        </a:rPr>
                        <a:t>alert(“Please fill all the  fields of the</a:t>
                      </a:r>
                      <a:r>
                        <a:rPr sz="6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600" spc="10" dirty="0">
                          <a:latin typeface="Courier New"/>
                          <a:cs typeface="Courier New"/>
                        </a:rPr>
                        <a:t>form”);</a:t>
                      </a:r>
                      <a:endParaRPr sz="600">
                        <a:latin typeface="Courier New"/>
                        <a:cs typeface="Courier New"/>
                      </a:endParaRPr>
                    </a:p>
                  </a:txBody>
                  <a:tcPr marL="0" marR="0" marT="46761" marB="0">
                    <a:solidFill>
                      <a:srgbClr val="D6E3BC"/>
                    </a:solidFill>
                  </a:tcPr>
                </a:tc>
              </a:tr>
              <a:tr h="45315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confirm()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21255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05410" marR="93345">
                        <a:lnSpc>
                          <a:spcPct val="102600"/>
                        </a:lnSpc>
                        <a:spcBef>
                          <a:spcPts val="955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Hiển thị 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hộp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thoại với nút 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OK 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và Cancel.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Này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xác thực một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hành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động,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mà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người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dùng</a:t>
                      </a:r>
                      <a:r>
                        <a:rPr sz="6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muốn 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thực</a:t>
                      </a:r>
                      <a:r>
                        <a:rPr sz="6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hiện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4129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00330" marR="307975">
                        <a:lnSpc>
                          <a:spcPct val="103099"/>
                        </a:lnSpc>
                        <a:spcBef>
                          <a:spcPts val="830"/>
                        </a:spcBef>
                      </a:pPr>
                      <a:r>
                        <a:rPr sz="600" spc="10" dirty="0">
                          <a:latin typeface="Courier New"/>
                          <a:cs typeface="Courier New"/>
                        </a:rPr>
                        <a:t>confirm(“Are you sure you want  to close the</a:t>
                      </a:r>
                      <a:r>
                        <a:rPr sz="600" spc="1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600" spc="10" dirty="0">
                          <a:latin typeface="Courier New"/>
                          <a:cs typeface="Courier New"/>
                        </a:rPr>
                        <a:t>page?”);</a:t>
                      </a:r>
                      <a:endParaRPr sz="600">
                        <a:latin typeface="Courier New"/>
                        <a:cs typeface="Courier New"/>
                      </a:endParaRPr>
                    </a:p>
                  </a:txBody>
                  <a:tcPr marL="0" marR="0" marT="47044" marB="0">
                    <a:solidFill>
                      <a:srgbClr val="F1DCDB"/>
                    </a:solidFill>
                  </a:tcPr>
                </a:tc>
              </a:tr>
              <a:tr h="290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parseInt()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2125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5410" marR="508000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Chuyển đổi một 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chuỗi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thành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</a:t>
                      </a:r>
                      <a:r>
                        <a:rPr sz="6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số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384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600" spc="10" dirty="0">
                          <a:latin typeface="Courier New"/>
                          <a:cs typeface="Courier New"/>
                        </a:rPr>
                        <a:t>parseInt(“25</a:t>
                      </a:r>
                      <a:r>
                        <a:rPr sz="600" spc="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600" spc="10" dirty="0">
                          <a:latin typeface="Courier New"/>
                          <a:cs typeface="Courier New"/>
                        </a:rPr>
                        <a:t>years”);</a:t>
                      </a:r>
                      <a:endParaRPr sz="600">
                        <a:latin typeface="Courier New"/>
                        <a:cs typeface="Courier New"/>
                      </a:endParaRPr>
                    </a:p>
                  </a:txBody>
                  <a:tcPr marL="0" marR="0" marT="49878" marB="0">
                    <a:solidFill>
                      <a:srgbClr val="D6E3BC"/>
                    </a:solidFill>
                  </a:tcPr>
                </a:tc>
              </a:tr>
              <a:tr h="26299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parseFloat()</a:t>
                      </a:r>
                      <a:endParaRPr sz="700" dirty="0">
                        <a:latin typeface="Courier New"/>
                        <a:cs typeface="Courier New"/>
                      </a:endParaRPr>
                    </a:p>
                  </a:txBody>
                  <a:tcPr marL="0" marR="0" marT="3089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05410" marR="174625">
                        <a:lnSpc>
                          <a:spcPct val="102299"/>
                        </a:lnSpc>
                        <a:spcBef>
                          <a:spcPts val="810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Chuyển đổi một chuỗi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thành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số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với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dấu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thập</a:t>
                      </a:r>
                      <a:r>
                        <a:rPr sz="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phân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591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500" spc="-5" dirty="0">
                          <a:latin typeface="Courier New"/>
                          <a:cs typeface="Courier New"/>
                        </a:rPr>
                        <a:t>parseFloat(“10.33”);</a:t>
                      </a:r>
                      <a:endParaRPr sz="500" dirty="0">
                        <a:latin typeface="Courier New"/>
                        <a:cs typeface="Courier New"/>
                      </a:endParaRPr>
                    </a:p>
                    <a:p>
                      <a:pPr marL="1003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500" spc="-5" dirty="0">
                          <a:latin typeface="Arial"/>
                          <a:cs typeface="Arial"/>
                        </a:rPr>
                        <a:t>Returns</a:t>
                      </a:r>
                      <a:r>
                        <a:rPr sz="5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5" dirty="0">
                          <a:latin typeface="Courier New"/>
                          <a:cs typeface="Courier New"/>
                        </a:rPr>
                        <a:t>10.33</a:t>
                      </a:r>
                      <a:endParaRPr sz="500" dirty="0">
                        <a:latin typeface="Courier New"/>
                        <a:cs typeface="Courier New"/>
                      </a:endParaRPr>
                    </a:p>
                  </a:txBody>
                  <a:tcPr marL="0" marR="0" marT="43360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72625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hàm </a:t>
            </a:r>
            <a:r>
              <a:rPr spc="-11" dirty="0"/>
              <a:t>có </a:t>
            </a:r>
            <a:r>
              <a:rPr spc="-2" dirty="0"/>
              <a:t>sẵn</a:t>
            </a:r>
            <a:r>
              <a:rPr spc="-24" dirty="0"/>
              <a:t> </a:t>
            </a:r>
            <a:r>
              <a:rPr dirty="0"/>
              <a:t>2-4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31</a:t>
            </a:fld>
            <a:endParaRPr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976530"/>
              </p:ext>
            </p:extLst>
          </p:nvPr>
        </p:nvGraphicFramePr>
        <p:xfrm>
          <a:off x="256834" y="408094"/>
          <a:ext cx="3399972" cy="14270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345"/>
                <a:gridCol w="1411827"/>
                <a:gridCol w="1447800"/>
              </a:tblGrid>
              <a:tr h="312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Hàm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283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40005" algn="ctr">
                        <a:lnSpc>
                          <a:spcPct val="100000"/>
                        </a:lnSpc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 dirty="0">
                        <a:latin typeface="Times New Roman"/>
                        <a:cs typeface="Times New Roman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Ví</a:t>
                      </a:r>
                      <a:r>
                        <a:rPr sz="700" b="1" spc="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dụ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943735"/>
                    </a:solidFill>
                  </a:tcPr>
                </a:tc>
              </a:tr>
              <a:tr h="31740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eval()</a:t>
                      </a:r>
                      <a:endParaRPr sz="700" dirty="0">
                        <a:latin typeface="Courier New"/>
                        <a:cs typeface="Courier New"/>
                      </a:endParaRPr>
                    </a:p>
                  </a:txBody>
                  <a:tcPr marL="0" marR="0" marT="2097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20650" marR="377190">
                        <a:lnSpc>
                          <a:spcPct val="112500"/>
                        </a:lnSpc>
                        <a:spcBef>
                          <a:spcPts val="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Tính toán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biểu thức và trả về kết 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quả.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8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600" spc="10" dirty="0">
                          <a:latin typeface="Courier New"/>
                          <a:cs typeface="Courier New"/>
                        </a:rPr>
                        <a:t>eval(“2+2”);</a:t>
                      </a:r>
                      <a:endParaRPr sz="600">
                        <a:latin typeface="Courier New"/>
                        <a:cs typeface="Courier New"/>
                      </a:endParaRPr>
                    </a:p>
                    <a:p>
                      <a:pPr marL="10350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Returns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5" dirty="0">
                          <a:latin typeface="Courier New"/>
                          <a:cs typeface="Courier New"/>
                        </a:rPr>
                        <a:t>4</a:t>
                      </a:r>
                      <a:endParaRPr sz="600">
                        <a:latin typeface="Courier New"/>
                        <a:cs typeface="Courier New"/>
                      </a:endParaRPr>
                    </a:p>
                  </a:txBody>
                  <a:tcPr marL="0" marR="0" marT="49595" marB="0">
                    <a:solidFill>
                      <a:srgbClr val="D6E3BC"/>
                    </a:solidFill>
                  </a:tcPr>
                </a:tc>
              </a:tr>
              <a:tr h="27206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isNaN()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2097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5875" algn="ctr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Kiểm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tra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xem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không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phải là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số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sz="600" spc="10" dirty="0">
                          <a:latin typeface="Courier New"/>
                          <a:cs typeface="Courier New"/>
                        </a:rPr>
                        <a:t>isNan(“Hello”);</a:t>
                      </a:r>
                      <a:endParaRPr sz="600" dirty="0">
                        <a:latin typeface="Courier New"/>
                        <a:cs typeface="Courier New"/>
                      </a:endParaRPr>
                    </a:p>
                    <a:p>
                      <a:pPr marL="10350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Returns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Courier New"/>
                          <a:cs typeface="Courier New"/>
                        </a:rPr>
                        <a:t>true</a:t>
                      </a:r>
                      <a:endParaRPr sz="600" dirty="0">
                        <a:latin typeface="Courier New"/>
                        <a:cs typeface="Courier New"/>
                      </a:endParaRPr>
                    </a:p>
                  </a:txBody>
                  <a:tcPr marL="0" marR="0" marT="49595" marB="0">
                    <a:solidFill>
                      <a:srgbClr val="F1DCDB"/>
                    </a:solidFill>
                  </a:tcPr>
                </a:tc>
              </a:tr>
              <a:tr h="45343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prompt()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2125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20650" marR="179070">
                        <a:lnSpc>
                          <a:spcPct val="102600"/>
                        </a:lnSpc>
                        <a:spcBef>
                          <a:spcPts val="955"/>
                        </a:spcBef>
                      </a:pPr>
                      <a:r>
                        <a:rPr sz="600" spc="5" dirty="0">
                          <a:latin typeface="Arial"/>
                          <a:cs typeface="Arial"/>
                        </a:rPr>
                        <a:t>Hiển thị 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hộp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thoại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mà chấp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nhận  một 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đầu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vào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thông qua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hộp  văn bản.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Nó cũng chấp nhận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giá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</a:t>
                      </a:r>
                      <a:r>
                        <a:rPr sz="6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mặc  định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cho hộp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văn</a:t>
                      </a:r>
                      <a:r>
                        <a:rPr sz="6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bản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4129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03505" marR="713105">
                        <a:lnSpc>
                          <a:spcPct val="103099"/>
                        </a:lnSpc>
                        <a:spcBef>
                          <a:spcPts val="830"/>
                        </a:spcBef>
                      </a:pPr>
                      <a:r>
                        <a:rPr sz="600" spc="10" dirty="0">
                          <a:latin typeface="Courier New"/>
                          <a:cs typeface="Courier New"/>
                        </a:rPr>
                        <a:t>prompt(“Enter your name”,  “Name”);</a:t>
                      </a:r>
                      <a:endParaRPr sz="600" dirty="0">
                        <a:latin typeface="Courier New"/>
                        <a:cs typeface="Courier New"/>
                      </a:endParaRPr>
                    </a:p>
                  </a:txBody>
                  <a:tcPr marL="0" marR="0" marT="47044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12343" y="1843108"/>
            <a:ext cx="2158918" cy="1012155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</a:p>
          <a:p>
            <a:pPr marR="1194527" algn="ctr">
              <a:spcBef>
                <a:spcPts val="1013"/>
              </a:spcBef>
            </a:pPr>
            <a:r>
              <a:rPr sz="700" spc="-2" dirty="0">
                <a:latin typeface="Courier New"/>
                <a:cs typeface="Courier New"/>
              </a:rPr>
              <a:t>&lt;!DOCTYPE</a:t>
            </a:r>
            <a:r>
              <a:rPr sz="700" spc="-13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HTML&gt;</a:t>
            </a:r>
            <a:endParaRPr sz="700" dirty="0">
              <a:latin typeface="Courier New"/>
              <a:cs typeface="Courier New"/>
            </a:endParaRPr>
          </a:p>
          <a:p>
            <a:pPr marL="145973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 dirty="0">
              <a:latin typeface="Courier New"/>
              <a:cs typeface="Courier New"/>
            </a:endParaRPr>
          </a:p>
          <a:p>
            <a:pPr marL="252946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 dirty="0">
              <a:latin typeface="Courier New"/>
              <a:cs typeface="Courier New"/>
            </a:endParaRPr>
          </a:p>
          <a:p>
            <a:pPr marL="252946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&lt;title&gt; JavaScript language &lt;/title&gt;</a:t>
            </a:r>
            <a:endParaRPr sz="700" dirty="0">
              <a:latin typeface="Courier New"/>
              <a:cs typeface="Courier New"/>
            </a:endParaRPr>
          </a:p>
          <a:p>
            <a:pPr marR="1141598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&lt;script&gt;</a:t>
            </a:r>
            <a:endParaRPr sz="700" dirty="0">
              <a:latin typeface="Courier New"/>
              <a:cs typeface="Courier New"/>
            </a:endParaRPr>
          </a:p>
          <a:p>
            <a:pPr marL="600607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var value =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“”;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72625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hàm </a:t>
            </a:r>
            <a:r>
              <a:rPr spc="-11" dirty="0"/>
              <a:t>có </a:t>
            </a:r>
            <a:r>
              <a:rPr spc="-2" dirty="0"/>
              <a:t>sẵn</a:t>
            </a:r>
            <a:r>
              <a:rPr spc="-24" dirty="0"/>
              <a:t> </a:t>
            </a:r>
            <a:r>
              <a:rPr dirty="0"/>
              <a:t>3-4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17965" y="333061"/>
            <a:ext cx="3291876" cy="1740972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1077526" marR="164916" indent="-750479">
              <a:lnSpc>
                <a:spcPct val="120000"/>
              </a:lnSpc>
              <a:spcBef>
                <a:spcPts val="44"/>
              </a:spcBef>
            </a:pPr>
            <a:r>
              <a:rPr sz="700" spc="-2" dirty="0">
                <a:latin typeface="Courier New"/>
                <a:cs typeface="Courier New"/>
              </a:rPr>
              <a:t>var numone = prompt(“enter first value to perform the  multiplication operation”,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value);</a:t>
            </a:r>
            <a:endParaRPr sz="700">
              <a:latin typeface="Courier New"/>
              <a:cs typeface="Courier New"/>
            </a:endParaRPr>
          </a:p>
          <a:p>
            <a:pPr marL="1077526" marR="112265" indent="-751037">
              <a:lnSpc>
                <a:spcPct val="130000"/>
              </a:lnSpc>
              <a:spcBef>
                <a:spcPts val="338"/>
              </a:spcBef>
            </a:pPr>
            <a:r>
              <a:rPr sz="700" spc="-2" dirty="0">
                <a:latin typeface="Courier New"/>
                <a:cs typeface="Courier New"/>
              </a:rPr>
              <a:t>var numtwo = prompt(“enter second value </a:t>
            </a:r>
            <a:r>
              <a:rPr sz="700" dirty="0">
                <a:latin typeface="Courier New"/>
                <a:cs typeface="Courier New"/>
              </a:rPr>
              <a:t>to </a:t>
            </a:r>
            <a:r>
              <a:rPr sz="700" spc="-2" dirty="0">
                <a:latin typeface="Courier New"/>
                <a:cs typeface="Courier New"/>
              </a:rPr>
              <a:t>perform the  multiplication operation”,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value);</a:t>
            </a:r>
            <a:endParaRPr sz="700">
              <a:latin typeface="Courier New"/>
              <a:cs typeface="Courier New"/>
            </a:endParaRPr>
          </a:p>
          <a:p>
            <a:pPr marL="327046" marR="54879">
              <a:lnSpc>
                <a:spcPct val="120000"/>
              </a:lnSpc>
              <a:tabLst>
                <a:tab pos="1827727" algn="l"/>
              </a:tabLst>
            </a:pPr>
            <a:r>
              <a:rPr sz="700" spc="-2" dirty="0">
                <a:latin typeface="Courier New"/>
                <a:cs typeface="Courier New"/>
              </a:rPr>
              <a:t>var result =</a:t>
            </a:r>
            <a:r>
              <a:rPr sz="700" spc="29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eval(numone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*	numtwo);  document.write(“The result of multiplying: “ + numone</a:t>
            </a:r>
            <a:r>
              <a:rPr sz="700" spc="5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+</a:t>
            </a:r>
            <a:endParaRPr sz="700">
              <a:latin typeface="Courier New"/>
              <a:cs typeface="Courier New"/>
            </a:endParaRPr>
          </a:p>
          <a:p>
            <a:pPr marL="1024040">
              <a:spcBef>
                <a:spcPts val="168"/>
              </a:spcBef>
            </a:pPr>
            <a:r>
              <a:rPr sz="700" spc="-2" dirty="0">
                <a:latin typeface="Courier New"/>
                <a:cs typeface="Courier New"/>
              </a:rPr>
              <a:t>“and “ + numtwo + “ is: “ + result + “.”</a:t>
            </a:r>
            <a:r>
              <a:rPr sz="700" spc="26" dirty="0">
                <a:latin typeface="Courier New"/>
                <a:cs typeface="Courier New"/>
              </a:rPr>
              <a:t> </a:t>
            </a:r>
            <a:r>
              <a:rPr sz="700" spc="-4" dirty="0">
                <a:latin typeface="Courier New"/>
                <a:cs typeface="Courier New"/>
              </a:rPr>
              <a:t>);</a:t>
            </a:r>
            <a:endParaRPr sz="700">
              <a:latin typeface="Courier New"/>
              <a:cs typeface="Courier New"/>
            </a:endParaRPr>
          </a:p>
          <a:p>
            <a:pPr marL="166030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>
              <a:latin typeface="Courier New"/>
              <a:cs typeface="Courier New"/>
            </a:endParaRPr>
          </a:p>
          <a:p>
            <a:pPr marL="166030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168"/>
              </a:spcBef>
            </a:pP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72625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hàm </a:t>
            </a:r>
            <a:r>
              <a:rPr spc="-11" dirty="0"/>
              <a:t>có </a:t>
            </a:r>
            <a:r>
              <a:rPr spc="-2" dirty="0"/>
              <a:t>sẵn</a:t>
            </a:r>
            <a:r>
              <a:rPr spc="-24" dirty="0"/>
              <a:t> </a:t>
            </a:r>
            <a:r>
              <a:rPr dirty="0"/>
              <a:t>3-4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33</a:t>
            </a:fld>
            <a:endParaRPr dirty="0"/>
          </a:p>
        </p:txBody>
      </p:sp>
      <p:sp>
        <p:nvSpPr>
          <p:cNvPr id="7" name="object 3"/>
          <p:cNvSpPr txBox="1"/>
          <p:nvPr/>
        </p:nvSpPr>
        <p:spPr>
          <a:xfrm>
            <a:off x="212344" y="373972"/>
            <a:ext cx="1662716" cy="255909"/>
          </a:xfrm>
          <a:prstGeom prst="rect">
            <a:avLst/>
          </a:prstGeom>
        </p:spPr>
        <p:txBody>
          <a:bodyPr vert="horz" wrap="square" lIns="0" tIns="18107" rIns="0" bIns="0" rtlCol="0">
            <a:spAutoFit/>
          </a:bodyPr>
          <a:lstStyle/>
          <a:p>
            <a:pPr marL="125916" marR="2229" indent="-120344">
              <a:lnSpc>
                <a:spcPts val="904"/>
              </a:lnSpc>
              <a:spcBef>
                <a:spcPts val="14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Hình dưới đây sẽ hiển thị số </a:t>
            </a:r>
            <a:r>
              <a:rPr spc="2" dirty="0">
                <a:latin typeface="Calibri"/>
                <a:cs typeface="Calibri"/>
              </a:rPr>
              <a:t>đầu</a:t>
            </a:r>
            <a:r>
              <a:rPr spc="-6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tiên  </a:t>
            </a:r>
            <a:r>
              <a:rPr spc="2" dirty="0">
                <a:latin typeface="Calibri"/>
                <a:cs typeface="Calibri"/>
              </a:rPr>
              <a:t>đầu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vào.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8" name="object 4"/>
          <p:cNvSpPr/>
          <p:nvPr/>
        </p:nvSpPr>
        <p:spPr>
          <a:xfrm>
            <a:off x="347892" y="680156"/>
            <a:ext cx="1599508" cy="10882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/>
          <p:cNvSpPr txBox="1"/>
          <p:nvPr/>
        </p:nvSpPr>
        <p:spPr>
          <a:xfrm>
            <a:off x="2094115" y="373972"/>
            <a:ext cx="1464401" cy="255909"/>
          </a:xfrm>
          <a:prstGeom prst="rect">
            <a:avLst/>
          </a:prstGeom>
        </p:spPr>
        <p:txBody>
          <a:bodyPr vert="horz" wrap="square" lIns="0" tIns="18107" rIns="0" bIns="0" rtlCol="0">
            <a:spAutoFit/>
          </a:bodyPr>
          <a:lstStyle/>
          <a:p>
            <a:pPr marL="125916" marR="2229" indent="-120344">
              <a:lnSpc>
                <a:spcPts val="904"/>
              </a:lnSpc>
              <a:spcBef>
                <a:spcPts val="14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sẽ hiển thị số</a:t>
            </a:r>
            <a:r>
              <a:rPr spc="-6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thứ  hai </a:t>
            </a:r>
            <a:r>
              <a:rPr spc="2" dirty="0">
                <a:latin typeface="Calibri"/>
                <a:cs typeface="Calibri"/>
              </a:rPr>
              <a:t>đầu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vào.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6"/>
          <p:cNvSpPr/>
          <p:nvPr/>
        </p:nvSpPr>
        <p:spPr>
          <a:xfrm>
            <a:off x="2211454" y="680156"/>
            <a:ext cx="1599508" cy="10882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/>
          <p:cNvSpPr txBox="1"/>
          <p:nvPr/>
        </p:nvSpPr>
        <p:spPr>
          <a:xfrm>
            <a:off x="212344" y="1824687"/>
            <a:ext cx="1534264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Hình dưới đây sẽ hiển thị </a:t>
            </a:r>
            <a:r>
              <a:rPr spc="-7" dirty="0">
                <a:latin typeface="Calibri"/>
                <a:cs typeface="Calibri"/>
              </a:rPr>
              <a:t>kết</a:t>
            </a:r>
            <a:r>
              <a:rPr spc="-6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quả.</a:t>
            </a:r>
          </a:p>
        </p:txBody>
      </p:sp>
      <p:sp>
        <p:nvSpPr>
          <p:cNvPr id="12" name="object 8"/>
          <p:cNvSpPr/>
          <p:nvPr/>
        </p:nvSpPr>
        <p:spPr>
          <a:xfrm>
            <a:off x="347891" y="2006459"/>
            <a:ext cx="1961923" cy="8161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4123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01908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sự</a:t>
            </a:r>
            <a:r>
              <a:rPr spc="-35" dirty="0"/>
              <a:t> </a:t>
            </a:r>
            <a:r>
              <a:rPr spc="-4" dirty="0"/>
              <a:t>kiện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4" y="347053"/>
            <a:ext cx="2759091" cy="799466"/>
          </a:xfrm>
          <a:prstGeom prst="rect">
            <a:avLst/>
          </a:prstGeom>
        </p:spPr>
        <p:txBody>
          <a:bodyPr vert="horz" wrap="square" lIns="0" tIns="13650" rIns="0" bIns="0" rtlCol="0">
            <a:spAutoFit/>
          </a:bodyPr>
          <a:lstStyle/>
          <a:p>
            <a:pPr marL="125916" indent="-120344">
              <a:spcBef>
                <a:spcPts val="10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sự kiện </a:t>
            </a:r>
            <a:r>
              <a:rPr spc="-7" dirty="0">
                <a:latin typeface="Calibri"/>
                <a:cs typeface="Calibri"/>
              </a:rPr>
              <a:t>xảy ra </a:t>
            </a:r>
            <a:r>
              <a:rPr dirty="0">
                <a:latin typeface="Calibri"/>
                <a:cs typeface="Calibri"/>
              </a:rPr>
              <a:t>khi người dùng </a:t>
            </a:r>
            <a:r>
              <a:rPr spc="2" dirty="0">
                <a:latin typeface="Calibri"/>
                <a:cs typeface="Calibri"/>
              </a:rPr>
              <a:t>tương </a:t>
            </a:r>
            <a:r>
              <a:rPr spc="-2" dirty="0">
                <a:latin typeface="Calibri"/>
                <a:cs typeface="Calibri"/>
              </a:rPr>
              <a:t>tác </a:t>
            </a:r>
            <a:r>
              <a:rPr dirty="0">
                <a:latin typeface="Calibri"/>
                <a:cs typeface="Calibri"/>
              </a:rPr>
              <a:t>với các </a:t>
            </a:r>
            <a:r>
              <a:rPr spc="-2" dirty="0">
                <a:latin typeface="Calibri"/>
                <a:cs typeface="Calibri"/>
              </a:rPr>
              <a:t>trang</a:t>
            </a:r>
            <a:r>
              <a:rPr spc="-2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5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sự kiện </a:t>
            </a:r>
            <a:r>
              <a:rPr spc="2" dirty="0">
                <a:latin typeface="Calibri"/>
                <a:cs typeface="Calibri"/>
              </a:rPr>
              <a:t>thường được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2" dirty="0">
                <a:latin typeface="Calibri"/>
                <a:cs typeface="Calibri"/>
              </a:rPr>
              <a:t>cú </a:t>
            </a:r>
            <a:r>
              <a:rPr dirty="0">
                <a:latin typeface="Calibri"/>
                <a:cs typeface="Calibri"/>
              </a:rPr>
              <a:t>click chuột, gõ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phím,..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5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Quá </a:t>
            </a:r>
            <a:r>
              <a:rPr dirty="0">
                <a:latin typeface="Calibri"/>
                <a:cs typeface="Calibri"/>
              </a:rPr>
              <a:t>trình xử lý các sự kiện </a:t>
            </a:r>
            <a:r>
              <a:rPr spc="-2" dirty="0">
                <a:latin typeface="Calibri"/>
                <a:cs typeface="Calibri"/>
              </a:rPr>
              <a:t>này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gọi là xử lý sự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kiện.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10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Hình dưới đây sẽ hiển thị các sự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kiện.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7179" y="1224280"/>
            <a:ext cx="2945525" cy="16323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199636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Điều khiển sự kiện</a:t>
            </a:r>
            <a:r>
              <a:rPr spc="-26" dirty="0"/>
              <a:t> </a:t>
            </a:r>
            <a:r>
              <a:rPr spc="-7" dirty="0"/>
              <a:t>1-2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35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32357" y="408433"/>
            <a:ext cx="3630745" cy="346879"/>
          </a:xfrm>
          <a:custGeom>
            <a:avLst/>
            <a:gdLst/>
            <a:ahLst/>
            <a:cxnLst/>
            <a:rect l="l" t="t" r="r" b="b"/>
            <a:pathLst>
              <a:path w="8382000" h="777239">
                <a:moveTo>
                  <a:pt x="8252460" y="0"/>
                </a:moveTo>
                <a:lnTo>
                  <a:pt x="129539" y="0"/>
                </a:lnTo>
                <a:lnTo>
                  <a:pt x="79118" y="10185"/>
                </a:lnTo>
                <a:lnTo>
                  <a:pt x="37942" y="37957"/>
                </a:lnTo>
                <a:lnTo>
                  <a:pt x="10180" y="79134"/>
                </a:lnTo>
                <a:lnTo>
                  <a:pt x="0" y="129539"/>
                </a:lnTo>
                <a:lnTo>
                  <a:pt x="0" y="647700"/>
                </a:lnTo>
                <a:lnTo>
                  <a:pt x="10180" y="698105"/>
                </a:lnTo>
                <a:lnTo>
                  <a:pt x="37942" y="739282"/>
                </a:lnTo>
                <a:lnTo>
                  <a:pt x="79118" y="767054"/>
                </a:lnTo>
                <a:lnTo>
                  <a:pt x="129539" y="777239"/>
                </a:lnTo>
                <a:lnTo>
                  <a:pt x="8252460" y="777239"/>
                </a:lnTo>
                <a:lnTo>
                  <a:pt x="8302865" y="767054"/>
                </a:lnTo>
                <a:lnTo>
                  <a:pt x="8344042" y="739282"/>
                </a:lnTo>
                <a:lnTo>
                  <a:pt x="8371814" y="698105"/>
                </a:lnTo>
                <a:lnTo>
                  <a:pt x="8382000" y="647700"/>
                </a:lnTo>
                <a:lnTo>
                  <a:pt x="8382000" y="129539"/>
                </a:lnTo>
                <a:lnTo>
                  <a:pt x="8371814" y="79134"/>
                </a:lnTo>
                <a:lnTo>
                  <a:pt x="8344042" y="37957"/>
                </a:lnTo>
                <a:lnTo>
                  <a:pt x="8302865" y="10185"/>
                </a:lnTo>
                <a:lnTo>
                  <a:pt x="8252460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408433"/>
            <a:ext cx="3630745" cy="346879"/>
          </a:xfrm>
          <a:custGeom>
            <a:avLst/>
            <a:gdLst/>
            <a:ahLst/>
            <a:cxnLst/>
            <a:rect l="l" t="t" r="r" b="b"/>
            <a:pathLst>
              <a:path w="8382000" h="777239">
                <a:moveTo>
                  <a:pt x="0" y="129539"/>
                </a:moveTo>
                <a:lnTo>
                  <a:pt x="10180" y="79134"/>
                </a:lnTo>
                <a:lnTo>
                  <a:pt x="37942" y="37957"/>
                </a:lnTo>
                <a:lnTo>
                  <a:pt x="79118" y="10185"/>
                </a:lnTo>
                <a:lnTo>
                  <a:pt x="129539" y="0"/>
                </a:lnTo>
                <a:lnTo>
                  <a:pt x="8252460" y="0"/>
                </a:lnTo>
                <a:lnTo>
                  <a:pt x="8302865" y="10185"/>
                </a:lnTo>
                <a:lnTo>
                  <a:pt x="8344042" y="37957"/>
                </a:lnTo>
                <a:lnTo>
                  <a:pt x="8371814" y="79134"/>
                </a:lnTo>
                <a:lnTo>
                  <a:pt x="8382000" y="129539"/>
                </a:lnTo>
                <a:lnTo>
                  <a:pt x="8382000" y="647700"/>
                </a:lnTo>
                <a:lnTo>
                  <a:pt x="8371814" y="698105"/>
                </a:lnTo>
                <a:lnTo>
                  <a:pt x="8344042" y="739282"/>
                </a:lnTo>
                <a:lnTo>
                  <a:pt x="8302865" y="767054"/>
                </a:lnTo>
                <a:lnTo>
                  <a:pt x="8252460" y="777239"/>
                </a:lnTo>
                <a:lnTo>
                  <a:pt x="129539" y="777239"/>
                </a:lnTo>
                <a:lnTo>
                  <a:pt x="79118" y="767054"/>
                </a:lnTo>
                <a:lnTo>
                  <a:pt x="37942" y="739282"/>
                </a:lnTo>
                <a:lnTo>
                  <a:pt x="10180" y="698105"/>
                </a:lnTo>
                <a:lnTo>
                  <a:pt x="0" y="647700"/>
                </a:lnTo>
                <a:lnTo>
                  <a:pt x="0" y="12953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853255"/>
            <a:ext cx="3630745" cy="337527"/>
          </a:xfrm>
          <a:custGeom>
            <a:avLst/>
            <a:gdLst/>
            <a:ahLst/>
            <a:cxnLst/>
            <a:rect l="l" t="t" r="r" b="b"/>
            <a:pathLst>
              <a:path w="8382000" h="756285">
                <a:moveTo>
                  <a:pt x="8256016" y="0"/>
                </a:moveTo>
                <a:lnTo>
                  <a:pt x="125983" y="0"/>
                </a:lnTo>
                <a:lnTo>
                  <a:pt x="76943" y="9898"/>
                </a:lnTo>
                <a:lnTo>
                  <a:pt x="36898" y="36893"/>
                </a:lnTo>
                <a:lnTo>
                  <a:pt x="9899" y="76938"/>
                </a:lnTo>
                <a:lnTo>
                  <a:pt x="0" y="125983"/>
                </a:lnTo>
                <a:lnTo>
                  <a:pt x="0" y="629919"/>
                </a:lnTo>
                <a:lnTo>
                  <a:pt x="9899" y="678965"/>
                </a:lnTo>
                <a:lnTo>
                  <a:pt x="36898" y="719010"/>
                </a:lnTo>
                <a:lnTo>
                  <a:pt x="76943" y="746005"/>
                </a:lnTo>
                <a:lnTo>
                  <a:pt x="125983" y="755903"/>
                </a:lnTo>
                <a:lnTo>
                  <a:pt x="8256016" y="755903"/>
                </a:lnTo>
                <a:lnTo>
                  <a:pt x="8305061" y="746005"/>
                </a:lnTo>
                <a:lnTo>
                  <a:pt x="8345106" y="719010"/>
                </a:lnTo>
                <a:lnTo>
                  <a:pt x="8372101" y="678965"/>
                </a:lnTo>
                <a:lnTo>
                  <a:pt x="8382000" y="629919"/>
                </a:lnTo>
                <a:lnTo>
                  <a:pt x="8382000" y="125983"/>
                </a:lnTo>
                <a:lnTo>
                  <a:pt x="8372101" y="76938"/>
                </a:lnTo>
                <a:lnTo>
                  <a:pt x="8345106" y="36893"/>
                </a:lnTo>
                <a:lnTo>
                  <a:pt x="8305061" y="9898"/>
                </a:lnTo>
                <a:lnTo>
                  <a:pt x="8256016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853255"/>
            <a:ext cx="3630745" cy="337527"/>
          </a:xfrm>
          <a:custGeom>
            <a:avLst/>
            <a:gdLst/>
            <a:ahLst/>
            <a:cxnLst/>
            <a:rect l="l" t="t" r="r" b="b"/>
            <a:pathLst>
              <a:path w="8382000" h="756285">
                <a:moveTo>
                  <a:pt x="0" y="125983"/>
                </a:moveTo>
                <a:lnTo>
                  <a:pt x="9899" y="76938"/>
                </a:lnTo>
                <a:lnTo>
                  <a:pt x="36898" y="36893"/>
                </a:lnTo>
                <a:lnTo>
                  <a:pt x="76943" y="9898"/>
                </a:lnTo>
                <a:lnTo>
                  <a:pt x="125983" y="0"/>
                </a:lnTo>
                <a:lnTo>
                  <a:pt x="8256016" y="0"/>
                </a:lnTo>
                <a:lnTo>
                  <a:pt x="8305061" y="9898"/>
                </a:lnTo>
                <a:lnTo>
                  <a:pt x="8345106" y="36893"/>
                </a:lnTo>
                <a:lnTo>
                  <a:pt x="8372101" y="76938"/>
                </a:lnTo>
                <a:lnTo>
                  <a:pt x="8382000" y="125983"/>
                </a:lnTo>
                <a:lnTo>
                  <a:pt x="8382000" y="629919"/>
                </a:lnTo>
                <a:lnTo>
                  <a:pt x="8372101" y="678965"/>
                </a:lnTo>
                <a:lnTo>
                  <a:pt x="8345106" y="719010"/>
                </a:lnTo>
                <a:lnTo>
                  <a:pt x="8305061" y="746005"/>
                </a:lnTo>
                <a:lnTo>
                  <a:pt x="8256016" y="755903"/>
                </a:lnTo>
                <a:lnTo>
                  <a:pt x="125983" y="755903"/>
                </a:lnTo>
                <a:lnTo>
                  <a:pt x="76943" y="746005"/>
                </a:lnTo>
                <a:lnTo>
                  <a:pt x="36898" y="719010"/>
                </a:lnTo>
                <a:lnTo>
                  <a:pt x="9899" y="678965"/>
                </a:lnTo>
                <a:lnTo>
                  <a:pt x="0" y="629919"/>
                </a:lnTo>
                <a:lnTo>
                  <a:pt x="0" y="12598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280392"/>
            <a:ext cx="3630745" cy="310888"/>
          </a:xfrm>
          <a:custGeom>
            <a:avLst/>
            <a:gdLst/>
            <a:ahLst/>
            <a:cxnLst/>
            <a:rect l="l" t="t" r="r" b="b"/>
            <a:pathLst>
              <a:path w="8382000" h="696595">
                <a:moveTo>
                  <a:pt x="8265922" y="0"/>
                </a:moveTo>
                <a:lnTo>
                  <a:pt x="116078" y="0"/>
                </a:lnTo>
                <a:lnTo>
                  <a:pt x="70894" y="9118"/>
                </a:lnTo>
                <a:lnTo>
                  <a:pt x="33997" y="33988"/>
                </a:lnTo>
                <a:lnTo>
                  <a:pt x="9121" y="70883"/>
                </a:lnTo>
                <a:lnTo>
                  <a:pt x="0" y="116078"/>
                </a:lnTo>
                <a:lnTo>
                  <a:pt x="0" y="580390"/>
                </a:lnTo>
                <a:lnTo>
                  <a:pt x="9121" y="625584"/>
                </a:lnTo>
                <a:lnTo>
                  <a:pt x="33997" y="662479"/>
                </a:lnTo>
                <a:lnTo>
                  <a:pt x="70894" y="687349"/>
                </a:lnTo>
                <a:lnTo>
                  <a:pt x="116078" y="696468"/>
                </a:lnTo>
                <a:lnTo>
                  <a:pt x="8265922" y="696468"/>
                </a:lnTo>
                <a:lnTo>
                  <a:pt x="8311116" y="687349"/>
                </a:lnTo>
                <a:lnTo>
                  <a:pt x="8348011" y="662479"/>
                </a:lnTo>
                <a:lnTo>
                  <a:pt x="8372881" y="625584"/>
                </a:lnTo>
                <a:lnTo>
                  <a:pt x="8382000" y="580390"/>
                </a:lnTo>
                <a:lnTo>
                  <a:pt x="8382000" y="116078"/>
                </a:lnTo>
                <a:lnTo>
                  <a:pt x="8372881" y="70883"/>
                </a:lnTo>
                <a:lnTo>
                  <a:pt x="8348011" y="33988"/>
                </a:lnTo>
                <a:lnTo>
                  <a:pt x="8311116" y="9118"/>
                </a:lnTo>
                <a:lnTo>
                  <a:pt x="8265922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357" y="1280392"/>
            <a:ext cx="3630745" cy="310888"/>
          </a:xfrm>
          <a:custGeom>
            <a:avLst/>
            <a:gdLst/>
            <a:ahLst/>
            <a:cxnLst/>
            <a:rect l="l" t="t" r="r" b="b"/>
            <a:pathLst>
              <a:path w="8382000" h="696595">
                <a:moveTo>
                  <a:pt x="0" y="116078"/>
                </a:moveTo>
                <a:lnTo>
                  <a:pt x="9121" y="70883"/>
                </a:lnTo>
                <a:lnTo>
                  <a:pt x="33997" y="33988"/>
                </a:lnTo>
                <a:lnTo>
                  <a:pt x="70894" y="9118"/>
                </a:lnTo>
                <a:lnTo>
                  <a:pt x="116078" y="0"/>
                </a:lnTo>
                <a:lnTo>
                  <a:pt x="8265922" y="0"/>
                </a:lnTo>
                <a:lnTo>
                  <a:pt x="8311116" y="9118"/>
                </a:lnTo>
                <a:lnTo>
                  <a:pt x="8348011" y="33988"/>
                </a:lnTo>
                <a:lnTo>
                  <a:pt x="8372881" y="70883"/>
                </a:lnTo>
                <a:lnTo>
                  <a:pt x="8382000" y="116078"/>
                </a:lnTo>
                <a:lnTo>
                  <a:pt x="8382000" y="580390"/>
                </a:lnTo>
                <a:lnTo>
                  <a:pt x="8372881" y="625584"/>
                </a:lnTo>
                <a:lnTo>
                  <a:pt x="8348011" y="662479"/>
                </a:lnTo>
                <a:lnTo>
                  <a:pt x="8311116" y="687349"/>
                </a:lnTo>
                <a:lnTo>
                  <a:pt x="8265922" y="696468"/>
                </a:lnTo>
                <a:lnTo>
                  <a:pt x="116078" y="696468"/>
                </a:lnTo>
                <a:lnTo>
                  <a:pt x="70894" y="687349"/>
                </a:lnTo>
                <a:lnTo>
                  <a:pt x="33997" y="662479"/>
                </a:lnTo>
                <a:lnTo>
                  <a:pt x="9121" y="625584"/>
                </a:lnTo>
                <a:lnTo>
                  <a:pt x="0" y="580390"/>
                </a:lnTo>
                <a:lnTo>
                  <a:pt x="0" y="11607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357" y="1669442"/>
            <a:ext cx="3630745" cy="303519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8268716" y="0"/>
                </a:moveTo>
                <a:lnTo>
                  <a:pt x="113283" y="0"/>
                </a:lnTo>
                <a:lnTo>
                  <a:pt x="69190" y="8895"/>
                </a:lnTo>
                <a:lnTo>
                  <a:pt x="33181" y="33162"/>
                </a:lnTo>
                <a:lnTo>
                  <a:pt x="8903" y="69169"/>
                </a:lnTo>
                <a:lnTo>
                  <a:pt x="0" y="113284"/>
                </a:lnTo>
                <a:lnTo>
                  <a:pt x="0" y="566420"/>
                </a:lnTo>
                <a:lnTo>
                  <a:pt x="8903" y="610534"/>
                </a:lnTo>
                <a:lnTo>
                  <a:pt x="33181" y="646541"/>
                </a:lnTo>
                <a:lnTo>
                  <a:pt x="69190" y="670808"/>
                </a:lnTo>
                <a:lnTo>
                  <a:pt x="113283" y="679704"/>
                </a:lnTo>
                <a:lnTo>
                  <a:pt x="8268716" y="679704"/>
                </a:lnTo>
                <a:lnTo>
                  <a:pt x="8312830" y="670808"/>
                </a:lnTo>
                <a:lnTo>
                  <a:pt x="8348837" y="646541"/>
                </a:lnTo>
                <a:lnTo>
                  <a:pt x="8373104" y="610534"/>
                </a:lnTo>
                <a:lnTo>
                  <a:pt x="8382000" y="566420"/>
                </a:lnTo>
                <a:lnTo>
                  <a:pt x="8382000" y="113284"/>
                </a:lnTo>
                <a:lnTo>
                  <a:pt x="8373104" y="69169"/>
                </a:lnTo>
                <a:lnTo>
                  <a:pt x="8348837" y="33162"/>
                </a:lnTo>
                <a:lnTo>
                  <a:pt x="8312830" y="8895"/>
                </a:lnTo>
                <a:lnTo>
                  <a:pt x="8268716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357" y="1669442"/>
            <a:ext cx="3630745" cy="303519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0" y="113284"/>
                </a:moveTo>
                <a:lnTo>
                  <a:pt x="8903" y="69169"/>
                </a:lnTo>
                <a:lnTo>
                  <a:pt x="33181" y="33162"/>
                </a:lnTo>
                <a:lnTo>
                  <a:pt x="69190" y="8895"/>
                </a:lnTo>
                <a:lnTo>
                  <a:pt x="113283" y="0"/>
                </a:lnTo>
                <a:lnTo>
                  <a:pt x="8268716" y="0"/>
                </a:lnTo>
                <a:lnTo>
                  <a:pt x="8312830" y="8895"/>
                </a:lnTo>
                <a:lnTo>
                  <a:pt x="8348837" y="33162"/>
                </a:lnTo>
                <a:lnTo>
                  <a:pt x="8373104" y="69169"/>
                </a:lnTo>
                <a:lnTo>
                  <a:pt x="8382000" y="113284"/>
                </a:lnTo>
                <a:lnTo>
                  <a:pt x="8382000" y="566420"/>
                </a:lnTo>
                <a:lnTo>
                  <a:pt x="8373104" y="610534"/>
                </a:lnTo>
                <a:lnTo>
                  <a:pt x="8348837" y="646541"/>
                </a:lnTo>
                <a:lnTo>
                  <a:pt x="8312830" y="670808"/>
                </a:lnTo>
                <a:lnTo>
                  <a:pt x="8268716" y="679704"/>
                </a:lnTo>
                <a:lnTo>
                  <a:pt x="113283" y="679704"/>
                </a:lnTo>
                <a:lnTo>
                  <a:pt x="69190" y="670808"/>
                </a:lnTo>
                <a:lnTo>
                  <a:pt x="33181" y="646541"/>
                </a:lnTo>
                <a:lnTo>
                  <a:pt x="8903" y="610534"/>
                </a:lnTo>
                <a:lnTo>
                  <a:pt x="0" y="566420"/>
                </a:lnTo>
                <a:lnTo>
                  <a:pt x="0" y="11328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57" y="2057810"/>
            <a:ext cx="3630745" cy="333276"/>
          </a:xfrm>
          <a:custGeom>
            <a:avLst/>
            <a:gdLst/>
            <a:ahLst/>
            <a:cxnLst/>
            <a:rect l="l" t="t" r="r" b="b"/>
            <a:pathLst>
              <a:path w="8382000" h="746760">
                <a:moveTo>
                  <a:pt x="8257540" y="0"/>
                </a:moveTo>
                <a:lnTo>
                  <a:pt x="124460" y="0"/>
                </a:lnTo>
                <a:lnTo>
                  <a:pt x="76016" y="9784"/>
                </a:lnTo>
                <a:lnTo>
                  <a:pt x="36455" y="36464"/>
                </a:lnTo>
                <a:lnTo>
                  <a:pt x="9781" y="76027"/>
                </a:lnTo>
                <a:lnTo>
                  <a:pt x="0" y="124460"/>
                </a:lnTo>
                <a:lnTo>
                  <a:pt x="0" y="622300"/>
                </a:lnTo>
                <a:lnTo>
                  <a:pt x="9781" y="670732"/>
                </a:lnTo>
                <a:lnTo>
                  <a:pt x="36455" y="710295"/>
                </a:lnTo>
                <a:lnTo>
                  <a:pt x="76016" y="736975"/>
                </a:lnTo>
                <a:lnTo>
                  <a:pt x="124460" y="746760"/>
                </a:lnTo>
                <a:lnTo>
                  <a:pt x="8257540" y="746760"/>
                </a:lnTo>
                <a:lnTo>
                  <a:pt x="8305972" y="736975"/>
                </a:lnTo>
                <a:lnTo>
                  <a:pt x="8345535" y="710295"/>
                </a:lnTo>
                <a:lnTo>
                  <a:pt x="8372215" y="670732"/>
                </a:lnTo>
                <a:lnTo>
                  <a:pt x="8382000" y="622300"/>
                </a:lnTo>
                <a:lnTo>
                  <a:pt x="8382000" y="124460"/>
                </a:lnTo>
                <a:lnTo>
                  <a:pt x="8372215" y="76027"/>
                </a:lnTo>
                <a:lnTo>
                  <a:pt x="8345535" y="36464"/>
                </a:lnTo>
                <a:lnTo>
                  <a:pt x="8305972" y="9784"/>
                </a:lnTo>
                <a:lnTo>
                  <a:pt x="8257540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357" y="2057810"/>
            <a:ext cx="3630745" cy="333276"/>
          </a:xfrm>
          <a:custGeom>
            <a:avLst/>
            <a:gdLst/>
            <a:ahLst/>
            <a:cxnLst/>
            <a:rect l="l" t="t" r="r" b="b"/>
            <a:pathLst>
              <a:path w="8382000" h="746760">
                <a:moveTo>
                  <a:pt x="0" y="124460"/>
                </a:moveTo>
                <a:lnTo>
                  <a:pt x="9781" y="76027"/>
                </a:lnTo>
                <a:lnTo>
                  <a:pt x="36455" y="36464"/>
                </a:lnTo>
                <a:lnTo>
                  <a:pt x="76016" y="9784"/>
                </a:lnTo>
                <a:lnTo>
                  <a:pt x="124460" y="0"/>
                </a:lnTo>
                <a:lnTo>
                  <a:pt x="8257540" y="0"/>
                </a:lnTo>
                <a:lnTo>
                  <a:pt x="8305972" y="9784"/>
                </a:lnTo>
                <a:lnTo>
                  <a:pt x="8345535" y="36464"/>
                </a:lnTo>
                <a:lnTo>
                  <a:pt x="8372215" y="76027"/>
                </a:lnTo>
                <a:lnTo>
                  <a:pt x="8382000" y="124460"/>
                </a:lnTo>
                <a:lnTo>
                  <a:pt x="8382000" y="622300"/>
                </a:lnTo>
                <a:lnTo>
                  <a:pt x="8372215" y="670732"/>
                </a:lnTo>
                <a:lnTo>
                  <a:pt x="8345535" y="710295"/>
                </a:lnTo>
                <a:lnTo>
                  <a:pt x="8305972" y="736975"/>
                </a:lnTo>
                <a:lnTo>
                  <a:pt x="8257540" y="746760"/>
                </a:lnTo>
                <a:lnTo>
                  <a:pt x="124460" y="746760"/>
                </a:lnTo>
                <a:lnTo>
                  <a:pt x="76016" y="736975"/>
                </a:lnTo>
                <a:lnTo>
                  <a:pt x="36455" y="710295"/>
                </a:lnTo>
                <a:lnTo>
                  <a:pt x="9781" y="670732"/>
                </a:lnTo>
                <a:lnTo>
                  <a:pt x="0" y="622300"/>
                </a:lnTo>
                <a:lnTo>
                  <a:pt x="0" y="12446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1686" y="2460969"/>
            <a:ext cx="3630745" cy="327892"/>
          </a:xfrm>
          <a:custGeom>
            <a:avLst/>
            <a:gdLst/>
            <a:ahLst/>
            <a:cxnLst/>
            <a:rect l="l" t="t" r="r" b="b"/>
            <a:pathLst>
              <a:path w="8382000" h="734695">
                <a:moveTo>
                  <a:pt x="8259572" y="0"/>
                </a:moveTo>
                <a:lnTo>
                  <a:pt x="122428" y="0"/>
                </a:lnTo>
                <a:lnTo>
                  <a:pt x="74773" y="9621"/>
                </a:lnTo>
                <a:lnTo>
                  <a:pt x="35858" y="35858"/>
                </a:lnTo>
                <a:lnTo>
                  <a:pt x="9621" y="74773"/>
                </a:lnTo>
                <a:lnTo>
                  <a:pt x="0" y="122427"/>
                </a:lnTo>
                <a:lnTo>
                  <a:pt x="0" y="612139"/>
                </a:lnTo>
                <a:lnTo>
                  <a:pt x="9621" y="659794"/>
                </a:lnTo>
                <a:lnTo>
                  <a:pt x="35858" y="698709"/>
                </a:lnTo>
                <a:lnTo>
                  <a:pt x="74773" y="724946"/>
                </a:lnTo>
                <a:lnTo>
                  <a:pt x="122428" y="734567"/>
                </a:lnTo>
                <a:lnTo>
                  <a:pt x="8259572" y="734567"/>
                </a:lnTo>
                <a:lnTo>
                  <a:pt x="8307204" y="724946"/>
                </a:lnTo>
                <a:lnTo>
                  <a:pt x="8346122" y="698709"/>
                </a:lnTo>
                <a:lnTo>
                  <a:pt x="8372371" y="659794"/>
                </a:lnTo>
                <a:lnTo>
                  <a:pt x="8382000" y="612139"/>
                </a:lnTo>
                <a:lnTo>
                  <a:pt x="8382000" y="122427"/>
                </a:lnTo>
                <a:lnTo>
                  <a:pt x="8372371" y="74773"/>
                </a:lnTo>
                <a:lnTo>
                  <a:pt x="8346122" y="35858"/>
                </a:lnTo>
                <a:lnTo>
                  <a:pt x="8307204" y="9621"/>
                </a:lnTo>
                <a:lnTo>
                  <a:pt x="8259572" y="0"/>
                </a:lnTo>
                <a:close/>
              </a:path>
            </a:pathLst>
          </a:custGeom>
          <a:solidFill>
            <a:srgbClr val="B7DE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357" y="2460969"/>
            <a:ext cx="3630745" cy="327892"/>
          </a:xfrm>
          <a:custGeom>
            <a:avLst/>
            <a:gdLst/>
            <a:ahLst/>
            <a:cxnLst/>
            <a:rect l="l" t="t" r="r" b="b"/>
            <a:pathLst>
              <a:path w="8382000" h="734695">
                <a:moveTo>
                  <a:pt x="0" y="122427"/>
                </a:moveTo>
                <a:lnTo>
                  <a:pt x="9621" y="74773"/>
                </a:lnTo>
                <a:lnTo>
                  <a:pt x="35858" y="35858"/>
                </a:lnTo>
                <a:lnTo>
                  <a:pt x="74773" y="9621"/>
                </a:lnTo>
                <a:lnTo>
                  <a:pt x="122428" y="0"/>
                </a:lnTo>
                <a:lnTo>
                  <a:pt x="8259572" y="0"/>
                </a:lnTo>
                <a:lnTo>
                  <a:pt x="8307204" y="9621"/>
                </a:lnTo>
                <a:lnTo>
                  <a:pt x="8346122" y="35858"/>
                </a:lnTo>
                <a:lnTo>
                  <a:pt x="8372371" y="74773"/>
                </a:lnTo>
                <a:lnTo>
                  <a:pt x="8382000" y="122427"/>
                </a:lnTo>
                <a:lnTo>
                  <a:pt x="8382000" y="612139"/>
                </a:lnTo>
                <a:lnTo>
                  <a:pt x="8372371" y="659794"/>
                </a:lnTo>
                <a:lnTo>
                  <a:pt x="8346122" y="698709"/>
                </a:lnTo>
                <a:lnTo>
                  <a:pt x="8307204" y="724946"/>
                </a:lnTo>
                <a:lnTo>
                  <a:pt x="8259572" y="734567"/>
                </a:lnTo>
                <a:lnTo>
                  <a:pt x="122428" y="734567"/>
                </a:lnTo>
                <a:lnTo>
                  <a:pt x="74773" y="724946"/>
                </a:lnTo>
                <a:lnTo>
                  <a:pt x="35858" y="698709"/>
                </a:lnTo>
                <a:lnTo>
                  <a:pt x="9621" y="659794"/>
                </a:lnTo>
                <a:lnTo>
                  <a:pt x="0" y="612139"/>
                </a:lnTo>
                <a:lnTo>
                  <a:pt x="0" y="12242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71018" y="451827"/>
            <a:ext cx="3592083" cy="2359668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7243">
              <a:lnSpc>
                <a:spcPts val="884"/>
              </a:lnSpc>
              <a:spcBef>
                <a:spcPts val="44"/>
              </a:spcBef>
            </a:pPr>
            <a:r>
              <a:rPr spc="-4" dirty="0">
                <a:latin typeface="Arial"/>
                <a:cs typeface="Arial"/>
              </a:rPr>
              <a:t>Xử </a:t>
            </a:r>
            <a:r>
              <a:rPr spc="-2" dirty="0">
                <a:latin typeface="Arial"/>
                <a:cs typeface="Arial"/>
              </a:rPr>
              <a:t>lý </a:t>
            </a:r>
            <a:r>
              <a:rPr dirty="0">
                <a:latin typeface="Arial"/>
                <a:cs typeface="Arial"/>
              </a:rPr>
              <a:t>sự </a:t>
            </a:r>
            <a:r>
              <a:rPr spc="-2" dirty="0">
                <a:latin typeface="Arial"/>
                <a:cs typeface="Arial"/>
              </a:rPr>
              <a:t>kiện là một </a:t>
            </a:r>
            <a:r>
              <a:rPr spc="-4" dirty="0">
                <a:latin typeface="Arial"/>
                <a:cs typeface="Arial"/>
              </a:rPr>
              <a:t>quá </a:t>
            </a:r>
            <a:r>
              <a:rPr spc="-2" dirty="0">
                <a:latin typeface="Arial"/>
                <a:cs typeface="Arial"/>
              </a:rPr>
              <a:t>trình </a:t>
            </a:r>
            <a:r>
              <a:rPr spc="-4" dirty="0">
                <a:latin typeface="Arial"/>
                <a:cs typeface="Arial"/>
              </a:rPr>
              <a:t>xác định </a:t>
            </a:r>
            <a:r>
              <a:rPr spc="-2" dirty="0">
                <a:latin typeface="Arial"/>
                <a:cs typeface="Arial"/>
              </a:rPr>
              <a:t>các </a:t>
            </a:r>
            <a:r>
              <a:rPr spc="-4" dirty="0">
                <a:latin typeface="Arial"/>
                <a:cs typeface="Arial"/>
              </a:rPr>
              <a:t>hành động được </a:t>
            </a:r>
            <a:r>
              <a:rPr spc="-2" dirty="0">
                <a:latin typeface="Arial"/>
                <a:cs typeface="Arial"/>
              </a:rPr>
              <a:t>thực </a:t>
            </a:r>
            <a:r>
              <a:rPr spc="-4" dirty="0">
                <a:latin typeface="Arial"/>
                <a:cs typeface="Arial"/>
              </a:rPr>
              <a:t>hiện </a:t>
            </a:r>
            <a:r>
              <a:rPr spc="-2" dirty="0">
                <a:latin typeface="Arial"/>
                <a:cs typeface="Arial"/>
              </a:rPr>
              <a:t>khi</a:t>
            </a:r>
            <a:r>
              <a:rPr spc="10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sự</a:t>
            </a:r>
          </a:p>
          <a:p>
            <a:pPr marL="7243">
              <a:lnSpc>
                <a:spcPts val="884"/>
              </a:lnSpc>
            </a:pPr>
            <a:r>
              <a:rPr spc="-2" dirty="0">
                <a:latin typeface="Arial"/>
                <a:cs typeface="Arial"/>
              </a:rPr>
              <a:t>kiện </a:t>
            </a:r>
            <a:r>
              <a:rPr spc="-4" dirty="0">
                <a:latin typeface="Arial"/>
                <a:cs typeface="Arial"/>
              </a:rPr>
              <a:t>xảy </a:t>
            </a:r>
            <a:r>
              <a:rPr spc="-2" dirty="0">
                <a:latin typeface="Arial"/>
                <a:cs typeface="Arial"/>
              </a:rPr>
              <a:t>ra. Này được thực hiện bằng </a:t>
            </a:r>
            <a:r>
              <a:rPr dirty="0">
                <a:latin typeface="Arial"/>
                <a:cs typeface="Arial"/>
              </a:rPr>
              <a:t>cách sử </a:t>
            </a:r>
            <a:r>
              <a:rPr spc="-2" dirty="0">
                <a:latin typeface="Arial"/>
                <a:cs typeface="Arial"/>
              </a:rPr>
              <a:t>dụng một trình xử lý </a:t>
            </a:r>
            <a:r>
              <a:rPr dirty="0">
                <a:latin typeface="Arial"/>
                <a:cs typeface="Arial"/>
              </a:rPr>
              <a:t>sự</a:t>
            </a:r>
            <a:r>
              <a:rPr spc="33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kiện.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6686" marR="66301">
              <a:lnSpc>
                <a:spcPts val="820"/>
              </a:lnSpc>
              <a:spcBef>
                <a:spcPts val="761"/>
              </a:spcBef>
            </a:pPr>
            <a:r>
              <a:rPr spc="-4" dirty="0">
                <a:latin typeface="Arial"/>
                <a:cs typeface="Arial"/>
              </a:rPr>
              <a:t>Xử </a:t>
            </a:r>
            <a:r>
              <a:rPr spc="-2" dirty="0">
                <a:latin typeface="Arial"/>
                <a:cs typeface="Arial"/>
              </a:rPr>
              <a:t>lý </a:t>
            </a:r>
            <a:r>
              <a:rPr dirty="0">
                <a:latin typeface="Arial"/>
                <a:cs typeface="Arial"/>
              </a:rPr>
              <a:t>sự </a:t>
            </a:r>
            <a:r>
              <a:rPr spc="-2" dirty="0">
                <a:latin typeface="Arial"/>
                <a:cs typeface="Arial"/>
              </a:rPr>
              <a:t>kiện là một mã </a:t>
            </a:r>
            <a:r>
              <a:rPr dirty="0">
                <a:latin typeface="Arial"/>
                <a:cs typeface="Arial"/>
              </a:rPr>
              <a:t>kịch </a:t>
            </a:r>
            <a:r>
              <a:rPr spc="-2" dirty="0">
                <a:latin typeface="Arial"/>
                <a:cs typeface="Arial"/>
              </a:rPr>
              <a:t>bản hay một chức năng </a:t>
            </a:r>
            <a:r>
              <a:rPr spc="-4" dirty="0">
                <a:latin typeface="Arial"/>
                <a:cs typeface="Arial"/>
              </a:rPr>
              <a:t>xác </a:t>
            </a:r>
            <a:r>
              <a:rPr spc="-2" dirty="0">
                <a:latin typeface="Arial"/>
                <a:cs typeface="Arial"/>
              </a:rPr>
              <a:t>định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4" dirty="0">
                <a:latin typeface="Arial"/>
                <a:cs typeface="Arial"/>
              </a:rPr>
              <a:t>hành động  </a:t>
            </a:r>
            <a:r>
              <a:rPr spc="-2" dirty="0">
                <a:latin typeface="Arial"/>
                <a:cs typeface="Arial"/>
              </a:rPr>
              <a:t>được thực hiện </a:t>
            </a:r>
            <a:r>
              <a:rPr dirty="0">
                <a:latin typeface="Arial"/>
                <a:cs typeface="Arial"/>
              </a:rPr>
              <a:t>khi sự </a:t>
            </a:r>
            <a:r>
              <a:rPr spc="-2" dirty="0">
                <a:latin typeface="Arial"/>
                <a:cs typeface="Arial"/>
              </a:rPr>
              <a:t>kiện này được </a:t>
            </a:r>
            <a:r>
              <a:rPr dirty="0">
                <a:latin typeface="Arial"/>
                <a:cs typeface="Arial"/>
              </a:rPr>
              <a:t>kích</a:t>
            </a:r>
            <a:r>
              <a:rPr spc="22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hoạt.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5571" marR="2229">
              <a:lnSpc>
                <a:spcPts val="820"/>
              </a:lnSpc>
              <a:spcBef>
                <a:spcPts val="557"/>
              </a:spcBef>
            </a:pPr>
            <a:r>
              <a:rPr spc="-2" dirty="0">
                <a:latin typeface="Arial"/>
                <a:cs typeface="Arial"/>
              </a:rPr>
              <a:t>Khi một </a:t>
            </a:r>
            <a:r>
              <a:rPr dirty="0">
                <a:latin typeface="Arial"/>
                <a:cs typeface="Arial"/>
              </a:rPr>
              <a:t>sự </a:t>
            </a:r>
            <a:r>
              <a:rPr spc="-2" dirty="0">
                <a:latin typeface="Arial"/>
                <a:cs typeface="Arial"/>
              </a:rPr>
              <a:t>kiện </a:t>
            </a:r>
            <a:r>
              <a:rPr spc="-4" dirty="0">
                <a:latin typeface="Arial"/>
                <a:cs typeface="Arial"/>
              </a:rPr>
              <a:t>xảy </a:t>
            </a:r>
            <a:r>
              <a:rPr spc="-2" dirty="0">
                <a:latin typeface="Arial"/>
                <a:cs typeface="Arial"/>
              </a:rPr>
              <a:t>ra, một hàm xử lý </a:t>
            </a:r>
            <a:r>
              <a:rPr dirty="0">
                <a:latin typeface="Arial"/>
                <a:cs typeface="Arial"/>
              </a:rPr>
              <a:t>sự </a:t>
            </a:r>
            <a:r>
              <a:rPr spc="-2" dirty="0">
                <a:latin typeface="Arial"/>
                <a:cs typeface="Arial"/>
              </a:rPr>
              <a:t>kiện được liên </a:t>
            </a:r>
            <a:r>
              <a:rPr dirty="0">
                <a:latin typeface="Arial"/>
                <a:cs typeface="Arial"/>
              </a:rPr>
              <a:t>kết với các sự </a:t>
            </a:r>
            <a:r>
              <a:rPr spc="-2" dirty="0">
                <a:latin typeface="Arial"/>
                <a:cs typeface="Arial"/>
              </a:rPr>
              <a:t>kiện </a:t>
            </a:r>
            <a:r>
              <a:rPr dirty="0">
                <a:latin typeface="Arial"/>
                <a:cs typeface="Arial"/>
              </a:rPr>
              <a:t>cụ  thể </a:t>
            </a:r>
            <a:r>
              <a:rPr spc="-2" dirty="0">
                <a:latin typeface="Arial"/>
                <a:cs typeface="Arial"/>
              </a:rPr>
              <a:t>được</a:t>
            </a:r>
            <a:r>
              <a:rPr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gọi.</a:t>
            </a:r>
            <a:endParaRPr dirty="0">
              <a:latin typeface="Arial"/>
              <a:cs typeface="Arial"/>
            </a:endParaRPr>
          </a:p>
          <a:p>
            <a:pPr marL="6407" marR="45686" indent="26465">
              <a:lnSpc>
                <a:spcPts val="2716"/>
              </a:lnSpc>
              <a:spcBef>
                <a:spcPts val="230"/>
              </a:spcBef>
            </a:pPr>
            <a:r>
              <a:rPr spc="-2" dirty="0">
                <a:latin typeface="Arial"/>
                <a:cs typeface="Arial"/>
              </a:rPr>
              <a:t>Các thông </a:t>
            </a:r>
            <a:r>
              <a:rPr dirty="0">
                <a:latin typeface="Arial"/>
                <a:cs typeface="Arial"/>
              </a:rPr>
              <a:t>tin về sự </a:t>
            </a:r>
            <a:r>
              <a:rPr spc="-2" dirty="0">
                <a:latin typeface="Arial"/>
                <a:cs typeface="Arial"/>
              </a:rPr>
              <a:t>kiện này được </a:t>
            </a:r>
            <a:r>
              <a:rPr dirty="0">
                <a:latin typeface="Arial"/>
                <a:cs typeface="Arial"/>
              </a:rPr>
              <a:t>tạo cập </a:t>
            </a:r>
            <a:r>
              <a:rPr spc="-2" dirty="0">
                <a:latin typeface="Arial"/>
                <a:cs typeface="Arial"/>
              </a:rPr>
              <a:t>nhật </a:t>
            </a:r>
            <a:r>
              <a:rPr dirty="0">
                <a:latin typeface="Arial"/>
                <a:cs typeface="Arial"/>
              </a:rPr>
              <a:t>trên các </a:t>
            </a:r>
            <a:r>
              <a:rPr spc="-2" dirty="0">
                <a:latin typeface="Arial"/>
                <a:cs typeface="Arial"/>
              </a:rPr>
              <a:t>đối tượng </a:t>
            </a:r>
            <a:r>
              <a:rPr dirty="0">
                <a:latin typeface="Arial"/>
                <a:cs typeface="Arial"/>
              </a:rPr>
              <a:t>sự </a:t>
            </a:r>
            <a:r>
              <a:rPr spc="-2" dirty="0">
                <a:latin typeface="Arial"/>
                <a:cs typeface="Arial"/>
              </a:rPr>
              <a:t>kiện.  Các đối tượng </a:t>
            </a:r>
            <a:r>
              <a:rPr dirty="0">
                <a:latin typeface="Arial"/>
                <a:cs typeface="Arial"/>
              </a:rPr>
              <a:t>sự </a:t>
            </a:r>
            <a:r>
              <a:rPr spc="-2" dirty="0">
                <a:latin typeface="Arial"/>
                <a:cs typeface="Arial"/>
              </a:rPr>
              <a:t>kiện là một đối tượng được </a:t>
            </a:r>
            <a:r>
              <a:rPr spc="-4" dirty="0">
                <a:latin typeface="Arial"/>
                <a:cs typeface="Arial"/>
              </a:rPr>
              <a:t>xây </a:t>
            </a:r>
            <a:r>
              <a:rPr spc="-2" dirty="0">
                <a:latin typeface="Arial"/>
                <a:cs typeface="Arial"/>
              </a:rPr>
              <a:t>dựng sẵn,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2" dirty="0">
                <a:latin typeface="Arial"/>
                <a:cs typeface="Arial"/>
              </a:rPr>
              <a:t>được</a:t>
            </a:r>
            <a:r>
              <a:rPr spc="4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truy</a:t>
            </a:r>
          </a:p>
          <a:p>
            <a:pPr marL="6407">
              <a:lnSpc>
                <a:spcPts val="434"/>
              </a:lnSpc>
            </a:pPr>
            <a:r>
              <a:rPr spc="-2" dirty="0">
                <a:latin typeface="Arial"/>
                <a:cs typeface="Arial"/>
              </a:rPr>
              <a:t>cập thông </a:t>
            </a:r>
            <a:r>
              <a:rPr spc="-4" dirty="0">
                <a:latin typeface="Arial"/>
                <a:cs typeface="Arial"/>
              </a:rPr>
              <a:t>qua </a:t>
            </a:r>
            <a:r>
              <a:rPr spc="-2" dirty="0">
                <a:latin typeface="Arial"/>
                <a:cs typeface="Arial"/>
              </a:rPr>
              <a:t>các </a:t>
            </a:r>
            <a:r>
              <a:rPr spc="-4" dirty="0">
                <a:latin typeface="Arial"/>
                <a:cs typeface="Arial"/>
              </a:rPr>
              <a:t>đối </a:t>
            </a:r>
            <a:r>
              <a:rPr spc="-2" dirty="0">
                <a:latin typeface="Arial"/>
                <a:cs typeface="Arial"/>
              </a:rPr>
              <a:t>tượng cửa</a:t>
            </a:r>
            <a:r>
              <a:rPr spc="24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sổ.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6129" marR="57665">
              <a:lnSpc>
                <a:spcPct val="86400"/>
              </a:lnSpc>
            </a:pPr>
            <a:r>
              <a:rPr spc="-2" dirty="0">
                <a:latin typeface="Arial"/>
                <a:cs typeface="Arial"/>
              </a:rPr>
              <a:t>Nó xác định trạng thái </a:t>
            </a:r>
            <a:r>
              <a:rPr dirty="0">
                <a:latin typeface="Arial"/>
                <a:cs typeface="Arial"/>
              </a:rPr>
              <a:t>sự </a:t>
            </a:r>
            <a:r>
              <a:rPr spc="-2" dirty="0">
                <a:latin typeface="Arial"/>
                <a:cs typeface="Arial"/>
              </a:rPr>
              <a:t>kiện, bao gồm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thông </a:t>
            </a:r>
            <a:r>
              <a:rPr dirty="0">
                <a:latin typeface="Arial"/>
                <a:cs typeface="Arial"/>
              </a:rPr>
              <a:t>tin </a:t>
            </a:r>
            <a:r>
              <a:rPr spc="-2" dirty="0">
                <a:latin typeface="Arial"/>
                <a:cs typeface="Arial"/>
              </a:rPr>
              <a:t>như </a:t>
            </a:r>
            <a:r>
              <a:rPr dirty="0">
                <a:latin typeface="Arial"/>
                <a:cs typeface="Arial"/>
              </a:rPr>
              <a:t>vị trí của con trỏ  </a:t>
            </a:r>
            <a:r>
              <a:rPr spc="-2" dirty="0">
                <a:latin typeface="Arial"/>
                <a:cs typeface="Arial"/>
              </a:rPr>
              <a:t>chuột, 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mà một </a:t>
            </a:r>
            <a:r>
              <a:rPr dirty="0">
                <a:latin typeface="Arial"/>
                <a:cs typeface="Arial"/>
              </a:rPr>
              <a:t>sự </a:t>
            </a:r>
            <a:r>
              <a:rPr spc="-2" dirty="0">
                <a:latin typeface="Arial"/>
                <a:cs typeface="Arial"/>
              </a:rPr>
              <a:t>kiện </a:t>
            </a:r>
            <a:r>
              <a:rPr spc="-4" dirty="0">
                <a:latin typeface="Arial"/>
                <a:cs typeface="Arial"/>
              </a:rPr>
              <a:t>xảy </a:t>
            </a:r>
            <a:r>
              <a:rPr spc="-2" dirty="0">
                <a:latin typeface="Arial"/>
                <a:cs typeface="Arial"/>
              </a:rPr>
              <a:t>ra </a:t>
            </a:r>
            <a:r>
              <a:rPr dirty="0">
                <a:latin typeface="Arial"/>
                <a:cs typeface="Arial"/>
              </a:rPr>
              <a:t>trê </a:t>
            </a:r>
            <a:r>
              <a:rPr spc="-2" dirty="0">
                <a:latin typeface="Arial"/>
                <a:cs typeface="Arial"/>
              </a:rPr>
              <a:t>nó,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trạng </a:t>
            </a:r>
            <a:r>
              <a:rPr dirty="0">
                <a:latin typeface="Arial"/>
                <a:cs typeface="Arial"/>
              </a:rPr>
              <a:t>thái của các </a:t>
            </a:r>
            <a:r>
              <a:rPr spc="-2" dirty="0">
                <a:latin typeface="Arial"/>
                <a:cs typeface="Arial"/>
              </a:rPr>
              <a:t>phím </a:t>
            </a:r>
            <a:r>
              <a:rPr dirty="0">
                <a:latin typeface="Arial"/>
                <a:cs typeface="Arial"/>
              </a:rPr>
              <a:t>trong  </a:t>
            </a:r>
            <a:r>
              <a:rPr spc="-2" dirty="0">
                <a:latin typeface="Arial"/>
                <a:cs typeface="Arial"/>
              </a:rPr>
              <a:t>bàn</a:t>
            </a:r>
            <a:r>
              <a:rPr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phím.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199636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Điều khiển sự kiện</a:t>
            </a:r>
            <a:r>
              <a:rPr spc="-26" dirty="0"/>
              <a:t> </a:t>
            </a:r>
            <a:r>
              <a:rPr spc="-7" dirty="0"/>
              <a:t>2-2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369891"/>
            <a:ext cx="343270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7061" y="680156"/>
            <a:ext cx="3300678" cy="14708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32494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Sự kiện nổi</a:t>
            </a:r>
            <a:r>
              <a:rPr spc="-33" dirty="0"/>
              <a:t> </a:t>
            </a:r>
            <a:r>
              <a:rPr spc="-4" dirty="0"/>
              <a:t>lên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337924"/>
            <a:ext cx="3616167" cy="1168790"/>
          </a:xfrm>
          <a:prstGeom prst="rect">
            <a:avLst/>
          </a:prstGeom>
        </p:spPr>
        <p:txBody>
          <a:bodyPr vert="horz" wrap="square" lIns="0" tIns="14486" rIns="0" bIns="0" rtlCol="0">
            <a:spAutoFit/>
          </a:bodyPr>
          <a:lstStyle/>
          <a:p>
            <a:pPr marL="125916" marR="2229" indent="-120344">
              <a:lnSpc>
                <a:spcPts val="939"/>
              </a:lnSpc>
              <a:spcBef>
                <a:spcPts val="11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Sự </a:t>
            </a:r>
            <a:r>
              <a:rPr dirty="0">
                <a:latin typeface="Calibri"/>
                <a:cs typeface="Calibri"/>
              </a:rPr>
              <a:t>kiện nổi lên là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cơ chế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người dùng để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xử lý sự kiện  chung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spc="-2" dirty="0">
                <a:latin typeface="Calibri"/>
                <a:cs typeface="Calibri"/>
              </a:rPr>
              <a:t>tất </a:t>
            </a:r>
            <a:r>
              <a:rPr dirty="0">
                <a:latin typeface="Calibri"/>
                <a:cs typeface="Calibri"/>
              </a:rPr>
              <a:t>cả các phần tử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con.</a:t>
            </a:r>
            <a:endParaRPr>
              <a:latin typeface="Calibri"/>
              <a:cs typeface="Calibri"/>
            </a:endParaRPr>
          </a:p>
          <a:p>
            <a:pPr marL="125916" marR="2229" indent="-120344">
              <a:lnSpc>
                <a:spcPts val="904"/>
              </a:lnSpc>
              <a:spcBef>
                <a:spcPts val="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Điều </a:t>
            </a:r>
            <a:r>
              <a:rPr spc="-2" dirty="0">
                <a:latin typeface="Calibri"/>
                <a:cs typeface="Calibri"/>
              </a:rPr>
              <a:t>này </a:t>
            </a:r>
            <a:r>
              <a:rPr dirty="0">
                <a:latin typeface="Calibri"/>
                <a:cs typeface="Calibri"/>
              </a:rPr>
              <a:t>có nghĩa </a:t>
            </a:r>
            <a:r>
              <a:rPr spc="-2" dirty="0">
                <a:latin typeface="Calibri"/>
                <a:cs typeface="Calibri"/>
              </a:rPr>
              <a:t>rằng </a:t>
            </a:r>
            <a:r>
              <a:rPr dirty="0">
                <a:latin typeface="Calibri"/>
                <a:cs typeface="Calibri"/>
              </a:rPr>
              <a:t>các phần tử cha mẹ xử lý </a:t>
            </a:r>
            <a:r>
              <a:rPr spc="-2" dirty="0">
                <a:latin typeface="Calibri"/>
                <a:cs typeface="Calibri"/>
              </a:rPr>
              <a:t>tất </a:t>
            </a:r>
            <a:r>
              <a:rPr dirty="0">
                <a:latin typeface="Calibri"/>
                <a:cs typeface="Calibri"/>
              </a:rPr>
              <a:t>cả các sự kiện được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-9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bởi  các phần tử</a:t>
            </a:r>
            <a:r>
              <a:rPr spc="7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con.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895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 dụ, </a:t>
            </a:r>
            <a:r>
              <a:rPr spc="-2" dirty="0">
                <a:latin typeface="Calibri"/>
                <a:cs typeface="Calibri"/>
              </a:rPr>
              <a:t>hãy </a:t>
            </a:r>
            <a:r>
              <a:rPr spc="-4" dirty="0">
                <a:latin typeface="Calibri"/>
                <a:cs typeface="Calibri"/>
              </a:rPr>
              <a:t>xem xét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trang web </a:t>
            </a:r>
            <a:r>
              <a:rPr spc="2" dirty="0">
                <a:latin typeface="Calibri"/>
                <a:cs typeface="Calibri"/>
              </a:rPr>
              <a:t>bao </a:t>
            </a:r>
            <a:r>
              <a:rPr dirty="0">
                <a:latin typeface="Calibri"/>
                <a:cs typeface="Calibri"/>
              </a:rPr>
              <a:t>gồm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đoạn </a:t>
            </a:r>
            <a:r>
              <a:rPr spc="-2" dirty="0">
                <a:latin typeface="Calibri"/>
                <a:cs typeface="Calibri"/>
              </a:rPr>
              <a:t>văn </a:t>
            </a:r>
            <a:r>
              <a:rPr spc="-7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bảng. Đoạn</a:t>
            </a:r>
            <a:r>
              <a:rPr spc="15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bao</a:t>
            </a:r>
            <a:endParaRPr>
              <a:latin typeface="Calibri"/>
              <a:cs typeface="Calibri"/>
            </a:endParaRPr>
          </a:p>
          <a:p>
            <a:pPr marL="125916">
              <a:lnSpc>
                <a:spcPts val="921"/>
              </a:lnSpc>
            </a:pPr>
            <a:r>
              <a:rPr dirty="0">
                <a:latin typeface="Calibri"/>
                <a:cs typeface="Calibri"/>
              </a:rPr>
              <a:t>gồm nhiều lần xuất hiện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văn bản in</a:t>
            </a:r>
            <a:r>
              <a:rPr spc="-6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nghiêng.</a:t>
            </a:r>
            <a:endParaRPr>
              <a:latin typeface="Calibri"/>
              <a:cs typeface="Calibri"/>
            </a:endParaRPr>
          </a:p>
          <a:p>
            <a:pPr marL="125916" marR="2229" indent="-120344" algn="just">
              <a:lnSpc>
                <a:spcPts val="921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Để thay đổi </a:t>
            </a:r>
            <a:r>
              <a:rPr spc="2" dirty="0">
                <a:latin typeface="Calibri"/>
                <a:cs typeface="Calibri"/>
              </a:rPr>
              <a:t>màu </a:t>
            </a:r>
            <a:r>
              <a:rPr dirty="0">
                <a:latin typeface="Calibri"/>
                <a:cs typeface="Calibri"/>
              </a:rPr>
              <a:t>sắc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mỗi văn bản nghiêng </a:t>
            </a:r>
            <a:r>
              <a:rPr spc="2" dirty="0">
                <a:latin typeface="Calibri"/>
                <a:cs typeface="Calibri"/>
              </a:rPr>
              <a:t>của một đoạn </a:t>
            </a:r>
            <a:r>
              <a:rPr dirty="0">
                <a:latin typeface="Calibri"/>
                <a:cs typeface="Calibri"/>
              </a:rPr>
              <a:t>khi người dùng nhấn 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nút </a:t>
            </a:r>
            <a:r>
              <a:rPr spc="2" dirty="0">
                <a:latin typeface="Calibri"/>
                <a:cs typeface="Calibri"/>
              </a:rPr>
              <a:t>đặc </a:t>
            </a:r>
            <a:r>
              <a:rPr dirty="0">
                <a:latin typeface="Calibri"/>
                <a:cs typeface="Calibri"/>
              </a:rPr>
              <a:t>biệt, thay vì tuyên </a:t>
            </a:r>
            <a:r>
              <a:rPr spc="2" dirty="0">
                <a:latin typeface="Calibri"/>
                <a:cs typeface="Calibri"/>
              </a:rPr>
              <a:t>bố một </a:t>
            </a:r>
            <a:r>
              <a:rPr dirty="0">
                <a:latin typeface="Calibri"/>
                <a:cs typeface="Calibri"/>
              </a:rPr>
              <a:t>xử lý sự kiện cho </a:t>
            </a:r>
            <a:r>
              <a:rPr spc="2" dirty="0">
                <a:latin typeface="Calibri"/>
                <a:cs typeface="Calibri"/>
              </a:rPr>
              <a:t>mỗi </a:t>
            </a:r>
            <a:r>
              <a:rPr spc="-2" dirty="0">
                <a:latin typeface="Calibri"/>
                <a:cs typeface="Calibri"/>
              </a:rPr>
              <a:t>văn </a:t>
            </a:r>
            <a:r>
              <a:rPr dirty="0">
                <a:latin typeface="Calibri"/>
                <a:cs typeface="Calibri"/>
              </a:rPr>
              <a:t>bản in nghiêng, </a:t>
            </a:r>
            <a:r>
              <a:rPr spc="-2" dirty="0">
                <a:latin typeface="Calibri"/>
                <a:cs typeface="Calibri"/>
              </a:rPr>
              <a:t>có  </a:t>
            </a:r>
            <a:r>
              <a:rPr dirty="0">
                <a:latin typeface="Calibri"/>
                <a:cs typeface="Calibri"/>
              </a:rPr>
              <a:t>thể khai báo trong phần tử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&lt;P&gt;.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88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hiển thị các sự </a:t>
            </a:r>
            <a:r>
              <a:rPr spc="2" dirty="0">
                <a:latin typeface="Calibri"/>
                <a:cs typeface="Calibri"/>
              </a:rPr>
              <a:t>kiện </a:t>
            </a:r>
            <a:r>
              <a:rPr dirty="0">
                <a:latin typeface="Calibri"/>
                <a:cs typeface="Calibri"/>
              </a:rPr>
              <a:t>nổi</a:t>
            </a:r>
            <a:r>
              <a:rPr spc="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bọt.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33473" y="1558519"/>
            <a:ext cx="1208048" cy="1292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28214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2" dirty="0"/>
              <a:t>Vòng </a:t>
            </a:r>
            <a:r>
              <a:rPr spc="-2" dirty="0"/>
              <a:t>đời của một sự</a:t>
            </a:r>
            <a:r>
              <a:rPr dirty="0"/>
              <a:t> </a:t>
            </a:r>
            <a:r>
              <a:rPr spc="-2" dirty="0"/>
              <a:t>kiện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65704" y="1088588"/>
            <a:ext cx="3498718" cy="227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5704" y="1088589"/>
            <a:ext cx="3498718" cy="227285"/>
          </a:xfrm>
          <a:custGeom>
            <a:avLst/>
            <a:gdLst/>
            <a:ahLst/>
            <a:cxnLst/>
            <a:rect l="l" t="t" r="r" b="b"/>
            <a:pathLst>
              <a:path w="8077200" h="509269">
                <a:moveTo>
                  <a:pt x="0" y="109854"/>
                </a:moveTo>
                <a:lnTo>
                  <a:pt x="8635" y="67079"/>
                </a:lnTo>
                <a:lnTo>
                  <a:pt x="32184" y="32162"/>
                </a:lnTo>
                <a:lnTo>
                  <a:pt x="67111" y="8628"/>
                </a:lnTo>
                <a:lnTo>
                  <a:pt x="109880" y="0"/>
                </a:lnTo>
                <a:lnTo>
                  <a:pt x="7967345" y="0"/>
                </a:lnTo>
                <a:lnTo>
                  <a:pt x="8010120" y="8628"/>
                </a:lnTo>
                <a:lnTo>
                  <a:pt x="8045037" y="32162"/>
                </a:lnTo>
                <a:lnTo>
                  <a:pt x="8068571" y="67079"/>
                </a:lnTo>
                <a:lnTo>
                  <a:pt x="8077200" y="109854"/>
                </a:lnTo>
                <a:lnTo>
                  <a:pt x="8077200" y="399161"/>
                </a:lnTo>
                <a:lnTo>
                  <a:pt x="8068571" y="441936"/>
                </a:lnTo>
                <a:lnTo>
                  <a:pt x="8045037" y="476853"/>
                </a:lnTo>
                <a:lnTo>
                  <a:pt x="8010120" y="500387"/>
                </a:lnTo>
                <a:lnTo>
                  <a:pt x="7967345" y="509015"/>
                </a:lnTo>
                <a:lnTo>
                  <a:pt x="109880" y="509015"/>
                </a:lnTo>
                <a:lnTo>
                  <a:pt x="67111" y="500387"/>
                </a:lnTo>
                <a:lnTo>
                  <a:pt x="32184" y="476853"/>
                </a:lnTo>
                <a:lnTo>
                  <a:pt x="8635" y="441936"/>
                </a:lnTo>
                <a:lnTo>
                  <a:pt x="0" y="399161"/>
                </a:lnTo>
                <a:lnTo>
                  <a:pt x="0" y="10985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7025" y="1394658"/>
            <a:ext cx="3498718" cy="2271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7025" y="1394659"/>
            <a:ext cx="3498718" cy="227285"/>
          </a:xfrm>
          <a:custGeom>
            <a:avLst/>
            <a:gdLst/>
            <a:ahLst/>
            <a:cxnLst/>
            <a:rect l="l" t="t" r="r" b="b"/>
            <a:pathLst>
              <a:path w="8077200" h="509270">
                <a:moveTo>
                  <a:pt x="0" y="109854"/>
                </a:moveTo>
                <a:lnTo>
                  <a:pt x="8635" y="67079"/>
                </a:lnTo>
                <a:lnTo>
                  <a:pt x="32184" y="32162"/>
                </a:lnTo>
                <a:lnTo>
                  <a:pt x="67111" y="8628"/>
                </a:lnTo>
                <a:lnTo>
                  <a:pt x="109880" y="0"/>
                </a:lnTo>
                <a:lnTo>
                  <a:pt x="7967345" y="0"/>
                </a:lnTo>
                <a:lnTo>
                  <a:pt x="8010120" y="8628"/>
                </a:lnTo>
                <a:lnTo>
                  <a:pt x="8045037" y="32162"/>
                </a:lnTo>
                <a:lnTo>
                  <a:pt x="8068571" y="67079"/>
                </a:lnTo>
                <a:lnTo>
                  <a:pt x="8077200" y="109854"/>
                </a:lnTo>
                <a:lnTo>
                  <a:pt x="8077200" y="399161"/>
                </a:lnTo>
                <a:lnTo>
                  <a:pt x="8068571" y="441936"/>
                </a:lnTo>
                <a:lnTo>
                  <a:pt x="8045037" y="476853"/>
                </a:lnTo>
                <a:lnTo>
                  <a:pt x="8010120" y="500387"/>
                </a:lnTo>
                <a:lnTo>
                  <a:pt x="7967345" y="509015"/>
                </a:lnTo>
                <a:lnTo>
                  <a:pt x="109880" y="509015"/>
                </a:lnTo>
                <a:lnTo>
                  <a:pt x="67111" y="500387"/>
                </a:lnTo>
                <a:lnTo>
                  <a:pt x="32184" y="476853"/>
                </a:lnTo>
                <a:lnTo>
                  <a:pt x="8635" y="441936"/>
                </a:lnTo>
                <a:lnTo>
                  <a:pt x="0" y="399161"/>
                </a:lnTo>
                <a:lnTo>
                  <a:pt x="0" y="10985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7025" y="1700728"/>
            <a:ext cx="3498718" cy="2271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025" y="1700729"/>
            <a:ext cx="3498718" cy="227285"/>
          </a:xfrm>
          <a:custGeom>
            <a:avLst/>
            <a:gdLst/>
            <a:ahLst/>
            <a:cxnLst/>
            <a:rect l="l" t="t" r="r" b="b"/>
            <a:pathLst>
              <a:path w="8077200" h="509270">
                <a:moveTo>
                  <a:pt x="0" y="109855"/>
                </a:moveTo>
                <a:lnTo>
                  <a:pt x="8635" y="67079"/>
                </a:lnTo>
                <a:lnTo>
                  <a:pt x="32184" y="32162"/>
                </a:lnTo>
                <a:lnTo>
                  <a:pt x="67111" y="8628"/>
                </a:lnTo>
                <a:lnTo>
                  <a:pt x="109880" y="0"/>
                </a:lnTo>
                <a:lnTo>
                  <a:pt x="7967345" y="0"/>
                </a:lnTo>
                <a:lnTo>
                  <a:pt x="8010120" y="8628"/>
                </a:lnTo>
                <a:lnTo>
                  <a:pt x="8045037" y="32162"/>
                </a:lnTo>
                <a:lnTo>
                  <a:pt x="8068571" y="67079"/>
                </a:lnTo>
                <a:lnTo>
                  <a:pt x="8077200" y="109855"/>
                </a:lnTo>
                <a:lnTo>
                  <a:pt x="8077200" y="399161"/>
                </a:lnTo>
                <a:lnTo>
                  <a:pt x="8068571" y="441936"/>
                </a:lnTo>
                <a:lnTo>
                  <a:pt x="8045037" y="476853"/>
                </a:lnTo>
                <a:lnTo>
                  <a:pt x="8010120" y="500387"/>
                </a:lnTo>
                <a:lnTo>
                  <a:pt x="7967345" y="509015"/>
                </a:lnTo>
                <a:lnTo>
                  <a:pt x="109880" y="509015"/>
                </a:lnTo>
                <a:lnTo>
                  <a:pt x="67111" y="500387"/>
                </a:lnTo>
                <a:lnTo>
                  <a:pt x="32184" y="476853"/>
                </a:lnTo>
                <a:lnTo>
                  <a:pt x="8635" y="441936"/>
                </a:lnTo>
                <a:lnTo>
                  <a:pt x="0" y="399161"/>
                </a:lnTo>
                <a:lnTo>
                  <a:pt x="0" y="10985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7025" y="2006799"/>
            <a:ext cx="3498718" cy="3026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7025" y="2006799"/>
            <a:ext cx="3498718" cy="302669"/>
          </a:xfrm>
          <a:custGeom>
            <a:avLst/>
            <a:gdLst/>
            <a:ahLst/>
            <a:cxnLst/>
            <a:rect l="l" t="t" r="r" b="b"/>
            <a:pathLst>
              <a:path w="8077200" h="678179">
                <a:moveTo>
                  <a:pt x="0" y="146431"/>
                </a:moveTo>
                <a:lnTo>
                  <a:pt x="7463" y="100136"/>
                </a:lnTo>
                <a:lnTo>
                  <a:pt x="28247" y="59938"/>
                </a:lnTo>
                <a:lnTo>
                  <a:pt x="59941" y="28244"/>
                </a:lnTo>
                <a:lnTo>
                  <a:pt x="100135" y="7462"/>
                </a:lnTo>
                <a:lnTo>
                  <a:pt x="146418" y="0"/>
                </a:lnTo>
                <a:lnTo>
                  <a:pt x="7930769" y="0"/>
                </a:lnTo>
                <a:lnTo>
                  <a:pt x="7977063" y="7462"/>
                </a:lnTo>
                <a:lnTo>
                  <a:pt x="8017261" y="28244"/>
                </a:lnTo>
                <a:lnTo>
                  <a:pt x="8048955" y="59938"/>
                </a:lnTo>
                <a:lnTo>
                  <a:pt x="8069737" y="100136"/>
                </a:lnTo>
                <a:lnTo>
                  <a:pt x="8077200" y="146431"/>
                </a:lnTo>
                <a:lnTo>
                  <a:pt x="8077200" y="531749"/>
                </a:lnTo>
                <a:lnTo>
                  <a:pt x="8069737" y="578043"/>
                </a:lnTo>
                <a:lnTo>
                  <a:pt x="8048955" y="618241"/>
                </a:lnTo>
                <a:lnTo>
                  <a:pt x="8017261" y="649935"/>
                </a:lnTo>
                <a:lnTo>
                  <a:pt x="7977063" y="670717"/>
                </a:lnTo>
                <a:lnTo>
                  <a:pt x="7930769" y="678180"/>
                </a:lnTo>
                <a:lnTo>
                  <a:pt x="146418" y="678180"/>
                </a:lnTo>
                <a:lnTo>
                  <a:pt x="100135" y="670717"/>
                </a:lnTo>
                <a:lnTo>
                  <a:pt x="59941" y="649935"/>
                </a:lnTo>
                <a:lnTo>
                  <a:pt x="28247" y="618241"/>
                </a:lnTo>
                <a:lnTo>
                  <a:pt x="7463" y="578043"/>
                </a:lnTo>
                <a:lnTo>
                  <a:pt x="0" y="531749"/>
                </a:lnTo>
                <a:lnTo>
                  <a:pt x="0" y="14643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7025" y="2414892"/>
            <a:ext cx="3498718" cy="2271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7025" y="2414892"/>
            <a:ext cx="3498718" cy="227285"/>
          </a:xfrm>
          <a:custGeom>
            <a:avLst/>
            <a:gdLst/>
            <a:ahLst/>
            <a:cxnLst/>
            <a:rect l="l" t="t" r="r" b="b"/>
            <a:pathLst>
              <a:path w="8077200" h="509270">
                <a:moveTo>
                  <a:pt x="0" y="109854"/>
                </a:moveTo>
                <a:lnTo>
                  <a:pt x="8635" y="67079"/>
                </a:lnTo>
                <a:lnTo>
                  <a:pt x="32184" y="32162"/>
                </a:lnTo>
                <a:lnTo>
                  <a:pt x="67111" y="8628"/>
                </a:lnTo>
                <a:lnTo>
                  <a:pt x="109880" y="0"/>
                </a:lnTo>
                <a:lnTo>
                  <a:pt x="7967345" y="0"/>
                </a:lnTo>
                <a:lnTo>
                  <a:pt x="8010120" y="8628"/>
                </a:lnTo>
                <a:lnTo>
                  <a:pt x="8045037" y="32162"/>
                </a:lnTo>
                <a:lnTo>
                  <a:pt x="8068571" y="67079"/>
                </a:lnTo>
                <a:lnTo>
                  <a:pt x="8077200" y="109854"/>
                </a:lnTo>
                <a:lnTo>
                  <a:pt x="8077200" y="399122"/>
                </a:lnTo>
                <a:lnTo>
                  <a:pt x="8068571" y="441898"/>
                </a:lnTo>
                <a:lnTo>
                  <a:pt x="8045037" y="476829"/>
                </a:lnTo>
                <a:lnTo>
                  <a:pt x="8010120" y="500380"/>
                </a:lnTo>
                <a:lnTo>
                  <a:pt x="7967345" y="509016"/>
                </a:lnTo>
                <a:lnTo>
                  <a:pt x="109880" y="509016"/>
                </a:lnTo>
                <a:lnTo>
                  <a:pt x="67111" y="500380"/>
                </a:lnTo>
                <a:lnTo>
                  <a:pt x="32184" y="476829"/>
                </a:lnTo>
                <a:lnTo>
                  <a:pt x="8635" y="441898"/>
                </a:lnTo>
                <a:lnTo>
                  <a:pt x="0" y="399122"/>
                </a:lnTo>
                <a:lnTo>
                  <a:pt x="0" y="10985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12344" y="346369"/>
            <a:ext cx="3484690" cy="2245647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56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7" dirty="0">
                <a:latin typeface="Calibri"/>
                <a:cs typeface="Calibri"/>
              </a:rPr>
              <a:t>Vòng </a:t>
            </a:r>
            <a:r>
              <a:rPr dirty="0">
                <a:latin typeface="Calibri"/>
                <a:cs typeface="Calibri"/>
              </a:rPr>
              <a:t>đời </a:t>
            </a:r>
            <a:r>
              <a:rPr spc="2" dirty="0">
                <a:latin typeface="Calibri"/>
                <a:cs typeface="Calibri"/>
              </a:rPr>
              <a:t>của một </a:t>
            </a:r>
            <a:r>
              <a:rPr dirty="0">
                <a:latin typeface="Calibri"/>
                <a:cs typeface="Calibri"/>
              </a:rPr>
              <a:t>sự kiện bắt </a:t>
            </a:r>
            <a:r>
              <a:rPr spc="2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khi người dùng </a:t>
            </a:r>
            <a:r>
              <a:rPr spc="2" dirty="0">
                <a:latin typeface="Calibri"/>
                <a:cs typeface="Calibri"/>
              </a:rPr>
              <a:t>thực </a:t>
            </a:r>
            <a:r>
              <a:rPr dirty="0">
                <a:latin typeface="Calibri"/>
                <a:cs typeface="Calibri"/>
              </a:rPr>
              <a:t>hiện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hành</a:t>
            </a:r>
            <a:r>
              <a:rPr spc="-22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động</a:t>
            </a:r>
            <a:endParaRPr>
              <a:latin typeface="Calibri"/>
              <a:cs typeface="Calibri"/>
            </a:endParaRPr>
          </a:p>
          <a:p>
            <a:pPr marL="125916">
              <a:lnSpc>
                <a:spcPts val="930"/>
              </a:lnSpc>
            </a:pPr>
            <a:r>
              <a:rPr spc="2" dirty="0">
                <a:latin typeface="Calibri"/>
                <a:cs typeface="Calibri"/>
              </a:rPr>
              <a:t>tương </a:t>
            </a:r>
            <a:r>
              <a:rPr spc="-2" dirty="0">
                <a:latin typeface="Calibri"/>
                <a:cs typeface="Calibri"/>
              </a:rPr>
              <a:t>tác </a:t>
            </a:r>
            <a:r>
              <a:rPr dirty="0">
                <a:latin typeface="Calibri"/>
                <a:cs typeface="Calibri"/>
              </a:rPr>
              <a:t>với các trang</a:t>
            </a:r>
            <a:r>
              <a:rPr spc="-2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web.</a:t>
            </a:r>
            <a:endParaRPr>
              <a:latin typeface="Calibri"/>
              <a:cs typeface="Calibri"/>
            </a:endParaRPr>
          </a:p>
          <a:p>
            <a:pPr marL="125916" marR="2229" indent="-120344">
              <a:lnSpc>
                <a:spcPts val="921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cuối </a:t>
            </a:r>
            <a:r>
              <a:rPr spc="2" dirty="0">
                <a:latin typeface="Calibri"/>
                <a:cs typeface="Calibri"/>
              </a:rPr>
              <a:t>cùng đã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thúc khi xử lý sự kiện </a:t>
            </a:r>
            <a:r>
              <a:rPr spc="2" dirty="0">
                <a:latin typeface="Calibri"/>
                <a:cs typeface="Calibri"/>
              </a:rPr>
              <a:t>cung </a:t>
            </a:r>
            <a:r>
              <a:rPr dirty="0">
                <a:latin typeface="Calibri"/>
                <a:cs typeface="Calibri"/>
              </a:rPr>
              <a:t>cấp </a:t>
            </a:r>
            <a:r>
              <a:rPr spc="2" dirty="0">
                <a:latin typeface="Calibri"/>
                <a:cs typeface="Calibri"/>
              </a:rPr>
              <a:t>một phản ứng </a:t>
            </a:r>
            <a:r>
              <a:rPr dirty="0">
                <a:latin typeface="Calibri"/>
                <a:cs typeface="Calibri"/>
              </a:rPr>
              <a:t>với hành</a:t>
            </a:r>
            <a:r>
              <a:rPr spc="-10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động  của </a:t>
            </a:r>
            <a:r>
              <a:rPr dirty="0">
                <a:latin typeface="Calibri"/>
                <a:cs typeface="Calibri"/>
              </a:rPr>
              <a:t>người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dùng.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88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 bước liên </a:t>
            </a:r>
            <a:r>
              <a:rPr spc="2" dirty="0">
                <a:latin typeface="Calibri"/>
                <a:cs typeface="Calibri"/>
              </a:rPr>
              <a:t>quan </a:t>
            </a:r>
            <a:r>
              <a:rPr dirty="0">
                <a:latin typeface="Calibri"/>
                <a:cs typeface="Calibri"/>
              </a:rPr>
              <a:t>trong vòng đời </a:t>
            </a:r>
            <a:r>
              <a:rPr spc="2" dirty="0">
                <a:latin typeface="Calibri"/>
                <a:cs typeface="Calibri"/>
              </a:rPr>
              <a:t>của một </a:t>
            </a:r>
            <a:r>
              <a:rPr dirty="0">
                <a:latin typeface="Calibri"/>
                <a:cs typeface="Calibri"/>
              </a:rPr>
              <a:t>sự kiện </a:t>
            </a:r>
            <a:r>
              <a:rPr spc="2" dirty="0">
                <a:latin typeface="Calibri"/>
                <a:cs typeface="Calibri"/>
              </a:rPr>
              <a:t>như</a:t>
            </a:r>
            <a:r>
              <a:rPr spc="-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  <a:p>
            <a:pPr>
              <a:spcBef>
                <a:spcPts val="24"/>
              </a:spcBef>
              <a:buClr>
                <a:srgbClr val="AC1317"/>
              </a:buClr>
              <a:buFont typeface="Wingdings"/>
              <a:buChar char=""/>
            </a:pPr>
            <a:endParaRPr sz="1300">
              <a:latin typeface="Times New Roman"/>
              <a:cs typeface="Times New Roman"/>
            </a:endParaRPr>
          </a:p>
          <a:p>
            <a:pPr marL="216173" lvl="1" indent="-121737">
              <a:buAutoNum type="arabicPeriod"/>
              <a:tabLst>
                <a:tab pos="194166" algn="l"/>
              </a:tabLst>
            </a:pPr>
            <a:r>
              <a:rPr sz="700" spc="-4" dirty="0">
                <a:latin typeface="Arial"/>
                <a:cs typeface="Arial"/>
              </a:rPr>
              <a:t>Người </a:t>
            </a:r>
            <a:r>
              <a:rPr sz="700" spc="-2" dirty="0">
                <a:latin typeface="Arial"/>
                <a:cs typeface="Arial"/>
              </a:rPr>
              <a:t>dùng thực hiện </a:t>
            </a:r>
            <a:r>
              <a:rPr sz="700" spc="-4" dirty="0">
                <a:latin typeface="Arial"/>
                <a:cs typeface="Arial"/>
              </a:rPr>
              <a:t>một hành động </a:t>
            </a:r>
            <a:r>
              <a:rPr sz="700" spc="-2" dirty="0">
                <a:latin typeface="Arial"/>
                <a:cs typeface="Arial"/>
              </a:rPr>
              <a:t>để phát </a:t>
            </a:r>
            <a:r>
              <a:rPr sz="700" spc="-4" dirty="0">
                <a:latin typeface="Arial"/>
                <a:cs typeface="Arial"/>
              </a:rPr>
              <a:t>một </a:t>
            </a:r>
            <a:r>
              <a:rPr sz="700" spc="-2" dirty="0">
                <a:latin typeface="Arial"/>
                <a:cs typeface="Arial"/>
              </a:rPr>
              <a:t>sự</a:t>
            </a:r>
            <a:r>
              <a:rPr sz="700" spc="66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kiện.</a:t>
            </a:r>
            <a:endParaRPr sz="7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AutoNum type="arabicPeriod"/>
            </a:pPr>
            <a:endParaRPr>
              <a:latin typeface="Times New Roman"/>
              <a:cs typeface="Times New Roman"/>
            </a:endParaRPr>
          </a:p>
          <a:p>
            <a:pPr marL="195559" lvl="1" indent="-99729">
              <a:spcBef>
                <a:spcPts val="619"/>
              </a:spcBef>
              <a:buAutoNum type="arabicPeriod"/>
              <a:tabLst>
                <a:tab pos="195838" algn="l"/>
              </a:tabLst>
            </a:pPr>
            <a:r>
              <a:rPr sz="700" spc="-4" dirty="0">
                <a:latin typeface="Arial"/>
                <a:cs typeface="Arial"/>
              </a:rPr>
              <a:t>Các đối </a:t>
            </a:r>
            <a:r>
              <a:rPr sz="700" spc="-2" dirty="0">
                <a:latin typeface="Arial"/>
                <a:cs typeface="Arial"/>
              </a:rPr>
              <a:t>tượng sự kiện </a:t>
            </a:r>
            <a:r>
              <a:rPr sz="700" spc="-4" dirty="0">
                <a:latin typeface="Arial"/>
                <a:cs typeface="Arial"/>
              </a:rPr>
              <a:t>được </a:t>
            </a:r>
            <a:r>
              <a:rPr sz="700" spc="-2" dirty="0">
                <a:latin typeface="Arial"/>
                <a:cs typeface="Arial"/>
              </a:rPr>
              <a:t>cập </a:t>
            </a:r>
            <a:r>
              <a:rPr sz="700" spc="-4" dirty="0">
                <a:latin typeface="Arial"/>
                <a:cs typeface="Arial"/>
              </a:rPr>
              <a:t>nhật </a:t>
            </a:r>
            <a:r>
              <a:rPr sz="700" spc="-2" dirty="0">
                <a:latin typeface="Arial"/>
                <a:cs typeface="Arial"/>
              </a:rPr>
              <a:t>để xác định trạng thái sự</a:t>
            </a:r>
            <a:r>
              <a:rPr sz="700" spc="59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kiện.</a:t>
            </a:r>
            <a:endParaRPr sz="7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AutoNum type="arabicPeriod"/>
            </a:pPr>
            <a:endParaRPr>
              <a:latin typeface="Times New Roman"/>
              <a:cs typeface="Times New Roman"/>
            </a:endParaRPr>
          </a:p>
          <a:p>
            <a:pPr marL="195559" lvl="1" indent="-99729">
              <a:spcBef>
                <a:spcPts val="621"/>
              </a:spcBef>
              <a:buAutoNum type="arabicPeriod"/>
              <a:tabLst>
                <a:tab pos="195838" algn="l"/>
              </a:tabLst>
            </a:pPr>
            <a:r>
              <a:rPr sz="700" spc="-2" dirty="0">
                <a:latin typeface="Arial"/>
                <a:cs typeface="Arial"/>
              </a:rPr>
              <a:t>Sự kiện lóe</a:t>
            </a:r>
            <a:r>
              <a:rPr sz="700" spc="-4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lên.</a:t>
            </a:r>
            <a:endParaRPr sz="7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AutoNum type="arabicPeriod"/>
            </a:pPr>
            <a:endParaRPr>
              <a:latin typeface="Times New Roman"/>
              <a:cs typeface="Times New Roman"/>
            </a:endParaRPr>
          </a:p>
          <a:p>
            <a:pPr marL="216173" marR="271610" lvl="1" indent="-120344">
              <a:spcBef>
                <a:spcPts val="592"/>
              </a:spcBef>
              <a:buAutoNum type="arabicPeriod"/>
              <a:tabLst>
                <a:tab pos="195838" algn="l"/>
              </a:tabLst>
            </a:pPr>
            <a:r>
              <a:rPr sz="700" spc="-2" dirty="0">
                <a:latin typeface="Arial"/>
                <a:cs typeface="Arial"/>
              </a:rPr>
              <a:t>Bọt sự kiện </a:t>
            </a:r>
            <a:r>
              <a:rPr sz="700" spc="-4" dirty="0">
                <a:latin typeface="Arial"/>
                <a:cs typeface="Arial"/>
              </a:rPr>
              <a:t>xảy </a:t>
            </a:r>
            <a:r>
              <a:rPr sz="700" spc="-2" dirty="0">
                <a:latin typeface="Arial"/>
                <a:cs typeface="Arial"/>
              </a:rPr>
              <a:t>ra </a:t>
            </a:r>
            <a:r>
              <a:rPr sz="700" spc="-4" dirty="0">
                <a:latin typeface="Arial"/>
                <a:cs typeface="Arial"/>
              </a:rPr>
              <a:t>như </a:t>
            </a:r>
            <a:r>
              <a:rPr sz="700" spc="-2" dirty="0">
                <a:latin typeface="Arial"/>
                <a:cs typeface="Arial"/>
              </a:rPr>
              <a:t>sự kiện </a:t>
            </a:r>
            <a:r>
              <a:rPr sz="700" spc="-4" dirty="0">
                <a:latin typeface="Arial"/>
                <a:cs typeface="Arial"/>
              </a:rPr>
              <a:t>bong </a:t>
            </a:r>
            <a:r>
              <a:rPr sz="700" spc="-2" dirty="0">
                <a:latin typeface="Arial"/>
                <a:cs typeface="Arial"/>
              </a:rPr>
              <a:t>bóng thông </a:t>
            </a:r>
            <a:r>
              <a:rPr sz="700" spc="-4" dirty="0">
                <a:latin typeface="Arial"/>
                <a:cs typeface="Arial"/>
              </a:rPr>
              <a:t>qua </a:t>
            </a:r>
            <a:r>
              <a:rPr sz="700" spc="-2" dirty="0">
                <a:latin typeface="Arial"/>
                <a:cs typeface="Arial"/>
              </a:rPr>
              <a:t>các </a:t>
            </a:r>
            <a:r>
              <a:rPr sz="700" spc="-7" dirty="0">
                <a:latin typeface="Arial"/>
                <a:cs typeface="Arial"/>
              </a:rPr>
              <a:t>yếu </a:t>
            </a:r>
            <a:r>
              <a:rPr sz="700" spc="-2" dirty="0">
                <a:latin typeface="Arial"/>
                <a:cs typeface="Arial"/>
              </a:rPr>
              <a:t>tố của hệ thống  </a:t>
            </a:r>
            <a:r>
              <a:rPr sz="700" spc="-4" dirty="0">
                <a:latin typeface="Arial"/>
                <a:cs typeface="Arial"/>
              </a:rPr>
              <a:t>phân cấp.</a:t>
            </a:r>
            <a:endParaRPr sz="7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AutoNum type="arabicPeriod"/>
            </a:pPr>
            <a:endParaRPr>
              <a:latin typeface="Times New Roman"/>
              <a:cs typeface="Times New Roman"/>
            </a:endParaRPr>
          </a:p>
          <a:p>
            <a:pPr marL="195559" lvl="1" indent="-99729">
              <a:spcBef>
                <a:spcPts val="592"/>
              </a:spcBef>
              <a:buAutoNum type="arabicPeriod"/>
              <a:tabLst>
                <a:tab pos="195838" algn="l"/>
              </a:tabLst>
            </a:pPr>
            <a:r>
              <a:rPr sz="700" spc="-2" dirty="0">
                <a:latin typeface="Arial"/>
                <a:cs typeface="Arial"/>
              </a:rPr>
              <a:t>Xử lý sự kiện </a:t>
            </a:r>
            <a:r>
              <a:rPr sz="700" spc="-4" dirty="0">
                <a:latin typeface="Arial"/>
                <a:cs typeface="Arial"/>
              </a:rPr>
              <a:t>được gọi </a:t>
            </a:r>
            <a:r>
              <a:rPr sz="700" spc="-2" dirty="0">
                <a:latin typeface="Arial"/>
                <a:cs typeface="Arial"/>
              </a:rPr>
              <a:t>là thực hiện các </a:t>
            </a:r>
            <a:r>
              <a:rPr sz="700" spc="-4" dirty="0">
                <a:latin typeface="Arial"/>
                <a:cs typeface="Arial"/>
              </a:rPr>
              <a:t>hành </a:t>
            </a:r>
            <a:r>
              <a:rPr sz="700" spc="-2" dirty="0">
                <a:latin typeface="Arial"/>
                <a:cs typeface="Arial"/>
              </a:rPr>
              <a:t>động cụ</a:t>
            </a:r>
            <a:r>
              <a:rPr sz="700" spc="26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thể.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50879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sự </a:t>
            </a:r>
            <a:r>
              <a:rPr spc="-4" dirty="0"/>
              <a:t>kiện </a:t>
            </a:r>
            <a:r>
              <a:rPr spc="-13" dirty="0"/>
              <a:t>về </a:t>
            </a:r>
            <a:r>
              <a:rPr spc="-2" dirty="0"/>
              <a:t>bàn phím 1-2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373972"/>
            <a:ext cx="3422528" cy="477980"/>
          </a:xfrm>
          <a:prstGeom prst="rect">
            <a:avLst/>
          </a:prstGeom>
        </p:spPr>
        <p:txBody>
          <a:bodyPr vert="horz" wrap="square" lIns="0" tIns="16157" rIns="0" bIns="0" rtlCol="0">
            <a:spAutoFit/>
          </a:bodyPr>
          <a:lstStyle/>
          <a:p>
            <a:pPr marL="125916" marR="2229" indent="-120344">
              <a:lnSpc>
                <a:spcPts val="921"/>
              </a:lnSpc>
              <a:spcBef>
                <a:spcPts val="12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Sự </a:t>
            </a:r>
            <a:r>
              <a:rPr dirty="0">
                <a:latin typeface="Calibri"/>
                <a:cs typeface="Calibri"/>
              </a:rPr>
              <a:t>kiện bàn </a:t>
            </a:r>
            <a:r>
              <a:rPr spc="2" dirty="0">
                <a:latin typeface="Calibri"/>
                <a:cs typeface="Calibri"/>
              </a:rPr>
              <a:t>phím </a:t>
            </a:r>
            <a:r>
              <a:rPr dirty="0">
                <a:latin typeface="Calibri"/>
                <a:cs typeface="Calibri"/>
              </a:rPr>
              <a:t>là những sự kiện </a:t>
            </a:r>
            <a:r>
              <a:rPr spc="-7" dirty="0">
                <a:latin typeface="Calibri"/>
                <a:cs typeface="Calibri"/>
              </a:rPr>
              <a:t>xảy ra </a:t>
            </a:r>
            <a:r>
              <a:rPr dirty="0">
                <a:latin typeface="Calibri"/>
                <a:cs typeface="Calibri"/>
              </a:rPr>
              <a:t>khi </a:t>
            </a:r>
            <a:r>
              <a:rPr spc="2" dirty="0">
                <a:latin typeface="Calibri"/>
                <a:cs typeface="Calibri"/>
              </a:rPr>
              <a:t>một phím </a:t>
            </a:r>
            <a:r>
              <a:rPr dirty="0">
                <a:latin typeface="Calibri"/>
                <a:cs typeface="Calibri"/>
              </a:rPr>
              <a:t>hoặc </a:t>
            </a:r>
            <a:r>
              <a:rPr spc="-2" dirty="0">
                <a:latin typeface="Calibri"/>
                <a:cs typeface="Calibri"/>
              </a:rPr>
              <a:t>tổ </a:t>
            </a:r>
            <a:r>
              <a:rPr dirty="0">
                <a:latin typeface="Calibri"/>
                <a:cs typeface="Calibri"/>
              </a:rPr>
              <a:t>hợp </a:t>
            </a:r>
            <a:r>
              <a:rPr spc="2" dirty="0">
                <a:latin typeface="Calibri"/>
                <a:cs typeface="Calibri"/>
              </a:rPr>
              <a:t>phím được  nhấn </a:t>
            </a:r>
            <a:r>
              <a:rPr dirty="0">
                <a:latin typeface="Calibri"/>
                <a:cs typeface="Calibri"/>
              </a:rPr>
              <a:t>hoặc phát hành </a:t>
            </a:r>
            <a:r>
              <a:rPr spc="2" dirty="0">
                <a:latin typeface="Calibri"/>
                <a:cs typeface="Calibri"/>
              </a:rPr>
              <a:t>từ </a:t>
            </a:r>
            <a:r>
              <a:rPr dirty="0">
                <a:latin typeface="Calibri"/>
                <a:cs typeface="Calibri"/>
              </a:rPr>
              <a:t>bàn</a:t>
            </a:r>
            <a:r>
              <a:rPr spc="-4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phím.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86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Những </a:t>
            </a:r>
            <a:r>
              <a:rPr dirty="0">
                <a:latin typeface="Calibri"/>
                <a:cs typeface="Calibri"/>
              </a:rPr>
              <a:t>sự kiện </a:t>
            </a:r>
            <a:r>
              <a:rPr spc="-2" dirty="0">
                <a:latin typeface="Calibri"/>
                <a:cs typeface="Calibri"/>
              </a:rPr>
              <a:t>này </a:t>
            </a:r>
            <a:r>
              <a:rPr spc="-7" dirty="0">
                <a:latin typeface="Calibri"/>
                <a:cs typeface="Calibri"/>
              </a:rPr>
              <a:t>xảy ra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spc="-2" dirty="0">
                <a:latin typeface="Calibri"/>
                <a:cs typeface="Calibri"/>
              </a:rPr>
              <a:t>tất </a:t>
            </a:r>
            <a:r>
              <a:rPr dirty="0">
                <a:latin typeface="Calibri"/>
                <a:cs typeface="Calibri"/>
              </a:rPr>
              <a:t>cả các </a:t>
            </a:r>
            <a:r>
              <a:rPr spc="2" dirty="0">
                <a:latin typeface="Calibri"/>
                <a:cs typeface="Calibri"/>
              </a:rPr>
              <a:t>phím của </a:t>
            </a:r>
            <a:r>
              <a:rPr dirty="0">
                <a:latin typeface="Calibri"/>
                <a:cs typeface="Calibri"/>
              </a:rPr>
              <a:t>bàn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phím.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3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 sự kiện bàn </a:t>
            </a:r>
            <a:r>
              <a:rPr spc="2" dirty="0">
                <a:latin typeface="Calibri"/>
                <a:cs typeface="Calibri"/>
              </a:rPr>
              <a:t>phím khác nhau như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7391" y="1143002"/>
            <a:ext cx="3300678" cy="335543"/>
          </a:xfrm>
          <a:custGeom>
            <a:avLst/>
            <a:gdLst/>
            <a:ahLst/>
            <a:cxnLst/>
            <a:rect l="l" t="t" r="r" b="b"/>
            <a:pathLst>
              <a:path w="7620000" h="751839">
                <a:moveTo>
                  <a:pt x="0" y="751332"/>
                </a:moveTo>
                <a:lnTo>
                  <a:pt x="7620000" y="751332"/>
                </a:lnTo>
                <a:lnTo>
                  <a:pt x="7620000" y="0"/>
                </a:lnTo>
                <a:lnTo>
                  <a:pt x="0" y="0"/>
                </a:lnTo>
                <a:lnTo>
                  <a:pt x="0" y="751332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7391" y="1143002"/>
            <a:ext cx="3300678" cy="335543"/>
          </a:xfrm>
          <a:custGeom>
            <a:avLst/>
            <a:gdLst/>
            <a:ahLst/>
            <a:cxnLst/>
            <a:rect l="l" t="t" r="r" b="b"/>
            <a:pathLst>
              <a:path w="7620000" h="751839">
                <a:moveTo>
                  <a:pt x="0" y="751332"/>
                </a:moveTo>
                <a:lnTo>
                  <a:pt x="7620000" y="751332"/>
                </a:lnTo>
                <a:lnTo>
                  <a:pt x="7620000" y="0"/>
                </a:lnTo>
                <a:lnTo>
                  <a:pt x="0" y="0"/>
                </a:lnTo>
                <a:lnTo>
                  <a:pt x="0" y="751332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6411" y="1068185"/>
            <a:ext cx="2863888" cy="207447"/>
          </a:xfrm>
          <a:custGeom>
            <a:avLst/>
            <a:gdLst/>
            <a:ahLst/>
            <a:cxnLst/>
            <a:rect l="l" t="t" r="r" b="b"/>
            <a:pathLst>
              <a:path w="6611620" h="464819">
                <a:moveTo>
                  <a:pt x="6533642" y="0"/>
                </a:moveTo>
                <a:lnTo>
                  <a:pt x="77469" y="0"/>
                </a:lnTo>
                <a:lnTo>
                  <a:pt x="47314" y="6086"/>
                </a:lnTo>
                <a:lnTo>
                  <a:pt x="22690" y="22685"/>
                </a:lnTo>
                <a:lnTo>
                  <a:pt x="6087" y="47309"/>
                </a:lnTo>
                <a:lnTo>
                  <a:pt x="0" y="77470"/>
                </a:lnTo>
                <a:lnTo>
                  <a:pt x="0" y="387350"/>
                </a:lnTo>
                <a:lnTo>
                  <a:pt x="6087" y="417510"/>
                </a:lnTo>
                <a:lnTo>
                  <a:pt x="22690" y="442134"/>
                </a:lnTo>
                <a:lnTo>
                  <a:pt x="47314" y="458733"/>
                </a:lnTo>
                <a:lnTo>
                  <a:pt x="77469" y="464820"/>
                </a:lnTo>
                <a:lnTo>
                  <a:pt x="6533642" y="464820"/>
                </a:lnTo>
                <a:lnTo>
                  <a:pt x="6563802" y="458733"/>
                </a:lnTo>
                <a:lnTo>
                  <a:pt x="6588426" y="442134"/>
                </a:lnTo>
                <a:lnTo>
                  <a:pt x="6605025" y="417510"/>
                </a:lnTo>
                <a:lnTo>
                  <a:pt x="6611111" y="387350"/>
                </a:lnTo>
                <a:lnTo>
                  <a:pt x="6611111" y="77470"/>
                </a:lnTo>
                <a:lnTo>
                  <a:pt x="6605025" y="47309"/>
                </a:lnTo>
                <a:lnTo>
                  <a:pt x="6588426" y="22685"/>
                </a:lnTo>
                <a:lnTo>
                  <a:pt x="6563802" y="6086"/>
                </a:lnTo>
                <a:lnTo>
                  <a:pt x="653364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6411" y="1068185"/>
            <a:ext cx="2863888" cy="207447"/>
          </a:xfrm>
          <a:custGeom>
            <a:avLst/>
            <a:gdLst/>
            <a:ahLst/>
            <a:cxnLst/>
            <a:rect l="l" t="t" r="r" b="b"/>
            <a:pathLst>
              <a:path w="6611620" h="464819">
                <a:moveTo>
                  <a:pt x="0" y="77470"/>
                </a:moveTo>
                <a:lnTo>
                  <a:pt x="6087" y="47309"/>
                </a:lnTo>
                <a:lnTo>
                  <a:pt x="22690" y="22685"/>
                </a:lnTo>
                <a:lnTo>
                  <a:pt x="47314" y="6086"/>
                </a:lnTo>
                <a:lnTo>
                  <a:pt x="77469" y="0"/>
                </a:lnTo>
                <a:lnTo>
                  <a:pt x="6533642" y="0"/>
                </a:lnTo>
                <a:lnTo>
                  <a:pt x="6563802" y="6086"/>
                </a:lnTo>
                <a:lnTo>
                  <a:pt x="6588426" y="22685"/>
                </a:lnTo>
                <a:lnTo>
                  <a:pt x="6605025" y="47309"/>
                </a:lnTo>
                <a:lnTo>
                  <a:pt x="6611111" y="77470"/>
                </a:lnTo>
                <a:lnTo>
                  <a:pt x="6611111" y="387350"/>
                </a:lnTo>
                <a:lnTo>
                  <a:pt x="6605025" y="417510"/>
                </a:lnTo>
                <a:lnTo>
                  <a:pt x="6588426" y="442134"/>
                </a:lnTo>
                <a:lnTo>
                  <a:pt x="6563802" y="458733"/>
                </a:lnTo>
                <a:lnTo>
                  <a:pt x="6533642" y="464820"/>
                </a:lnTo>
                <a:lnTo>
                  <a:pt x="77469" y="464820"/>
                </a:lnTo>
                <a:lnTo>
                  <a:pt x="47314" y="458733"/>
                </a:lnTo>
                <a:lnTo>
                  <a:pt x="22690" y="442134"/>
                </a:lnTo>
                <a:lnTo>
                  <a:pt x="6087" y="417510"/>
                </a:lnTo>
                <a:lnTo>
                  <a:pt x="0" y="387350"/>
                </a:lnTo>
                <a:lnTo>
                  <a:pt x="0" y="7747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7884" y="1025845"/>
            <a:ext cx="2783472" cy="384322"/>
          </a:xfrm>
          <a:prstGeom prst="rect">
            <a:avLst/>
          </a:prstGeom>
        </p:spPr>
        <p:txBody>
          <a:bodyPr vert="horz" wrap="square" lIns="0" tIns="73265" rIns="0" bIns="0" rtlCol="0">
            <a:spAutoFit/>
          </a:bodyPr>
          <a:lstStyle/>
          <a:p>
            <a:pPr marL="5571">
              <a:spcBef>
                <a:spcPts val="577"/>
              </a:spcBef>
            </a:pP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Onkeydown</a:t>
            </a:r>
            <a:endParaRPr dirty="0">
              <a:latin typeface="Arial"/>
              <a:cs typeface="Arial"/>
            </a:endParaRPr>
          </a:p>
          <a:p>
            <a:pPr marL="141794" indent="-75772">
              <a:spcBef>
                <a:spcPts val="533"/>
              </a:spcBef>
              <a:buChar char="•"/>
              <a:tabLst>
                <a:tab pos="142073" algn="l"/>
              </a:tabLst>
            </a:pPr>
            <a:r>
              <a:rPr spc="-4" dirty="0">
                <a:latin typeface="Arial"/>
                <a:cs typeface="Arial"/>
              </a:rPr>
              <a:t>Xảy </a:t>
            </a:r>
            <a:r>
              <a:rPr spc="-2" dirty="0">
                <a:latin typeface="Arial"/>
                <a:cs typeface="Arial"/>
              </a:rPr>
              <a:t>ra khi một phím được nhấn</a:t>
            </a:r>
            <a:r>
              <a:rPr spc="7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xuống.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7391" y="1615709"/>
            <a:ext cx="3300678" cy="335543"/>
          </a:xfrm>
          <a:custGeom>
            <a:avLst/>
            <a:gdLst/>
            <a:ahLst/>
            <a:cxnLst/>
            <a:rect l="l" t="t" r="r" b="b"/>
            <a:pathLst>
              <a:path w="7620000" h="751839">
                <a:moveTo>
                  <a:pt x="0" y="751332"/>
                </a:moveTo>
                <a:lnTo>
                  <a:pt x="7620000" y="751332"/>
                </a:lnTo>
                <a:lnTo>
                  <a:pt x="7620000" y="0"/>
                </a:lnTo>
                <a:lnTo>
                  <a:pt x="0" y="0"/>
                </a:lnTo>
                <a:lnTo>
                  <a:pt x="0" y="751332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7391" y="1615709"/>
            <a:ext cx="3300678" cy="335543"/>
          </a:xfrm>
          <a:custGeom>
            <a:avLst/>
            <a:gdLst/>
            <a:ahLst/>
            <a:cxnLst/>
            <a:rect l="l" t="t" r="r" b="b"/>
            <a:pathLst>
              <a:path w="7620000" h="751839">
                <a:moveTo>
                  <a:pt x="0" y="751332"/>
                </a:moveTo>
                <a:lnTo>
                  <a:pt x="7620000" y="751332"/>
                </a:lnTo>
                <a:lnTo>
                  <a:pt x="7620000" y="0"/>
                </a:lnTo>
                <a:lnTo>
                  <a:pt x="0" y="0"/>
                </a:lnTo>
                <a:lnTo>
                  <a:pt x="0" y="751332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1692" y="1535451"/>
            <a:ext cx="2869664" cy="208864"/>
          </a:xfrm>
          <a:custGeom>
            <a:avLst/>
            <a:gdLst/>
            <a:ahLst/>
            <a:cxnLst/>
            <a:rect l="l" t="t" r="r" b="b"/>
            <a:pathLst>
              <a:path w="6624955" h="467995">
                <a:moveTo>
                  <a:pt x="6546850" y="0"/>
                </a:moveTo>
                <a:lnTo>
                  <a:pt x="77978" y="0"/>
                </a:lnTo>
                <a:lnTo>
                  <a:pt x="47625" y="6129"/>
                </a:lnTo>
                <a:lnTo>
                  <a:pt x="22839" y="22844"/>
                </a:lnTo>
                <a:lnTo>
                  <a:pt x="6127" y="47630"/>
                </a:lnTo>
                <a:lnTo>
                  <a:pt x="0" y="77978"/>
                </a:lnTo>
                <a:lnTo>
                  <a:pt x="0" y="389890"/>
                </a:lnTo>
                <a:lnTo>
                  <a:pt x="6127" y="420237"/>
                </a:lnTo>
                <a:lnTo>
                  <a:pt x="22839" y="445023"/>
                </a:lnTo>
                <a:lnTo>
                  <a:pt x="47625" y="461738"/>
                </a:lnTo>
                <a:lnTo>
                  <a:pt x="77978" y="467868"/>
                </a:lnTo>
                <a:lnTo>
                  <a:pt x="6546850" y="467868"/>
                </a:lnTo>
                <a:lnTo>
                  <a:pt x="6577197" y="461738"/>
                </a:lnTo>
                <a:lnTo>
                  <a:pt x="6601983" y="445023"/>
                </a:lnTo>
                <a:lnTo>
                  <a:pt x="6618698" y="420237"/>
                </a:lnTo>
                <a:lnTo>
                  <a:pt x="6624828" y="389890"/>
                </a:lnTo>
                <a:lnTo>
                  <a:pt x="6624828" y="77978"/>
                </a:lnTo>
                <a:lnTo>
                  <a:pt x="6618698" y="47630"/>
                </a:lnTo>
                <a:lnTo>
                  <a:pt x="6601983" y="22844"/>
                </a:lnTo>
                <a:lnTo>
                  <a:pt x="6577197" y="6129"/>
                </a:lnTo>
                <a:lnTo>
                  <a:pt x="654685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1692" y="1535451"/>
            <a:ext cx="2869664" cy="208864"/>
          </a:xfrm>
          <a:custGeom>
            <a:avLst/>
            <a:gdLst/>
            <a:ahLst/>
            <a:cxnLst/>
            <a:rect l="l" t="t" r="r" b="b"/>
            <a:pathLst>
              <a:path w="6624955" h="467995">
                <a:moveTo>
                  <a:pt x="0" y="77978"/>
                </a:moveTo>
                <a:lnTo>
                  <a:pt x="6127" y="47630"/>
                </a:lnTo>
                <a:lnTo>
                  <a:pt x="22839" y="22844"/>
                </a:lnTo>
                <a:lnTo>
                  <a:pt x="47625" y="6129"/>
                </a:lnTo>
                <a:lnTo>
                  <a:pt x="77978" y="0"/>
                </a:lnTo>
                <a:lnTo>
                  <a:pt x="6546850" y="0"/>
                </a:lnTo>
                <a:lnTo>
                  <a:pt x="6577197" y="6129"/>
                </a:lnTo>
                <a:lnTo>
                  <a:pt x="6601983" y="22844"/>
                </a:lnTo>
                <a:lnTo>
                  <a:pt x="6618698" y="47630"/>
                </a:lnTo>
                <a:lnTo>
                  <a:pt x="6624828" y="77978"/>
                </a:lnTo>
                <a:lnTo>
                  <a:pt x="6624828" y="389890"/>
                </a:lnTo>
                <a:lnTo>
                  <a:pt x="6618698" y="420237"/>
                </a:lnTo>
                <a:lnTo>
                  <a:pt x="6601983" y="445023"/>
                </a:lnTo>
                <a:lnTo>
                  <a:pt x="6577197" y="461738"/>
                </a:lnTo>
                <a:lnTo>
                  <a:pt x="6546850" y="467868"/>
                </a:lnTo>
                <a:lnTo>
                  <a:pt x="77978" y="467868"/>
                </a:lnTo>
                <a:lnTo>
                  <a:pt x="47625" y="461738"/>
                </a:lnTo>
                <a:lnTo>
                  <a:pt x="22839" y="445023"/>
                </a:lnTo>
                <a:lnTo>
                  <a:pt x="6127" y="420237"/>
                </a:lnTo>
                <a:lnTo>
                  <a:pt x="0" y="389890"/>
                </a:lnTo>
                <a:lnTo>
                  <a:pt x="0" y="77978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92901" y="1563054"/>
            <a:ext cx="2630505" cy="328791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Onkeyup</a:t>
            </a:r>
            <a:endParaRPr dirty="0">
              <a:latin typeface="Arial"/>
              <a:cs typeface="Arial"/>
            </a:endParaRPr>
          </a:p>
          <a:p>
            <a:pPr marL="136502" indent="-75494">
              <a:spcBef>
                <a:spcPts val="570"/>
              </a:spcBef>
              <a:buChar char="•"/>
              <a:tabLst>
                <a:tab pos="136780" algn="l"/>
              </a:tabLst>
            </a:pPr>
            <a:r>
              <a:rPr spc="-4" dirty="0">
                <a:latin typeface="Arial"/>
                <a:cs typeface="Arial"/>
              </a:rPr>
              <a:t>Xảy </a:t>
            </a:r>
            <a:r>
              <a:rPr spc="-2" dirty="0">
                <a:latin typeface="Arial"/>
                <a:cs typeface="Arial"/>
              </a:rPr>
              <a:t>ra khi phím được nhả</a:t>
            </a:r>
            <a:r>
              <a:rPr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ra.</a:t>
            </a:r>
            <a:endParaRPr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7391" y="2123105"/>
            <a:ext cx="3300678" cy="335543"/>
          </a:xfrm>
          <a:custGeom>
            <a:avLst/>
            <a:gdLst/>
            <a:ahLst/>
            <a:cxnLst/>
            <a:rect l="l" t="t" r="r" b="b"/>
            <a:pathLst>
              <a:path w="7620000" h="751839">
                <a:moveTo>
                  <a:pt x="0" y="751332"/>
                </a:moveTo>
                <a:lnTo>
                  <a:pt x="7620000" y="751332"/>
                </a:lnTo>
                <a:lnTo>
                  <a:pt x="7620000" y="0"/>
                </a:lnTo>
                <a:lnTo>
                  <a:pt x="0" y="0"/>
                </a:lnTo>
                <a:lnTo>
                  <a:pt x="0" y="751332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7391" y="2123105"/>
            <a:ext cx="3300678" cy="335543"/>
          </a:xfrm>
          <a:custGeom>
            <a:avLst/>
            <a:gdLst/>
            <a:ahLst/>
            <a:cxnLst/>
            <a:rect l="l" t="t" r="r" b="b"/>
            <a:pathLst>
              <a:path w="7620000" h="751839">
                <a:moveTo>
                  <a:pt x="0" y="751332"/>
                </a:moveTo>
                <a:lnTo>
                  <a:pt x="7620000" y="751332"/>
                </a:lnTo>
                <a:lnTo>
                  <a:pt x="7620000" y="0"/>
                </a:lnTo>
                <a:lnTo>
                  <a:pt x="0" y="0"/>
                </a:lnTo>
                <a:lnTo>
                  <a:pt x="0" y="751332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6411" y="2004078"/>
            <a:ext cx="2310474" cy="237488"/>
          </a:xfrm>
          <a:custGeom>
            <a:avLst/>
            <a:gdLst/>
            <a:ahLst/>
            <a:cxnLst/>
            <a:rect l="l" t="t" r="r" b="b"/>
            <a:pathLst>
              <a:path w="5334000" h="532129">
                <a:moveTo>
                  <a:pt x="5245354" y="0"/>
                </a:moveTo>
                <a:lnTo>
                  <a:pt x="88646" y="0"/>
                </a:lnTo>
                <a:lnTo>
                  <a:pt x="54140" y="6975"/>
                </a:lnTo>
                <a:lnTo>
                  <a:pt x="25963" y="25987"/>
                </a:lnTo>
                <a:lnTo>
                  <a:pt x="6966" y="54167"/>
                </a:lnTo>
                <a:lnTo>
                  <a:pt x="0" y="88645"/>
                </a:lnTo>
                <a:lnTo>
                  <a:pt x="0" y="443229"/>
                </a:lnTo>
                <a:lnTo>
                  <a:pt x="6966" y="477708"/>
                </a:lnTo>
                <a:lnTo>
                  <a:pt x="25963" y="505888"/>
                </a:lnTo>
                <a:lnTo>
                  <a:pt x="54140" y="524900"/>
                </a:lnTo>
                <a:lnTo>
                  <a:pt x="88646" y="531875"/>
                </a:lnTo>
                <a:lnTo>
                  <a:pt x="5245354" y="531875"/>
                </a:lnTo>
                <a:lnTo>
                  <a:pt x="5279832" y="524900"/>
                </a:lnTo>
                <a:lnTo>
                  <a:pt x="5308012" y="505888"/>
                </a:lnTo>
                <a:lnTo>
                  <a:pt x="5327024" y="477708"/>
                </a:lnTo>
                <a:lnTo>
                  <a:pt x="5334000" y="443229"/>
                </a:lnTo>
                <a:lnTo>
                  <a:pt x="5334000" y="88645"/>
                </a:lnTo>
                <a:lnTo>
                  <a:pt x="5327024" y="54167"/>
                </a:lnTo>
                <a:lnTo>
                  <a:pt x="5308012" y="25987"/>
                </a:lnTo>
                <a:lnTo>
                  <a:pt x="5279832" y="6975"/>
                </a:lnTo>
                <a:lnTo>
                  <a:pt x="524535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6411" y="2004078"/>
            <a:ext cx="2310474" cy="237488"/>
          </a:xfrm>
          <a:custGeom>
            <a:avLst/>
            <a:gdLst/>
            <a:ahLst/>
            <a:cxnLst/>
            <a:rect l="l" t="t" r="r" b="b"/>
            <a:pathLst>
              <a:path w="5334000" h="532129">
                <a:moveTo>
                  <a:pt x="0" y="88645"/>
                </a:moveTo>
                <a:lnTo>
                  <a:pt x="6966" y="54167"/>
                </a:lnTo>
                <a:lnTo>
                  <a:pt x="25963" y="25987"/>
                </a:lnTo>
                <a:lnTo>
                  <a:pt x="54140" y="6975"/>
                </a:lnTo>
                <a:lnTo>
                  <a:pt x="88646" y="0"/>
                </a:lnTo>
                <a:lnTo>
                  <a:pt x="5245354" y="0"/>
                </a:lnTo>
                <a:lnTo>
                  <a:pt x="5279832" y="6975"/>
                </a:lnTo>
                <a:lnTo>
                  <a:pt x="5308012" y="25987"/>
                </a:lnTo>
                <a:lnTo>
                  <a:pt x="5327024" y="54167"/>
                </a:lnTo>
                <a:lnTo>
                  <a:pt x="5334000" y="88645"/>
                </a:lnTo>
                <a:lnTo>
                  <a:pt x="5334000" y="443229"/>
                </a:lnTo>
                <a:lnTo>
                  <a:pt x="5327024" y="477708"/>
                </a:lnTo>
                <a:lnTo>
                  <a:pt x="5308012" y="505888"/>
                </a:lnTo>
                <a:lnTo>
                  <a:pt x="5279832" y="524900"/>
                </a:lnTo>
                <a:lnTo>
                  <a:pt x="5245354" y="531875"/>
                </a:lnTo>
                <a:lnTo>
                  <a:pt x="88646" y="531875"/>
                </a:lnTo>
                <a:lnTo>
                  <a:pt x="54140" y="524900"/>
                </a:lnTo>
                <a:lnTo>
                  <a:pt x="25963" y="505888"/>
                </a:lnTo>
                <a:lnTo>
                  <a:pt x="6966" y="477708"/>
                </a:lnTo>
                <a:lnTo>
                  <a:pt x="0" y="443229"/>
                </a:lnTo>
                <a:lnTo>
                  <a:pt x="0" y="8864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89203" y="2046078"/>
            <a:ext cx="2771095" cy="354439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Onkeypress</a:t>
            </a:r>
            <a:endParaRPr dirty="0">
              <a:latin typeface="Arial"/>
              <a:cs typeface="Arial"/>
            </a:endParaRPr>
          </a:p>
          <a:p>
            <a:pPr marL="140402" indent="-75494">
              <a:spcBef>
                <a:spcPts val="755"/>
              </a:spcBef>
              <a:buChar char="•"/>
              <a:tabLst>
                <a:tab pos="140680" algn="l"/>
              </a:tabLst>
            </a:pPr>
            <a:r>
              <a:rPr spc="-4" dirty="0">
                <a:latin typeface="Arial"/>
                <a:cs typeface="Arial"/>
              </a:rPr>
              <a:t>Xảy </a:t>
            </a:r>
            <a:r>
              <a:rPr spc="-2" dirty="0">
                <a:latin typeface="Arial"/>
                <a:cs typeface="Arial"/>
              </a:rPr>
              <a:t>ra </a:t>
            </a:r>
            <a:r>
              <a:rPr dirty="0">
                <a:latin typeface="Arial"/>
                <a:cs typeface="Arial"/>
              </a:rPr>
              <a:t>khi </a:t>
            </a:r>
            <a:r>
              <a:rPr spc="-2" dirty="0">
                <a:latin typeface="Arial"/>
                <a:cs typeface="Arial"/>
              </a:rPr>
              <a:t>một phím được </a:t>
            </a:r>
            <a:r>
              <a:rPr spc="-4" dirty="0">
                <a:latin typeface="Arial"/>
                <a:cs typeface="Arial"/>
              </a:rPr>
              <a:t>nhấn </a:t>
            </a:r>
            <a:r>
              <a:rPr dirty="0">
                <a:latin typeface="Arial"/>
                <a:cs typeface="Arial"/>
              </a:rPr>
              <a:t>và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nhả.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13020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Scripting</a:t>
            </a:r>
            <a:r>
              <a:rPr spc="-22" dirty="0"/>
              <a:t> </a:t>
            </a:r>
            <a:r>
              <a:rPr spc="-2" dirty="0"/>
              <a:t>2-3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414384"/>
            <a:ext cx="2022765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Hình dưới đây hiển thị cần thiết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kịch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89224" y="714163"/>
            <a:ext cx="1633325" cy="2094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50879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sự </a:t>
            </a:r>
            <a:r>
              <a:rPr spc="-4" dirty="0"/>
              <a:t>kiện </a:t>
            </a:r>
            <a:r>
              <a:rPr spc="-13" dirty="0"/>
              <a:t>về </a:t>
            </a:r>
            <a:r>
              <a:rPr spc="-2" dirty="0"/>
              <a:t>bàn phím 2-2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465260"/>
            <a:ext cx="3411250" cy="2137231"/>
          </a:xfrm>
          <a:prstGeom prst="rect">
            <a:avLst/>
          </a:prstGeom>
        </p:spPr>
        <p:txBody>
          <a:bodyPr vert="horz" wrap="square" lIns="0" tIns="6964" rIns="0" bIns="0" rtlCol="0">
            <a:spAutoFit/>
          </a:bodyPr>
          <a:lstStyle/>
          <a:p>
            <a:pPr marL="125916" indent="-120344">
              <a:spcBef>
                <a:spcPts val="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>
              <a:spcBef>
                <a:spcPts val="22"/>
              </a:spcBef>
            </a:pPr>
            <a:endParaRPr sz="1100">
              <a:latin typeface="Times New Roman"/>
              <a:cs typeface="Times New Roman"/>
            </a:endParaRPr>
          </a:p>
          <a:p>
            <a:pPr marL="125916"/>
            <a:r>
              <a:rPr sz="700" spc="-2" dirty="0">
                <a:latin typeface="Courier New"/>
                <a:cs typeface="Courier New"/>
              </a:rPr>
              <a:t>function</a:t>
            </a:r>
            <a:r>
              <a:rPr sz="700" spc="-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numericonly()</a:t>
            </a:r>
            <a:endParaRPr sz="700">
              <a:latin typeface="Courier New"/>
              <a:cs typeface="Courier New"/>
            </a:endParaRPr>
          </a:p>
          <a:p>
            <a:pPr marL="179402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286375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if(!event.keyCode &gt;=48 &amp;&amp;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event.keyCode&lt;=57))</a:t>
            </a:r>
            <a:endParaRPr sz="700">
              <a:latin typeface="Courier New"/>
              <a:cs typeface="Courier New"/>
            </a:endParaRPr>
          </a:p>
          <a:p>
            <a:pPr marR="1378108" algn="ctr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event.returnValue=false;</a:t>
            </a:r>
            <a:endParaRPr sz="700">
              <a:latin typeface="Courier New"/>
              <a:cs typeface="Courier New"/>
            </a:endParaRPr>
          </a:p>
          <a:p>
            <a:pPr marL="179402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>
              <a:latin typeface="Courier New"/>
              <a:cs typeface="Courier New"/>
            </a:endParaRPr>
          </a:p>
          <a:p>
            <a:pPr>
              <a:spcBef>
                <a:spcPts val="22"/>
              </a:spcBef>
            </a:pPr>
            <a:endParaRPr sz="700">
              <a:latin typeface="Times New Roman"/>
              <a:cs typeface="Times New Roman"/>
            </a:endParaRPr>
          </a:p>
          <a:p>
            <a:pPr marL="125916"/>
            <a:r>
              <a:rPr sz="700" spc="-2" dirty="0">
                <a:latin typeface="Courier New"/>
                <a:cs typeface="Courier New"/>
              </a:rPr>
              <a:t>function</a:t>
            </a:r>
            <a:r>
              <a:rPr sz="700" spc="-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countWords()</a:t>
            </a:r>
            <a:endParaRPr sz="700">
              <a:latin typeface="Courier New"/>
              <a:cs typeface="Courier New"/>
            </a:endParaRPr>
          </a:p>
          <a:p>
            <a:pPr marL="179402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339861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var message =</a:t>
            </a:r>
            <a:r>
              <a:rPr sz="700" spc="33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document.getElementByID(‘txtMessage’).value;</a:t>
            </a:r>
            <a:endParaRPr sz="700">
              <a:latin typeface="Courier New"/>
              <a:cs typeface="Courier New"/>
            </a:endParaRPr>
          </a:p>
          <a:p>
            <a:pPr marL="33986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message= message.replace(/\s+/g, ‘</a:t>
            </a:r>
            <a:r>
              <a:rPr sz="700" spc="13" dirty="0">
                <a:latin typeface="Courier New"/>
                <a:cs typeface="Courier New"/>
              </a:rPr>
              <a:t> </a:t>
            </a:r>
            <a:r>
              <a:rPr sz="700" spc="-4" dirty="0">
                <a:latin typeface="Courier New"/>
                <a:cs typeface="Courier New"/>
              </a:rPr>
              <a:t>‘);</a:t>
            </a:r>
            <a:endParaRPr sz="700">
              <a:latin typeface="Courier New"/>
              <a:cs typeface="Courier New"/>
            </a:endParaRPr>
          </a:p>
          <a:p>
            <a:pPr marL="339861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var numberOfWords = message.split(‘</a:t>
            </a:r>
            <a:r>
              <a:rPr sz="700" spc="2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‘).length;</a:t>
            </a:r>
            <a:endParaRPr sz="700">
              <a:latin typeface="Courier New"/>
              <a:cs typeface="Courier New"/>
            </a:endParaRPr>
          </a:p>
          <a:p>
            <a:pPr marL="339861" marR="485555">
              <a:lnSpc>
                <a:spcPct val="101899"/>
              </a:lnSpc>
              <a:spcBef>
                <a:spcPts val="4"/>
              </a:spcBef>
              <a:tabLst>
                <a:tab pos="982254" algn="l"/>
              </a:tabLst>
            </a:pPr>
            <a:r>
              <a:rPr sz="700" spc="-2" dirty="0">
                <a:latin typeface="Courier New"/>
                <a:cs typeface="Courier New"/>
              </a:rPr>
              <a:t>document.getElementById(‘txtTrack’).value = words  Remaining:	‘ + eval(50 - numberOfWords);  if(numberOfWords &gt;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50)</a:t>
            </a:r>
            <a:endParaRPr sz="700">
              <a:latin typeface="Courier New"/>
              <a:cs typeface="Courier New"/>
            </a:endParaRPr>
          </a:p>
          <a:p>
            <a:pPr marL="339861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alert(“too many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words.’);</a:t>
            </a:r>
            <a:endParaRPr sz="700">
              <a:latin typeface="Courier New"/>
              <a:cs typeface="Courier New"/>
            </a:endParaRPr>
          </a:p>
          <a:p>
            <a:pPr marL="179402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8370" y="2942807"/>
            <a:ext cx="78391" cy="82570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z="500" dirty="0">
                <a:solidFill>
                  <a:srgbClr val="FFFFFF"/>
                </a:solidFill>
                <a:latin typeface="Calibri"/>
                <a:cs typeface="Calibri"/>
              </a:rPr>
              <a:t>41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17927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sự </a:t>
            </a:r>
            <a:r>
              <a:rPr spc="-4" dirty="0"/>
              <a:t>kiện </a:t>
            </a:r>
            <a:r>
              <a:rPr spc="-13" dirty="0"/>
              <a:t>về </a:t>
            </a:r>
            <a:r>
              <a:rPr dirty="0"/>
              <a:t>chuột</a:t>
            </a:r>
            <a:r>
              <a:rPr spc="-9" dirty="0"/>
              <a:t> </a:t>
            </a:r>
            <a:r>
              <a:rPr spc="-4" dirty="0"/>
              <a:t>1-4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2343" y="339965"/>
            <a:ext cx="2642192" cy="237584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39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 sự kiện chuột </a:t>
            </a:r>
            <a:r>
              <a:rPr spc="-7" dirty="0">
                <a:latin typeface="Calibri"/>
                <a:cs typeface="Calibri"/>
              </a:rPr>
              <a:t>xảy ra </a:t>
            </a:r>
            <a:r>
              <a:rPr dirty="0">
                <a:latin typeface="Calibri"/>
                <a:cs typeface="Calibri"/>
              </a:rPr>
              <a:t>khi người dùng </a:t>
            </a:r>
            <a:r>
              <a:rPr spc="2" dirty="0">
                <a:latin typeface="Calibri"/>
                <a:cs typeface="Calibri"/>
              </a:rPr>
              <a:t>nhấp </a:t>
            </a:r>
            <a:r>
              <a:rPr dirty="0">
                <a:latin typeface="Calibri"/>
                <a:cs typeface="Calibri"/>
              </a:rPr>
              <a:t>vào nút</a:t>
            </a:r>
            <a:r>
              <a:rPr spc="-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chuột.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3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sự kiện</a:t>
            </a:r>
            <a:r>
              <a:rPr spc="-3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chuột.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0753" y="706001"/>
            <a:ext cx="3414881" cy="19642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261005"/>
              </p:ext>
            </p:extLst>
          </p:nvPr>
        </p:nvGraphicFramePr>
        <p:xfrm>
          <a:off x="264054" y="709629"/>
          <a:ext cx="3399698" cy="19965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8941"/>
                <a:gridCol w="2590757"/>
              </a:tblGrid>
              <a:tr h="3128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Sự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kiện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567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13664" algn="ctr">
                        <a:lnSpc>
                          <a:spcPct val="100000"/>
                        </a:lnSpc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943735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800" spc="5" dirty="0">
                          <a:latin typeface="Courier New"/>
                          <a:cs typeface="Courier New"/>
                        </a:rPr>
                        <a:t>onmousedown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22388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5104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Xảy ra khi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nút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chuột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được</a:t>
                      </a:r>
                      <a:r>
                        <a:rPr sz="7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nhấn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D6E3BC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800" spc="0" dirty="0">
                          <a:latin typeface="Courier New"/>
                          <a:cs typeface="Courier New"/>
                        </a:rPr>
                        <a:t>onmouseup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22672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05104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Xảy ra khi chuột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được</a:t>
                      </a:r>
                      <a:r>
                        <a:rPr sz="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thả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F1DCDB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800" spc="0" dirty="0">
                          <a:latin typeface="Courier New"/>
                          <a:cs typeface="Courier New"/>
                        </a:rPr>
                        <a:t>onclick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22672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5104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Xảy ra khi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nút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chuột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được nhấn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và</a:t>
                      </a:r>
                      <a:r>
                        <a:rPr sz="7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thả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D6E3BC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800" spc="5" dirty="0">
                          <a:latin typeface="Courier New"/>
                          <a:cs typeface="Courier New"/>
                        </a:rPr>
                        <a:t>ondblclick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3202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05104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Xảy ra khi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nút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chuột là kích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đúp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F1DCDB"/>
                    </a:solidFill>
                  </a:tcPr>
                </a:tc>
              </a:tr>
              <a:tr h="2539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800" spc="0" dirty="0">
                          <a:latin typeface="Courier New"/>
                          <a:cs typeface="Courier New"/>
                        </a:rPr>
                        <a:t>onmousemove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5129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5104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Xảy ra khi con trỏ chuột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chuyển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từ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địa điểm</a:t>
                      </a:r>
                      <a:r>
                        <a:rPr sz="700" spc="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khác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3886" marB="0">
                    <a:solidFill>
                      <a:srgbClr val="D6E3BC"/>
                    </a:solidFill>
                  </a:tcPr>
                </a:tc>
              </a:tr>
              <a:tr h="26271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800" spc="0" dirty="0">
                          <a:latin typeface="Courier New"/>
                          <a:cs typeface="Courier New"/>
                        </a:rPr>
                        <a:t>onmouseover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60080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05104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Xảy ra khi con trỏ chuột di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chuyển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trên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phần</a:t>
                      </a:r>
                      <a:r>
                        <a:rPr sz="700" spc="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tử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3886" marB="0">
                    <a:solidFill>
                      <a:srgbClr val="F1DCDB"/>
                    </a:solidFill>
                  </a:tcPr>
                </a:tc>
              </a:tr>
              <a:tr h="2539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05"/>
                        </a:spcBef>
                      </a:pPr>
                      <a:r>
                        <a:rPr sz="800" spc="0" dirty="0">
                          <a:latin typeface="Courier New"/>
                          <a:cs typeface="Courier New"/>
                        </a:rPr>
                        <a:t>onmouseout</a:t>
                      </a:r>
                      <a:endParaRPr sz="800">
                        <a:latin typeface="Courier New"/>
                        <a:cs typeface="Courier New"/>
                      </a:endParaRPr>
                    </a:p>
                  </a:txBody>
                  <a:tcPr marL="0" marR="0" marT="5129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05104">
                        <a:lnSpc>
                          <a:spcPct val="100000"/>
                        </a:lnSpc>
                        <a:spcBef>
                          <a:spcPts val="148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Xảy ra khi con trỏ chuột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chuyển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ra khỏi các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phần</a:t>
                      </a:r>
                      <a:r>
                        <a:rPr sz="7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tử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3886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17927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sự </a:t>
            </a:r>
            <a:r>
              <a:rPr spc="-4" dirty="0"/>
              <a:t>kiện </a:t>
            </a:r>
            <a:r>
              <a:rPr spc="-13" dirty="0"/>
              <a:t>về </a:t>
            </a:r>
            <a:r>
              <a:rPr dirty="0"/>
              <a:t>chuột</a:t>
            </a:r>
            <a:r>
              <a:rPr spc="-9" dirty="0"/>
              <a:t> </a:t>
            </a:r>
            <a:r>
              <a:rPr spc="-4" dirty="0"/>
              <a:t>2-4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3324" y="397380"/>
            <a:ext cx="342995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323" y="554893"/>
            <a:ext cx="3781476" cy="1980244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>
              <a:lnSpc>
                <a:spcPts val="746"/>
              </a:lnSpc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&lt;!DOCTYPE HTML&gt;</a:t>
            </a:r>
          </a:p>
          <a:p>
            <a:pPr>
              <a:lnSpc>
                <a:spcPts val="746"/>
              </a:lnSpc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&lt;html&gt;</a:t>
            </a:r>
          </a:p>
          <a:p>
            <a:pPr>
              <a:lnSpc>
                <a:spcPts val="746"/>
              </a:lnSpc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&lt;head&gt;</a:t>
            </a:r>
          </a:p>
          <a:p>
            <a:pPr>
              <a:lnSpc>
                <a:spcPts val="746"/>
              </a:lnSpc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    &lt;title&gt; Reservation &lt;/title&gt;</a:t>
            </a:r>
          </a:p>
          <a:p>
            <a:pPr>
              <a:lnSpc>
                <a:spcPts val="746"/>
              </a:lnSpc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    &lt;script src="form.js"&gt;&lt;/script&gt;</a:t>
            </a:r>
          </a:p>
          <a:p>
            <a:pPr>
              <a:lnSpc>
                <a:spcPts val="746"/>
              </a:lnSpc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&lt;/head&gt;</a:t>
            </a:r>
          </a:p>
          <a:p>
            <a:pPr>
              <a:lnSpc>
                <a:spcPts val="746"/>
              </a:lnSpc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&lt;body&gt;</a:t>
            </a:r>
          </a:p>
          <a:p>
            <a:pPr>
              <a:lnSpc>
                <a:spcPts val="746"/>
              </a:lnSpc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    &lt;h2&gt; Hotel Reservation Form&lt;/h2&gt;</a:t>
            </a:r>
          </a:p>
          <a:p>
            <a:pPr>
              <a:lnSpc>
                <a:spcPts val="746"/>
              </a:lnSpc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    &lt;form id="frmreservation"&gt;</a:t>
            </a:r>
          </a:p>
          <a:p>
            <a:pPr>
              <a:lnSpc>
                <a:spcPts val="746"/>
              </a:lnSpc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         &lt;table&gt;</a:t>
            </a:r>
          </a:p>
          <a:p>
            <a:pPr>
              <a:lnSpc>
                <a:spcPts val="746"/>
              </a:lnSpc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              &lt;tr&gt;</a:t>
            </a:r>
          </a:p>
          <a:p>
            <a:pPr>
              <a:lnSpc>
                <a:spcPts val="746"/>
              </a:lnSpc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                  &lt;td&gt;&lt;label for="txtName"&gt;Name:&lt;/label&gt;&lt;/td&gt;</a:t>
            </a:r>
          </a:p>
          <a:p>
            <a:pPr>
              <a:lnSpc>
                <a:spcPts val="746"/>
              </a:lnSpc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                  &lt;td&gt;&lt;input id="txtName" type="text" /&gt;&lt;/td&gt;</a:t>
            </a:r>
          </a:p>
          <a:p>
            <a:pPr>
              <a:lnSpc>
                <a:spcPts val="746"/>
              </a:lnSpc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              &lt;/tr&gt;</a:t>
            </a:r>
          </a:p>
          <a:p>
            <a:pPr>
              <a:lnSpc>
                <a:spcPts val="746"/>
              </a:lnSpc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              &lt;tr&gt;</a:t>
            </a:r>
          </a:p>
          <a:p>
            <a:pPr>
              <a:lnSpc>
                <a:spcPts val="746"/>
              </a:lnSpc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                  &lt;td&gt; Arrival Date: &lt;/td&gt;</a:t>
            </a:r>
          </a:p>
          <a:p>
            <a:pPr>
              <a:lnSpc>
                <a:spcPts val="746"/>
              </a:lnSpc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                  &lt;td&gt;&lt;input id="txtArrival" type="text" /&gt;&lt;/td&gt;</a:t>
            </a:r>
          </a:p>
          <a:p>
            <a:pPr>
              <a:lnSpc>
                <a:spcPts val="746"/>
              </a:lnSpc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              &lt;/tr&gt;</a:t>
            </a:r>
          </a:p>
          <a:p>
            <a:pPr>
              <a:lnSpc>
                <a:spcPts val="746"/>
              </a:lnSpc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              &lt;tr&gt;</a:t>
            </a:r>
          </a:p>
          <a:p>
            <a:pPr>
              <a:lnSpc>
                <a:spcPts val="746"/>
              </a:lnSpc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                   &lt;td&gt; Departure Date: &lt;/td&gt;</a:t>
            </a:r>
          </a:p>
          <a:p>
            <a:pPr>
              <a:lnSpc>
                <a:spcPts val="746"/>
              </a:lnSpc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                   &lt;td&gt;&lt;input id="txtDeparture" type="text" /&gt;&lt;/td&gt;</a:t>
            </a:r>
          </a:p>
          <a:p>
            <a:pPr>
              <a:lnSpc>
                <a:spcPts val="746"/>
              </a:lnSpc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              &lt;/tr&gt;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17927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sự </a:t>
            </a:r>
            <a:r>
              <a:rPr spc="-4" dirty="0"/>
              <a:t>kiện </a:t>
            </a:r>
            <a:r>
              <a:rPr spc="-13" dirty="0"/>
              <a:t>về </a:t>
            </a:r>
            <a:r>
              <a:rPr dirty="0"/>
              <a:t>chuột</a:t>
            </a:r>
            <a:r>
              <a:rPr spc="-9" dirty="0"/>
              <a:t> </a:t>
            </a:r>
            <a:r>
              <a:rPr spc="-4" dirty="0"/>
              <a:t>3-4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6014" y="365811"/>
            <a:ext cx="3894799" cy="2508815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lvl="1"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&lt;tr&gt;</a:t>
            </a:r>
          </a:p>
          <a:p>
            <a:pPr lvl="1"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    &lt;td&gt; Number of Person: &lt;/td&gt;</a:t>
            </a:r>
          </a:p>
          <a:p>
            <a:pPr lvl="1"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    &lt;td&gt;&lt;input id="txtPerson" type="text" maxlength="3" size="3"&gt;&lt;/td&gt;</a:t>
            </a:r>
          </a:p>
          <a:p>
            <a:pPr lvl="1"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&lt;/tr&gt;</a:t>
            </a:r>
          </a:p>
          <a:p>
            <a:pPr lvl="1"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&lt;tr&gt;</a:t>
            </a:r>
          </a:p>
          <a:p>
            <a:pPr lvl="1"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    &lt;td&gt;</a:t>
            </a:r>
          </a:p>
          <a:p>
            <a:pPr lvl="1"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       &lt;img id="imgSubmit" width="120px" height="30px" src="submit.jpg" alt="Submit", onmousedown="showImage(this, 'submitdown.jpg');" onmouseup="showImage(this,'submit.jpg');", onclick="frmReservation.submit();"/&gt;</a:t>
            </a:r>
          </a:p>
          <a:p>
            <a:pPr lvl="1"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    &lt;/td&gt;</a:t>
            </a:r>
          </a:p>
          <a:p>
            <a:pPr lvl="1"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    &lt;td&gt;</a:t>
            </a:r>
          </a:p>
          <a:p>
            <a:pPr lvl="1"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        &lt;img id="imgSubmit" width="120px" height="30px" src="reset.jpg" alt="Reset", onmousedown="showImage(this, 'resetdown.jpg');" onmouseup="showImage(this, 'reset.jpg');",onclick="frmReservation.reset();"/&gt;</a:t>
            </a:r>
          </a:p>
          <a:p>
            <a:pPr lvl="1"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    &lt;/td&gt;</a:t>
            </a:r>
          </a:p>
          <a:p>
            <a:pPr lvl="1"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&lt;/tr&gt;</a:t>
            </a:r>
          </a:p>
          <a:p>
            <a:pPr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&lt;/table&gt;</a:t>
            </a:r>
          </a:p>
          <a:p>
            <a:pPr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&lt;/form&gt;</a:t>
            </a:r>
          </a:p>
          <a:p>
            <a:pPr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&lt;/body&gt;</a:t>
            </a:r>
          </a:p>
          <a:p>
            <a:pPr>
              <a:spcBef>
                <a:spcPts val="42"/>
              </a:spcBef>
            </a:pPr>
            <a:r>
              <a:rPr lang="vi-VN" sz="700" spc="-2" dirty="0">
                <a:latin typeface="Courier New"/>
                <a:cs typeface="Courier New"/>
              </a:rPr>
              <a:t>&lt;/html&gt;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17927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sự </a:t>
            </a:r>
            <a:r>
              <a:rPr spc="-4" dirty="0"/>
              <a:t>kiện </a:t>
            </a:r>
            <a:r>
              <a:rPr spc="-13" dirty="0"/>
              <a:t>về </a:t>
            </a:r>
            <a:r>
              <a:rPr dirty="0"/>
              <a:t>chuột</a:t>
            </a:r>
            <a:r>
              <a:rPr spc="-9" dirty="0"/>
              <a:t> </a:t>
            </a:r>
            <a:r>
              <a:rPr spc="-4" dirty="0"/>
              <a:t>4-4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3324" y="350604"/>
            <a:ext cx="3544102" cy="993594"/>
          </a:xfrm>
          <a:prstGeom prst="rect">
            <a:avLst/>
          </a:prstGeom>
        </p:spPr>
        <p:txBody>
          <a:bodyPr vert="horz" wrap="square" lIns="0" tIns="52650" rIns="0" bIns="0" rtlCol="0">
            <a:spAutoFit/>
          </a:bodyPr>
          <a:lstStyle/>
          <a:p>
            <a:pPr marL="125916" indent="-120344">
              <a:spcBef>
                <a:spcPts val="41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số câu liên quan </a:t>
            </a:r>
            <a:r>
              <a:rPr spc="2" dirty="0">
                <a:latin typeface="Calibri"/>
                <a:cs typeface="Calibri"/>
              </a:rPr>
              <a:t>chứng minh </a:t>
            </a:r>
            <a:r>
              <a:rPr dirty="0">
                <a:latin typeface="Calibri"/>
                <a:cs typeface="Calibri"/>
              </a:rPr>
              <a:t>việc </a:t>
            </a:r>
            <a:r>
              <a:rPr spc="-2" dirty="0">
                <a:latin typeface="Calibri"/>
                <a:cs typeface="Calibri"/>
              </a:rPr>
              <a:t>tải </a:t>
            </a:r>
            <a:r>
              <a:rPr dirty="0">
                <a:latin typeface="Calibri"/>
                <a:cs typeface="Calibri"/>
              </a:rPr>
              <a:t>các hình </a:t>
            </a:r>
            <a:r>
              <a:rPr spc="2" dirty="0">
                <a:latin typeface="Calibri"/>
                <a:cs typeface="Calibri"/>
              </a:rPr>
              <a:t>ảnh </a:t>
            </a:r>
            <a:r>
              <a:rPr dirty="0">
                <a:latin typeface="Calibri"/>
                <a:cs typeface="Calibri"/>
              </a:rPr>
              <a:t>trong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</a:t>
            </a:r>
            <a:r>
              <a:rPr spc="-9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JavaScript.</a:t>
            </a:r>
            <a:endParaRPr>
              <a:latin typeface="Calibri"/>
              <a:cs typeface="Calibri"/>
            </a:endParaRPr>
          </a:p>
          <a:p>
            <a:pPr marL="226202">
              <a:spcBef>
                <a:spcPts val="309"/>
              </a:spcBef>
            </a:pPr>
            <a:r>
              <a:rPr sz="700" spc="-2" dirty="0">
                <a:latin typeface="Courier New"/>
                <a:cs typeface="Courier New"/>
              </a:rPr>
              <a:t>function showImage(object,url)</a:t>
            </a:r>
            <a:endParaRPr sz="700">
              <a:latin typeface="Courier New"/>
              <a:cs typeface="Courier New"/>
            </a:endParaRPr>
          </a:p>
          <a:p>
            <a:pPr marL="226202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{</a:t>
            </a:r>
            <a:endParaRPr sz="700">
              <a:latin typeface="Courier New"/>
              <a:cs typeface="Courier New"/>
            </a:endParaRPr>
          </a:p>
          <a:p>
            <a:pPr marL="386661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object.src=url;</a:t>
            </a:r>
            <a:endParaRPr sz="700">
              <a:latin typeface="Courier New"/>
              <a:cs typeface="Courier New"/>
            </a:endParaRPr>
          </a:p>
          <a:p>
            <a:pPr marL="226202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}</a:t>
            </a:r>
            <a:endParaRPr sz="700">
              <a:latin typeface="Courier New"/>
              <a:cs typeface="Courier New"/>
            </a:endParaRPr>
          </a:p>
          <a:p>
            <a:pPr marL="125916" marR="160459" indent="-120344">
              <a:lnSpc>
                <a:spcPct val="85600"/>
              </a:lnSpc>
              <a:spcBef>
                <a:spcPts val="43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  <a:tab pos="1911300" algn="l"/>
                <a:tab pos="2031644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sẽ hiển thị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đầu</a:t>
            </a:r>
            <a:r>
              <a:rPr spc="-2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ra	</a:t>
            </a:r>
            <a:r>
              <a:rPr sz="1800" spc="-3" baseline="-16865" dirty="0">
                <a:solidFill>
                  <a:srgbClr val="AC1317"/>
                </a:solidFill>
                <a:latin typeface="Wingdings"/>
                <a:cs typeface="Wingdings"/>
              </a:rPr>
              <a:t></a:t>
            </a:r>
            <a:r>
              <a:rPr sz="1800" spc="-3" baseline="-16865" dirty="0">
                <a:solidFill>
                  <a:srgbClr val="AC1317"/>
                </a:solidFill>
                <a:latin typeface="Times New Roman"/>
                <a:cs typeface="Times New Roman"/>
              </a:rPr>
              <a:t> </a:t>
            </a:r>
            <a:r>
              <a:rPr dirty="0">
                <a:latin typeface="Calibri"/>
                <a:cs typeface="Calibri"/>
              </a:rPr>
              <a:t>Hình 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sẽ hiển thị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quả 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mouseup.		trên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mousedown.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1047" y="1428327"/>
            <a:ext cx="1452298" cy="1360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12434" y="1428327"/>
            <a:ext cx="1355918" cy="13603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6" y="69670"/>
            <a:ext cx="2736812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spc="-2" dirty="0"/>
              <a:t>Các sự kiên </a:t>
            </a:r>
            <a:r>
              <a:rPr spc="-7" dirty="0"/>
              <a:t>Focus </a:t>
            </a:r>
            <a:r>
              <a:rPr spc="-11" dirty="0"/>
              <a:t>và </a:t>
            </a:r>
            <a:r>
              <a:rPr spc="-2" dirty="0"/>
              <a:t>Selection</a:t>
            </a:r>
            <a:r>
              <a:rPr dirty="0"/>
              <a:t> </a:t>
            </a:r>
            <a:r>
              <a:rPr dirty="0" smtClean="0"/>
              <a:t>1-</a:t>
            </a:r>
            <a:r>
              <a:rPr lang="en-US" dirty="0" smtClean="0"/>
              <a:t>5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3323" y="377660"/>
            <a:ext cx="3511646" cy="698586"/>
          </a:xfrm>
          <a:prstGeom prst="rect">
            <a:avLst/>
          </a:prstGeom>
        </p:spPr>
        <p:txBody>
          <a:bodyPr vert="horz" wrap="square" lIns="0" tIns="13650" rIns="0" bIns="0" rtlCol="0">
            <a:spAutoFit/>
          </a:bodyPr>
          <a:lstStyle/>
          <a:p>
            <a:pPr marL="125916" indent="-120344">
              <a:spcBef>
                <a:spcPts val="10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 sự kiện </a:t>
            </a:r>
            <a:r>
              <a:rPr spc="-2" dirty="0">
                <a:latin typeface="Calibri"/>
                <a:cs typeface="Calibri"/>
              </a:rPr>
              <a:t>focus xác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khi các phần </a:t>
            </a:r>
            <a:r>
              <a:rPr spc="2" dirty="0">
                <a:latin typeface="Calibri"/>
                <a:cs typeface="Calibri"/>
              </a:rPr>
              <a:t>tử được </a:t>
            </a:r>
            <a:r>
              <a:rPr dirty="0">
                <a:latin typeface="Calibri"/>
                <a:cs typeface="Calibri"/>
              </a:rPr>
              <a:t>kích hoạt hoặc nhận con</a:t>
            </a:r>
            <a:r>
              <a:rPr spc="-83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trỏ.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5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 sự kiện selection </a:t>
            </a:r>
            <a:r>
              <a:rPr spc="-7" dirty="0">
                <a:latin typeface="Calibri"/>
                <a:cs typeface="Calibri"/>
              </a:rPr>
              <a:t>xảy ra </a:t>
            </a:r>
            <a:r>
              <a:rPr dirty="0">
                <a:latin typeface="Calibri"/>
                <a:cs typeface="Calibri"/>
              </a:rPr>
              <a:t>khi lựa </a:t>
            </a:r>
            <a:r>
              <a:rPr spc="2" dirty="0">
                <a:latin typeface="Calibri"/>
                <a:cs typeface="Calibri"/>
              </a:rPr>
              <a:t>chọn một </a:t>
            </a:r>
            <a:r>
              <a:rPr dirty="0">
                <a:latin typeface="Calibri"/>
                <a:cs typeface="Calibri"/>
              </a:rPr>
              <a:t>thành phần hoặc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66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một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500"/>
              </a:spcBef>
            </a:pPr>
            <a:r>
              <a:rPr dirty="0">
                <a:latin typeface="Calibri"/>
                <a:cs typeface="Calibri"/>
              </a:rPr>
              <a:t>phần </a:t>
            </a:r>
            <a:r>
              <a:rPr spc="2" dirty="0">
                <a:latin typeface="Calibri"/>
                <a:cs typeface="Calibri"/>
              </a:rPr>
              <a:t>tử </a:t>
            </a:r>
            <a:r>
              <a:rPr dirty="0">
                <a:latin typeface="Calibri"/>
                <a:cs typeface="Calibri"/>
              </a:rPr>
              <a:t>trong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spc="-2" dirty="0">
                <a:latin typeface="Calibri"/>
                <a:cs typeface="Calibri"/>
              </a:rPr>
              <a:t>trang </a:t>
            </a:r>
            <a:r>
              <a:rPr spc="-4" dirty="0">
                <a:latin typeface="Calibri"/>
                <a:cs typeface="Calibri"/>
              </a:rPr>
              <a:t>Web </a:t>
            </a:r>
            <a:r>
              <a:rPr spc="2" dirty="0">
                <a:latin typeface="Calibri"/>
                <a:cs typeface="Calibri"/>
              </a:rPr>
              <a:t>được</a:t>
            </a:r>
            <a:r>
              <a:rPr spc="-46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chọn.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50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sự </a:t>
            </a:r>
            <a:r>
              <a:rPr spc="-2" dirty="0">
                <a:latin typeface="Calibri"/>
                <a:cs typeface="Calibri"/>
              </a:rPr>
              <a:t>focus và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selection.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7747" y="1186871"/>
            <a:ext cx="3282854" cy="16235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066797"/>
              </p:ext>
            </p:extLst>
          </p:nvPr>
        </p:nvGraphicFramePr>
        <p:xfrm>
          <a:off x="231048" y="1190272"/>
          <a:ext cx="3267945" cy="16131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516"/>
                <a:gridCol w="2455429"/>
              </a:tblGrid>
              <a:tr h="312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Sự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kiện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567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04775" algn="ctr">
                        <a:lnSpc>
                          <a:spcPct val="100000"/>
                        </a:lnSpc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83" marB="0">
                    <a:solidFill>
                      <a:srgbClr val="943735"/>
                    </a:solidFill>
                  </a:tcPr>
                </a:tc>
              </a:tr>
              <a:tr h="25364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9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onfoucs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7813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97485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Xảy ra khi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một phần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tử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nhận được</a:t>
                      </a:r>
                      <a:r>
                        <a:rPr sz="7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focus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134" marB="0">
                    <a:solidFill>
                      <a:srgbClr val="D6E3BC"/>
                    </a:solidFill>
                  </a:tcPr>
                </a:tc>
              </a:tr>
              <a:tr h="26696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onblur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8097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97485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Xảy ra khi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một phần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tử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mất</a:t>
                      </a:r>
                      <a:r>
                        <a:rPr sz="7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focus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134" marB="0">
                    <a:solidFill>
                      <a:srgbClr val="F1DCDB"/>
                    </a:solidFill>
                  </a:tcPr>
                </a:tc>
              </a:tr>
              <a:tr h="2539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onselectstart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809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97485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Xảy ra khi lựa chọn của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một phần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tử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bắt</a:t>
                      </a:r>
                      <a:r>
                        <a:rPr sz="7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đầu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134" marB="0">
                    <a:solidFill>
                      <a:srgbClr val="D6E3BC"/>
                    </a:solidFill>
                  </a:tcPr>
                </a:tc>
              </a:tr>
              <a:tr h="25392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onselect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58097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197485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Xảy ra khi lựa chọn hiện tại thay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đổi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134" marB="0">
                    <a:solidFill>
                      <a:srgbClr val="F1DCDB"/>
                    </a:solidFill>
                  </a:tcPr>
                </a:tc>
              </a:tr>
              <a:tr h="2720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700" spc="-5" dirty="0">
                          <a:latin typeface="Courier New"/>
                          <a:cs typeface="Courier New"/>
                        </a:rPr>
                        <a:t>ondragstart</a:t>
                      </a:r>
                      <a:endParaRPr sz="700">
                        <a:latin typeface="Courier New"/>
                        <a:cs typeface="Courier New"/>
                      </a:endParaRPr>
                    </a:p>
                  </a:txBody>
                  <a:tcPr marL="0" marR="0" marT="311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700" spc="-5" dirty="0">
                          <a:latin typeface="Arial"/>
                          <a:cs typeface="Arial"/>
                        </a:rPr>
                        <a:t>Xảy ra khi các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phần được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chọn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được 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di</a:t>
                      </a:r>
                      <a:r>
                        <a:rPr sz="7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chuyển</a:t>
                      </a:r>
                      <a:endParaRPr sz="700" dirty="0">
                        <a:latin typeface="Arial"/>
                        <a:cs typeface="Arial"/>
                      </a:endParaRPr>
                    </a:p>
                  </a:txBody>
                  <a:tcPr marL="0" marR="0" marT="66315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6" y="69670"/>
            <a:ext cx="2736812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spc="-2" dirty="0"/>
              <a:t>Các sự kiên </a:t>
            </a:r>
            <a:r>
              <a:rPr spc="-7" dirty="0"/>
              <a:t>Focus </a:t>
            </a:r>
            <a:r>
              <a:rPr spc="-11" dirty="0"/>
              <a:t>và </a:t>
            </a:r>
            <a:r>
              <a:rPr spc="-2" dirty="0"/>
              <a:t>Selection</a:t>
            </a:r>
            <a:r>
              <a:rPr dirty="0"/>
              <a:t> </a:t>
            </a:r>
            <a:r>
              <a:rPr dirty="0" smtClean="0"/>
              <a:t>2-</a:t>
            </a:r>
            <a:r>
              <a:rPr lang="en-US" dirty="0" smtClean="0"/>
              <a:t>5</a:t>
            </a:r>
            <a:endParaRPr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46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113323" y="352601"/>
            <a:ext cx="3781476" cy="2542296"/>
          </a:xfrm>
          <a:prstGeom prst="rect">
            <a:avLst/>
          </a:prstGeom>
        </p:spPr>
        <p:txBody>
          <a:bodyPr vert="horz" wrap="square" lIns="0" tIns="42900" rIns="0" bIns="0" rtlCol="0">
            <a:spAutoFit/>
          </a:bodyPr>
          <a:lstStyle/>
          <a:p>
            <a:pPr marL="125916" indent="-120344">
              <a:spcBef>
                <a:spcPts val="33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z="1200" baseline="13513" dirty="0" err="1">
                <a:latin typeface="Calibri"/>
                <a:cs typeface="Calibri"/>
              </a:rPr>
              <a:t>Ví</a:t>
            </a:r>
            <a:r>
              <a:rPr sz="1200" spc="-79" baseline="13513" dirty="0">
                <a:latin typeface="Calibri"/>
                <a:cs typeface="Calibri"/>
              </a:rPr>
              <a:t> </a:t>
            </a:r>
            <a:r>
              <a:rPr sz="1200" spc="-145" baseline="13513" dirty="0" err="1">
                <a:latin typeface="Calibri"/>
                <a:cs typeface="Calibri"/>
              </a:rPr>
              <a:t>dụ</a:t>
            </a:r>
            <a:endParaRPr lang="en-US" sz="700" spc="-97" dirty="0">
              <a:latin typeface="Courier New"/>
              <a:cs typeface="Courier New"/>
            </a:endParaRP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&lt;!DOCTYPE HTML&gt;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&lt;html&gt;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&lt;head&gt;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&lt;title&gt; Reservation &lt;/title&gt;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&lt;script&gt; 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	function showStyle(field) { 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		field.style.backgroundColor = '#FFFFCC';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	} 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	function hideStyle(field) {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		field.style.backgroundColor = '#FFFFFF';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	}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	function setFontStyle(field) {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		field.style.fontWeight = 'bold';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		field.style.fontFamily = 'Arial';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	} 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&lt;/script&gt; 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&lt;/head&gt; 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&lt;body&gt; 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&lt;h2&gt; Feedback Form&lt;/h2&gt; 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&lt;form id="frmreservation"&gt; 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	&lt;table&gt;</a:t>
            </a:r>
            <a:endParaRPr sz="700" baseline="19097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6" y="69670"/>
            <a:ext cx="2736812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spc="-2" dirty="0"/>
              <a:t>Các sự kiên </a:t>
            </a:r>
            <a:r>
              <a:rPr spc="-7" dirty="0"/>
              <a:t>Focus </a:t>
            </a:r>
            <a:r>
              <a:rPr spc="-11" dirty="0"/>
              <a:t>và </a:t>
            </a:r>
            <a:r>
              <a:rPr spc="-2" dirty="0"/>
              <a:t>Selection</a:t>
            </a:r>
            <a:r>
              <a:rPr dirty="0"/>
              <a:t> </a:t>
            </a:r>
            <a:r>
              <a:rPr dirty="0" smtClean="0"/>
              <a:t>3-</a:t>
            </a:r>
            <a:r>
              <a:rPr lang="en-US" dirty="0" smtClean="0"/>
              <a:t>5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47</a:t>
            </a:fld>
            <a:endParaRPr dirty="0"/>
          </a:p>
        </p:txBody>
      </p:sp>
      <p:sp>
        <p:nvSpPr>
          <p:cNvPr id="9" name="object 6"/>
          <p:cNvSpPr txBox="1"/>
          <p:nvPr/>
        </p:nvSpPr>
        <p:spPr>
          <a:xfrm>
            <a:off x="113323" y="306070"/>
            <a:ext cx="3781476" cy="2571485"/>
          </a:xfrm>
          <a:prstGeom prst="rect">
            <a:avLst/>
          </a:prstGeom>
        </p:spPr>
        <p:txBody>
          <a:bodyPr vert="horz" wrap="square" lIns="0" tIns="42900" rIns="0" bIns="0" rtlCol="0">
            <a:spAutoFit/>
          </a:bodyPr>
          <a:lstStyle/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en-US" sz="700" dirty="0">
                <a:latin typeface="Courier New"/>
                <a:cs typeface="Courier New"/>
              </a:rPr>
              <a:t>			</a:t>
            </a:r>
            <a:r>
              <a:rPr lang="vi-VN" sz="700" dirty="0">
                <a:latin typeface="Courier New"/>
                <a:cs typeface="Courier New"/>
              </a:rPr>
              <a:t>&lt;tr&gt; 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</a:t>
            </a:r>
            <a:r>
              <a:rPr lang="en-US" sz="700" dirty="0">
                <a:latin typeface="Courier New"/>
                <a:cs typeface="Courier New"/>
              </a:rPr>
              <a:t>			</a:t>
            </a:r>
            <a:r>
              <a:rPr lang="vi-VN" sz="700" dirty="0">
                <a:latin typeface="Courier New"/>
                <a:cs typeface="Courier New"/>
              </a:rPr>
              <a:t>&lt;td&gt;&lt;label for="txtName"&gt;Name:&lt;/label&gt;&lt;/td&gt;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</a:t>
            </a:r>
            <a:r>
              <a:rPr lang="en-US" sz="700" dirty="0">
                <a:latin typeface="Courier New"/>
                <a:cs typeface="Courier New"/>
              </a:rPr>
              <a:t>			</a:t>
            </a:r>
            <a:r>
              <a:rPr lang="vi-VN" sz="700" dirty="0">
                <a:latin typeface="Courier New"/>
                <a:cs typeface="Courier New"/>
              </a:rPr>
              <a:t>&lt;td&gt;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</a:t>
            </a:r>
            <a:r>
              <a:rPr lang="en-US" sz="700" dirty="0">
                <a:latin typeface="Courier New"/>
                <a:cs typeface="Courier New"/>
              </a:rPr>
              <a:t>				</a:t>
            </a:r>
            <a:r>
              <a:rPr lang="vi-VN" sz="700" dirty="0">
                <a:latin typeface="Courier New"/>
                <a:cs typeface="Courier New"/>
              </a:rPr>
              <a:t>&lt;input id="txtName" type="text" onfocus="showStyle(this);" onblur="hideStyle(this);" onselect="setFontStyle(this);" /&gt;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</a:t>
            </a:r>
            <a:r>
              <a:rPr lang="en-US" sz="700" dirty="0">
                <a:latin typeface="Courier New"/>
                <a:cs typeface="Courier New"/>
              </a:rPr>
              <a:t>			</a:t>
            </a:r>
            <a:r>
              <a:rPr lang="vi-VN" sz="700" dirty="0">
                <a:latin typeface="Courier New"/>
                <a:cs typeface="Courier New"/>
              </a:rPr>
              <a:t>&lt;/td&gt;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en-US" sz="700" dirty="0">
                <a:latin typeface="Courier New"/>
                <a:cs typeface="Courier New"/>
              </a:rPr>
              <a:t>			</a:t>
            </a:r>
            <a:r>
              <a:rPr lang="vi-VN" sz="700" dirty="0">
                <a:latin typeface="Courier New"/>
                <a:cs typeface="Courier New"/>
              </a:rPr>
              <a:t>&lt;/tr&gt;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en-US" sz="700" dirty="0">
                <a:latin typeface="Courier New"/>
                <a:cs typeface="Courier New"/>
              </a:rPr>
              <a:t>			</a:t>
            </a:r>
            <a:r>
              <a:rPr lang="vi-VN" sz="700" dirty="0">
                <a:latin typeface="Courier New"/>
                <a:cs typeface="Courier New"/>
              </a:rPr>
              <a:t>&lt;tr&gt;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			&lt;td&gt;&lt;label for="txtEmail"&gt;E-mail:&lt;/label&gt;&lt;/td&gt;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			&lt;td&gt;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				&lt;input id="txtEmail" type="text" onfocus="showStyle(this);" onblur="hideStyle(this);" onselect="setFontStyle(this);" /&gt;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			&lt;/td&gt;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		&lt;/tr&gt;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		&lt;tr&gt;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			&lt;td&gt;&lt;label for="txtComment"&gt;Comment:&lt;/label&gt;&lt;/td&gt;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			&lt;td&gt;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				&lt;textarea id="txtComment" cols="15" rows="3" onfocus="showStyle(this);"   onblur="hideStyle(this);" onselect="setFontStyle(this);"&gt;&lt;/textarea&gt;</a:t>
            </a:r>
            <a:endParaRPr sz="1100" baseline="19097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6" y="69670"/>
            <a:ext cx="2736812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spc="-2" dirty="0"/>
              <a:t>Các sự kiên </a:t>
            </a:r>
            <a:r>
              <a:rPr spc="-7" dirty="0"/>
              <a:t>Focus </a:t>
            </a:r>
            <a:r>
              <a:rPr spc="-11" dirty="0"/>
              <a:t>và </a:t>
            </a:r>
            <a:r>
              <a:rPr spc="-2" dirty="0"/>
              <a:t>Selection</a:t>
            </a:r>
            <a:r>
              <a:rPr dirty="0"/>
              <a:t> </a:t>
            </a:r>
            <a:r>
              <a:rPr lang="en-US" dirty="0" smtClean="0"/>
              <a:t>4</a:t>
            </a:r>
            <a:r>
              <a:rPr dirty="0" smtClean="0"/>
              <a:t>-</a:t>
            </a:r>
            <a:r>
              <a:rPr lang="en-US" dirty="0" smtClean="0"/>
              <a:t>5</a:t>
            </a:r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48</a:t>
            </a:fld>
            <a:endParaRPr dirty="0"/>
          </a:p>
        </p:txBody>
      </p:sp>
      <p:sp>
        <p:nvSpPr>
          <p:cNvPr id="9" name="object 6"/>
          <p:cNvSpPr txBox="1"/>
          <p:nvPr/>
        </p:nvSpPr>
        <p:spPr>
          <a:xfrm>
            <a:off x="113323" y="352600"/>
            <a:ext cx="3781476" cy="1252834"/>
          </a:xfrm>
          <a:prstGeom prst="rect">
            <a:avLst/>
          </a:prstGeom>
        </p:spPr>
        <p:txBody>
          <a:bodyPr vert="horz" wrap="square" lIns="0" tIns="42900" rIns="0" bIns="0" rtlCol="0">
            <a:spAutoFit/>
          </a:bodyPr>
          <a:lstStyle/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			&lt;/td&gt;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		&lt;/tr&gt;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		&lt;tr&gt;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			&lt;td&gt;&lt;input id="btnSubmit" type="button" type="button" value="Submit" /&gt;&lt;/td&gt;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			&lt;td&gt;&lt;input id="btnReset"  type="reset" /&gt;&lt;/td&gt;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		&lt;/tr&gt;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	&lt;/table&gt;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	&lt;/form&gt;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&lt;/body&gt;</a:t>
            </a:r>
          </a:p>
          <a:p>
            <a:pPr>
              <a:buClr>
                <a:srgbClr val="AC1317"/>
              </a:buClr>
              <a:buSzPct val="151351"/>
              <a:tabLst>
                <a:tab pos="125916" algn="l"/>
              </a:tabLst>
            </a:pPr>
            <a:r>
              <a:rPr lang="vi-VN" sz="700" dirty="0">
                <a:latin typeface="Courier New"/>
                <a:cs typeface="Courier New"/>
              </a:rPr>
              <a:t>&lt;/html&gt;</a:t>
            </a:r>
            <a:endParaRPr sz="1100" baseline="19097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20113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6" y="69670"/>
            <a:ext cx="2736812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spc="-2" dirty="0"/>
              <a:t>Các sự kiên </a:t>
            </a:r>
            <a:r>
              <a:rPr spc="-7" dirty="0"/>
              <a:t>Focus </a:t>
            </a:r>
            <a:r>
              <a:rPr spc="-11" dirty="0"/>
              <a:t>và </a:t>
            </a:r>
            <a:r>
              <a:rPr spc="-2" dirty="0"/>
              <a:t>Selection</a:t>
            </a:r>
            <a:r>
              <a:rPr dirty="0"/>
              <a:t> </a:t>
            </a:r>
            <a:r>
              <a:rPr lang="en-US" dirty="0" smtClean="0"/>
              <a:t>5</a:t>
            </a:r>
            <a:r>
              <a:rPr dirty="0" smtClean="0"/>
              <a:t>-</a:t>
            </a:r>
            <a:r>
              <a:rPr lang="en-US" dirty="0" smtClean="0"/>
              <a:t>5</a:t>
            </a:r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363373"/>
            <a:ext cx="447792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 err="1">
                <a:latin typeface="Calibri"/>
                <a:cs typeface="Calibri"/>
              </a:rPr>
              <a:t>Kết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quả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93142" y="646148"/>
            <a:ext cx="2456364" cy="1870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13020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Scripting</a:t>
            </a:r>
            <a:r>
              <a:rPr spc="-22" dirty="0"/>
              <a:t> </a:t>
            </a:r>
            <a:r>
              <a:rPr spc="-2" dirty="0"/>
              <a:t>3-3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5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30398" y="629483"/>
            <a:ext cx="3300678" cy="421130"/>
          </a:xfrm>
          <a:custGeom>
            <a:avLst/>
            <a:gdLst/>
            <a:ahLst/>
            <a:cxnLst/>
            <a:rect l="l" t="t" r="r" b="b"/>
            <a:pathLst>
              <a:path w="7620000" h="943610">
                <a:moveTo>
                  <a:pt x="0" y="943356"/>
                </a:moveTo>
                <a:lnTo>
                  <a:pt x="7620000" y="943356"/>
                </a:lnTo>
                <a:lnTo>
                  <a:pt x="7620000" y="0"/>
                </a:lnTo>
                <a:lnTo>
                  <a:pt x="0" y="0"/>
                </a:lnTo>
                <a:lnTo>
                  <a:pt x="0" y="943356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0398" y="629483"/>
            <a:ext cx="3300678" cy="421130"/>
          </a:xfrm>
          <a:custGeom>
            <a:avLst/>
            <a:gdLst/>
            <a:ahLst/>
            <a:cxnLst/>
            <a:rect l="l" t="t" r="r" b="b"/>
            <a:pathLst>
              <a:path w="7620000" h="943610">
                <a:moveTo>
                  <a:pt x="0" y="943356"/>
                </a:moveTo>
                <a:lnTo>
                  <a:pt x="7620000" y="943356"/>
                </a:lnTo>
                <a:lnTo>
                  <a:pt x="7620000" y="0"/>
                </a:lnTo>
                <a:lnTo>
                  <a:pt x="0" y="0"/>
                </a:lnTo>
                <a:lnTo>
                  <a:pt x="0" y="943356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9418" y="550586"/>
            <a:ext cx="2269766" cy="219067"/>
          </a:xfrm>
          <a:custGeom>
            <a:avLst/>
            <a:gdLst/>
            <a:ahLst/>
            <a:cxnLst/>
            <a:rect l="l" t="t" r="r" b="b"/>
            <a:pathLst>
              <a:path w="5240020" h="490855">
                <a:moveTo>
                  <a:pt x="5157724" y="0"/>
                </a:moveTo>
                <a:lnTo>
                  <a:pt x="81787" y="0"/>
                </a:lnTo>
                <a:lnTo>
                  <a:pt x="49950" y="6421"/>
                </a:lnTo>
                <a:lnTo>
                  <a:pt x="23953" y="23939"/>
                </a:lnTo>
                <a:lnTo>
                  <a:pt x="6426" y="49934"/>
                </a:lnTo>
                <a:lnTo>
                  <a:pt x="0" y="81787"/>
                </a:lnTo>
                <a:lnTo>
                  <a:pt x="0" y="408939"/>
                </a:lnTo>
                <a:lnTo>
                  <a:pt x="6426" y="440793"/>
                </a:lnTo>
                <a:lnTo>
                  <a:pt x="23953" y="466788"/>
                </a:lnTo>
                <a:lnTo>
                  <a:pt x="49950" y="484306"/>
                </a:lnTo>
                <a:lnTo>
                  <a:pt x="81787" y="490727"/>
                </a:lnTo>
                <a:lnTo>
                  <a:pt x="5157724" y="490727"/>
                </a:lnTo>
                <a:lnTo>
                  <a:pt x="5189577" y="484306"/>
                </a:lnTo>
                <a:lnTo>
                  <a:pt x="5215572" y="466788"/>
                </a:lnTo>
                <a:lnTo>
                  <a:pt x="5233090" y="440793"/>
                </a:lnTo>
                <a:lnTo>
                  <a:pt x="5239512" y="408939"/>
                </a:lnTo>
                <a:lnTo>
                  <a:pt x="5239512" y="81787"/>
                </a:lnTo>
                <a:lnTo>
                  <a:pt x="5233090" y="49934"/>
                </a:lnTo>
                <a:lnTo>
                  <a:pt x="5215572" y="23939"/>
                </a:lnTo>
                <a:lnTo>
                  <a:pt x="5189577" y="6421"/>
                </a:lnTo>
                <a:lnTo>
                  <a:pt x="515772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9418" y="550586"/>
            <a:ext cx="2269766" cy="219067"/>
          </a:xfrm>
          <a:custGeom>
            <a:avLst/>
            <a:gdLst/>
            <a:ahLst/>
            <a:cxnLst/>
            <a:rect l="l" t="t" r="r" b="b"/>
            <a:pathLst>
              <a:path w="5240020" h="490855">
                <a:moveTo>
                  <a:pt x="0" y="81787"/>
                </a:moveTo>
                <a:lnTo>
                  <a:pt x="6426" y="49934"/>
                </a:lnTo>
                <a:lnTo>
                  <a:pt x="23953" y="23939"/>
                </a:lnTo>
                <a:lnTo>
                  <a:pt x="49950" y="6421"/>
                </a:lnTo>
                <a:lnTo>
                  <a:pt x="81787" y="0"/>
                </a:lnTo>
                <a:lnTo>
                  <a:pt x="5157724" y="0"/>
                </a:lnTo>
                <a:lnTo>
                  <a:pt x="5189577" y="6421"/>
                </a:lnTo>
                <a:lnTo>
                  <a:pt x="5215572" y="23939"/>
                </a:lnTo>
                <a:lnTo>
                  <a:pt x="5233090" y="49934"/>
                </a:lnTo>
                <a:lnTo>
                  <a:pt x="5239512" y="81787"/>
                </a:lnTo>
                <a:lnTo>
                  <a:pt x="5239512" y="408939"/>
                </a:lnTo>
                <a:lnTo>
                  <a:pt x="5233090" y="440793"/>
                </a:lnTo>
                <a:lnTo>
                  <a:pt x="5215572" y="466788"/>
                </a:lnTo>
                <a:lnTo>
                  <a:pt x="5189577" y="484306"/>
                </a:lnTo>
                <a:lnTo>
                  <a:pt x="5157724" y="490727"/>
                </a:lnTo>
                <a:lnTo>
                  <a:pt x="81787" y="490727"/>
                </a:lnTo>
                <a:lnTo>
                  <a:pt x="49950" y="484306"/>
                </a:lnTo>
                <a:lnTo>
                  <a:pt x="23953" y="466788"/>
                </a:lnTo>
                <a:lnTo>
                  <a:pt x="6426" y="440793"/>
                </a:lnTo>
                <a:lnTo>
                  <a:pt x="0" y="408939"/>
                </a:lnTo>
                <a:lnTo>
                  <a:pt x="0" y="8178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0398" y="1177689"/>
            <a:ext cx="3300678" cy="421130"/>
          </a:xfrm>
          <a:custGeom>
            <a:avLst/>
            <a:gdLst/>
            <a:ahLst/>
            <a:cxnLst/>
            <a:rect l="l" t="t" r="r" b="b"/>
            <a:pathLst>
              <a:path w="7620000" h="943610">
                <a:moveTo>
                  <a:pt x="0" y="943356"/>
                </a:moveTo>
                <a:lnTo>
                  <a:pt x="7620000" y="943356"/>
                </a:lnTo>
                <a:lnTo>
                  <a:pt x="7620000" y="0"/>
                </a:lnTo>
                <a:lnTo>
                  <a:pt x="0" y="0"/>
                </a:lnTo>
                <a:lnTo>
                  <a:pt x="0" y="943356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0398" y="1177689"/>
            <a:ext cx="3300678" cy="421130"/>
          </a:xfrm>
          <a:custGeom>
            <a:avLst/>
            <a:gdLst/>
            <a:ahLst/>
            <a:cxnLst/>
            <a:rect l="l" t="t" r="r" b="b"/>
            <a:pathLst>
              <a:path w="7620000" h="943610">
                <a:moveTo>
                  <a:pt x="0" y="943356"/>
                </a:moveTo>
                <a:lnTo>
                  <a:pt x="7620000" y="943356"/>
                </a:lnTo>
                <a:lnTo>
                  <a:pt x="7620000" y="0"/>
                </a:lnTo>
                <a:lnTo>
                  <a:pt x="0" y="0"/>
                </a:lnTo>
                <a:lnTo>
                  <a:pt x="0" y="943356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4699" y="1111034"/>
            <a:ext cx="2268941" cy="219917"/>
          </a:xfrm>
          <a:custGeom>
            <a:avLst/>
            <a:gdLst/>
            <a:ahLst/>
            <a:cxnLst/>
            <a:rect l="l" t="t" r="r" b="b"/>
            <a:pathLst>
              <a:path w="5238115" h="492760">
                <a:moveTo>
                  <a:pt x="5155946" y="0"/>
                </a:moveTo>
                <a:lnTo>
                  <a:pt x="82042" y="0"/>
                </a:lnTo>
                <a:lnTo>
                  <a:pt x="50106" y="6443"/>
                </a:lnTo>
                <a:lnTo>
                  <a:pt x="24028" y="24018"/>
                </a:lnTo>
                <a:lnTo>
                  <a:pt x="6446" y="50095"/>
                </a:lnTo>
                <a:lnTo>
                  <a:pt x="0" y="82042"/>
                </a:lnTo>
                <a:lnTo>
                  <a:pt x="0" y="410210"/>
                </a:lnTo>
                <a:lnTo>
                  <a:pt x="6446" y="442156"/>
                </a:lnTo>
                <a:lnTo>
                  <a:pt x="24028" y="468233"/>
                </a:lnTo>
                <a:lnTo>
                  <a:pt x="50106" y="485808"/>
                </a:lnTo>
                <a:lnTo>
                  <a:pt x="82042" y="492251"/>
                </a:lnTo>
                <a:lnTo>
                  <a:pt x="5155946" y="492251"/>
                </a:lnTo>
                <a:lnTo>
                  <a:pt x="5187892" y="485808"/>
                </a:lnTo>
                <a:lnTo>
                  <a:pt x="5213969" y="468233"/>
                </a:lnTo>
                <a:lnTo>
                  <a:pt x="5231544" y="442156"/>
                </a:lnTo>
                <a:lnTo>
                  <a:pt x="5237988" y="410210"/>
                </a:lnTo>
                <a:lnTo>
                  <a:pt x="5237988" y="82042"/>
                </a:lnTo>
                <a:lnTo>
                  <a:pt x="5231544" y="50095"/>
                </a:lnTo>
                <a:lnTo>
                  <a:pt x="5213969" y="24018"/>
                </a:lnTo>
                <a:lnTo>
                  <a:pt x="5187892" y="6443"/>
                </a:lnTo>
                <a:lnTo>
                  <a:pt x="515594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4699" y="1111034"/>
            <a:ext cx="2268941" cy="219917"/>
          </a:xfrm>
          <a:custGeom>
            <a:avLst/>
            <a:gdLst/>
            <a:ahLst/>
            <a:cxnLst/>
            <a:rect l="l" t="t" r="r" b="b"/>
            <a:pathLst>
              <a:path w="5238115" h="492760">
                <a:moveTo>
                  <a:pt x="0" y="82042"/>
                </a:moveTo>
                <a:lnTo>
                  <a:pt x="6446" y="50095"/>
                </a:lnTo>
                <a:lnTo>
                  <a:pt x="24028" y="24018"/>
                </a:lnTo>
                <a:lnTo>
                  <a:pt x="50106" y="6443"/>
                </a:lnTo>
                <a:lnTo>
                  <a:pt x="82042" y="0"/>
                </a:lnTo>
                <a:lnTo>
                  <a:pt x="5155946" y="0"/>
                </a:lnTo>
                <a:lnTo>
                  <a:pt x="5187892" y="6443"/>
                </a:lnTo>
                <a:lnTo>
                  <a:pt x="5213969" y="24018"/>
                </a:lnTo>
                <a:lnTo>
                  <a:pt x="5231544" y="50095"/>
                </a:lnTo>
                <a:lnTo>
                  <a:pt x="5237988" y="82042"/>
                </a:lnTo>
                <a:lnTo>
                  <a:pt x="5237988" y="410210"/>
                </a:lnTo>
                <a:lnTo>
                  <a:pt x="5231544" y="442156"/>
                </a:lnTo>
                <a:lnTo>
                  <a:pt x="5213969" y="468233"/>
                </a:lnTo>
                <a:lnTo>
                  <a:pt x="5187892" y="485808"/>
                </a:lnTo>
                <a:lnTo>
                  <a:pt x="5155946" y="492251"/>
                </a:lnTo>
                <a:lnTo>
                  <a:pt x="82042" y="492251"/>
                </a:lnTo>
                <a:lnTo>
                  <a:pt x="50106" y="485808"/>
                </a:lnTo>
                <a:lnTo>
                  <a:pt x="24028" y="468233"/>
                </a:lnTo>
                <a:lnTo>
                  <a:pt x="6446" y="442156"/>
                </a:lnTo>
                <a:lnTo>
                  <a:pt x="0" y="410210"/>
                </a:lnTo>
                <a:lnTo>
                  <a:pt x="0" y="8204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9336" y="387350"/>
            <a:ext cx="3451740" cy="1475937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59345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59345" algn="l"/>
              </a:tabLst>
            </a:pPr>
            <a:r>
              <a:rPr dirty="0">
                <a:latin typeface="Calibri"/>
                <a:cs typeface="Calibri"/>
              </a:rPr>
              <a:t>Có hai loại ngôn ngữ kịch bản. </a:t>
            </a:r>
            <a:r>
              <a:rPr spc="2" dirty="0">
                <a:latin typeface="Calibri"/>
                <a:cs typeface="Calibri"/>
              </a:rPr>
              <a:t>Họ </a:t>
            </a:r>
            <a:r>
              <a:rPr dirty="0">
                <a:latin typeface="Calibri"/>
                <a:cs typeface="Calibri"/>
              </a:rPr>
              <a:t>là như</a:t>
            </a:r>
            <a:r>
              <a:rPr spc="-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</a:p>
          <a:p>
            <a:pPr marL="351840">
              <a:spcBef>
                <a:spcPts val="849"/>
              </a:spcBef>
            </a:pP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Client-side</a:t>
            </a:r>
            <a:r>
              <a:rPr b="1" spc="-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Scripting:</a:t>
            </a:r>
            <a:endParaRPr dirty="0">
              <a:latin typeface="Arial"/>
              <a:cs typeface="Arial"/>
            </a:endParaRPr>
          </a:p>
          <a:p>
            <a:pPr marL="487505" marR="69365" lvl="1" indent="-75494">
              <a:lnSpc>
                <a:spcPts val="728"/>
              </a:lnSpc>
              <a:spcBef>
                <a:spcPts val="730"/>
              </a:spcBef>
              <a:buChar char="•"/>
              <a:tabLst>
                <a:tab pos="487784" algn="l"/>
              </a:tabLst>
            </a:pPr>
            <a:r>
              <a:rPr sz="700" spc="-4" dirty="0">
                <a:latin typeface="Arial"/>
                <a:cs typeface="Arial"/>
              </a:rPr>
              <a:t>Dùng </a:t>
            </a:r>
            <a:r>
              <a:rPr sz="700" spc="-2" dirty="0">
                <a:latin typeface="Arial"/>
                <a:cs typeface="Arial"/>
              </a:rPr>
              <a:t>để chỉ </a:t>
            </a:r>
            <a:r>
              <a:rPr sz="700" spc="-4" dirty="0">
                <a:latin typeface="Arial"/>
                <a:cs typeface="Arial"/>
              </a:rPr>
              <a:t>một </a:t>
            </a:r>
            <a:r>
              <a:rPr sz="700" spc="-2" dirty="0">
                <a:latin typeface="Arial"/>
                <a:cs typeface="Arial"/>
              </a:rPr>
              <a:t>kịch </a:t>
            </a:r>
            <a:r>
              <a:rPr sz="700" spc="-4" dirty="0">
                <a:latin typeface="Arial"/>
                <a:cs typeface="Arial"/>
              </a:rPr>
              <a:t>bản được </a:t>
            </a:r>
            <a:r>
              <a:rPr sz="700" spc="-2" dirty="0">
                <a:latin typeface="Arial"/>
                <a:cs typeface="Arial"/>
              </a:rPr>
              <a:t>thực hiện trên </a:t>
            </a:r>
            <a:r>
              <a:rPr sz="700" spc="-4" dirty="0">
                <a:latin typeface="Arial"/>
                <a:cs typeface="Arial"/>
              </a:rPr>
              <a:t>máy </a:t>
            </a:r>
            <a:r>
              <a:rPr sz="700" spc="-2" dirty="0">
                <a:latin typeface="Arial"/>
                <a:cs typeface="Arial"/>
              </a:rPr>
              <a:t>tính của khách  </a:t>
            </a:r>
            <a:r>
              <a:rPr sz="700" spc="-4" dirty="0">
                <a:latin typeface="Arial"/>
                <a:cs typeface="Arial"/>
              </a:rPr>
              <a:t>hàng bằng </a:t>
            </a:r>
            <a:r>
              <a:rPr sz="700" spc="-2" dirty="0">
                <a:latin typeface="Arial"/>
                <a:cs typeface="Arial"/>
              </a:rPr>
              <a:t>các trình</a:t>
            </a:r>
            <a:r>
              <a:rPr sz="700" spc="11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duyệt.</a:t>
            </a:r>
            <a:endParaRPr sz="700" dirty="0">
              <a:latin typeface="Arial"/>
              <a:cs typeface="Arial"/>
            </a:endParaRPr>
          </a:p>
          <a:p>
            <a:pPr lvl="1">
              <a:spcBef>
                <a:spcPts val="22"/>
              </a:spcBef>
              <a:buFont typeface="Arial"/>
              <a:buChar char="•"/>
            </a:pPr>
            <a:endParaRPr sz="1000" dirty="0">
              <a:latin typeface="Times New Roman"/>
              <a:cs typeface="Times New Roman"/>
            </a:endParaRPr>
          </a:p>
          <a:p>
            <a:pPr marL="356854"/>
            <a:r>
              <a:rPr b="1" spc="-4" dirty="0">
                <a:solidFill>
                  <a:srgbClr val="FFFFFF"/>
                </a:solidFill>
                <a:latin typeface="Arial"/>
                <a:cs typeface="Arial"/>
              </a:rPr>
              <a:t>Server-side</a:t>
            </a:r>
            <a:r>
              <a:rPr b="1" spc="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Scripting:</a:t>
            </a:r>
            <a:endParaRPr dirty="0">
              <a:latin typeface="Arial"/>
              <a:cs typeface="Arial"/>
            </a:endParaRPr>
          </a:p>
          <a:p>
            <a:pPr marL="487505" marR="2229" lvl="1" indent="-75494">
              <a:lnSpc>
                <a:spcPts val="728"/>
              </a:lnSpc>
              <a:spcBef>
                <a:spcPts val="632"/>
              </a:spcBef>
              <a:buChar char="•"/>
              <a:tabLst>
                <a:tab pos="487784" algn="l"/>
              </a:tabLst>
            </a:pPr>
            <a:r>
              <a:rPr sz="700" spc="-4" dirty="0">
                <a:latin typeface="Arial"/>
                <a:cs typeface="Arial"/>
              </a:rPr>
              <a:t>Dùng </a:t>
            </a:r>
            <a:r>
              <a:rPr sz="700" spc="-2" dirty="0">
                <a:latin typeface="Arial"/>
                <a:cs typeface="Arial"/>
              </a:rPr>
              <a:t>để chỉ </a:t>
            </a:r>
            <a:r>
              <a:rPr sz="700" spc="-4" dirty="0">
                <a:latin typeface="Arial"/>
                <a:cs typeface="Arial"/>
              </a:rPr>
              <a:t>một </a:t>
            </a:r>
            <a:r>
              <a:rPr sz="700" spc="-2" dirty="0">
                <a:latin typeface="Arial"/>
                <a:cs typeface="Arial"/>
              </a:rPr>
              <a:t>kịch </a:t>
            </a:r>
            <a:r>
              <a:rPr sz="700" spc="-4" dirty="0">
                <a:latin typeface="Arial"/>
                <a:cs typeface="Arial"/>
              </a:rPr>
              <a:t>bản được </a:t>
            </a:r>
            <a:r>
              <a:rPr sz="700" spc="-2" dirty="0">
                <a:latin typeface="Arial"/>
                <a:cs typeface="Arial"/>
              </a:rPr>
              <a:t>thực hiện trên </a:t>
            </a:r>
            <a:r>
              <a:rPr sz="700" spc="-4" dirty="0">
                <a:latin typeface="Arial"/>
                <a:cs typeface="Arial"/>
              </a:rPr>
              <a:t>một máy </a:t>
            </a:r>
            <a:r>
              <a:rPr sz="700" spc="-2" dirty="0">
                <a:latin typeface="Arial"/>
                <a:cs typeface="Arial"/>
              </a:rPr>
              <a:t>chủ </a:t>
            </a:r>
            <a:r>
              <a:rPr sz="700" spc="-7" dirty="0">
                <a:latin typeface="Arial"/>
                <a:cs typeface="Arial"/>
              </a:rPr>
              <a:t>Web </a:t>
            </a:r>
            <a:r>
              <a:rPr sz="700" spc="-4" dirty="0">
                <a:latin typeface="Arial"/>
                <a:cs typeface="Arial"/>
              </a:rPr>
              <a:t>để  </a:t>
            </a:r>
            <a:r>
              <a:rPr sz="700" spc="-2" dirty="0">
                <a:latin typeface="Arial"/>
                <a:cs typeface="Arial"/>
              </a:rPr>
              <a:t>tạo ra các trang </a:t>
            </a:r>
            <a:r>
              <a:rPr sz="700" spc="-4" dirty="0">
                <a:latin typeface="Arial"/>
                <a:cs typeface="Arial"/>
              </a:rPr>
              <a:t>HTML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động.</a:t>
            </a:r>
            <a:endParaRPr sz="700"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125916" indent="-120344">
              <a:spcBef>
                <a:spcPts val="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hiển thị các loại kịch</a:t>
            </a:r>
            <a:r>
              <a:rPr spc="-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bản.</a:t>
            </a:r>
          </a:p>
        </p:txBody>
      </p:sp>
      <p:sp>
        <p:nvSpPr>
          <p:cNvPr id="13" name="object 13"/>
          <p:cNvSpPr/>
          <p:nvPr/>
        </p:nvSpPr>
        <p:spPr>
          <a:xfrm>
            <a:off x="1787977" y="2262537"/>
            <a:ext cx="302562" cy="148501"/>
          </a:xfrm>
          <a:custGeom>
            <a:avLst/>
            <a:gdLst/>
            <a:ahLst/>
            <a:cxnLst/>
            <a:rect l="l" t="t" r="r" b="b"/>
            <a:pathLst>
              <a:path w="698500" h="332739">
                <a:moveTo>
                  <a:pt x="0" y="0"/>
                </a:moveTo>
                <a:lnTo>
                  <a:pt x="0" y="226440"/>
                </a:lnTo>
                <a:lnTo>
                  <a:pt x="698373" y="226440"/>
                </a:lnTo>
                <a:lnTo>
                  <a:pt x="698373" y="332358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85635" y="2262537"/>
            <a:ext cx="302562" cy="148501"/>
          </a:xfrm>
          <a:custGeom>
            <a:avLst/>
            <a:gdLst/>
            <a:ahLst/>
            <a:cxnLst/>
            <a:rect l="l" t="t" r="r" b="b"/>
            <a:pathLst>
              <a:path w="698500" h="332739">
                <a:moveTo>
                  <a:pt x="698373" y="0"/>
                </a:moveTo>
                <a:lnTo>
                  <a:pt x="698373" y="226440"/>
                </a:lnTo>
                <a:lnTo>
                  <a:pt x="0" y="226440"/>
                </a:lnTo>
                <a:lnTo>
                  <a:pt x="0" y="332358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40426" y="1938783"/>
            <a:ext cx="495102" cy="323924"/>
          </a:xfrm>
          <a:custGeom>
            <a:avLst/>
            <a:gdLst/>
            <a:ahLst/>
            <a:cxnLst/>
            <a:rect l="l" t="t" r="r" b="b"/>
            <a:pathLst>
              <a:path w="1143000" h="725804">
                <a:moveTo>
                  <a:pt x="1070483" y="0"/>
                </a:moveTo>
                <a:lnTo>
                  <a:pt x="72517" y="0"/>
                </a:lnTo>
                <a:lnTo>
                  <a:pt x="44309" y="5705"/>
                </a:lnTo>
                <a:lnTo>
                  <a:pt x="21256" y="21256"/>
                </a:lnTo>
                <a:lnTo>
                  <a:pt x="5705" y="44309"/>
                </a:lnTo>
                <a:lnTo>
                  <a:pt x="0" y="72517"/>
                </a:lnTo>
                <a:lnTo>
                  <a:pt x="0" y="652907"/>
                </a:lnTo>
                <a:lnTo>
                  <a:pt x="5705" y="681114"/>
                </a:lnTo>
                <a:lnTo>
                  <a:pt x="21256" y="704167"/>
                </a:lnTo>
                <a:lnTo>
                  <a:pt x="44309" y="719718"/>
                </a:lnTo>
                <a:lnTo>
                  <a:pt x="72517" y="725424"/>
                </a:lnTo>
                <a:lnTo>
                  <a:pt x="1070483" y="725424"/>
                </a:lnTo>
                <a:lnTo>
                  <a:pt x="1098690" y="719718"/>
                </a:lnTo>
                <a:lnTo>
                  <a:pt x="1121743" y="704167"/>
                </a:lnTo>
                <a:lnTo>
                  <a:pt x="1137294" y="681114"/>
                </a:lnTo>
                <a:lnTo>
                  <a:pt x="1143000" y="652907"/>
                </a:lnTo>
                <a:lnTo>
                  <a:pt x="1143000" y="72517"/>
                </a:lnTo>
                <a:lnTo>
                  <a:pt x="1137294" y="44309"/>
                </a:lnTo>
                <a:lnTo>
                  <a:pt x="1121743" y="21256"/>
                </a:lnTo>
                <a:lnTo>
                  <a:pt x="1098690" y="5705"/>
                </a:lnTo>
                <a:lnTo>
                  <a:pt x="107048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40426" y="1938783"/>
            <a:ext cx="495102" cy="323924"/>
          </a:xfrm>
          <a:custGeom>
            <a:avLst/>
            <a:gdLst/>
            <a:ahLst/>
            <a:cxnLst/>
            <a:rect l="l" t="t" r="r" b="b"/>
            <a:pathLst>
              <a:path w="1143000" h="725804">
                <a:moveTo>
                  <a:pt x="0" y="72517"/>
                </a:moveTo>
                <a:lnTo>
                  <a:pt x="5705" y="44309"/>
                </a:lnTo>
                <a:lnTo>
                  <a:pt x="21256" y="21256"/>
                </a:lnTo>
                <a:lnTo>
                  <a:pt x="44309" y="5705"/>
                </a:lnTo>
                <a:lnTo>
                  <a:pt x="72517" y="0"/>
                </a:lnTo>
                <a:lnTo>
                  <a:pt x="1070483" y="0"/>
                </a:lnTo>
                <a:lnTo>
                  <a:pt x="1098690" y="5705"/>
                </a:lnTo>
                <a:lnTo>
                  <a:pt x="1121743" y="21256"/>
                </a:lnTo>
                <a:lnTo>
                  <a:pt x="1137294" y="44309"/>
                </a:lnTo>
                <a:lnTo>
                  <a:pt x="1143000" y="72517"/>
                </a:lnTo>
                <a:lnTo>
                  <a:pt x="1143000" y="652907"/>
                </a:lnTo>
                <a:lnTo>
                  <a:pt x="1137294" y="681114"/>
                </a:lnTo>
                <a:lnTo>
                  <a:pt x="1121743" y="704167"/>
                </a:lnTo>
                <a:lnTo>
                  <a:pt x="1098690" y="719718"/>
                </a:lnTo>
                <a:lnTo>
                  <a:pt x="1070483" y="725424"/>
                </a:lnTo>
                <a:lnTo>
                  <a:pt x="72517" y="725424"/>
                </a:lnTo>
                <a:lnTo>
                  <a:pt x="44309" y="719718"/>
                </a:lnTo>
                <a:lnTo>
                  <a:pt x="21256" y="704167"/>
                </a:lnTo>
                <a:lnTo>
                  <a:pt x="5705" y="681114"/>
                </a:lnTo>
                <a:lnTo>
                  <a:pt x="0" y="652907"/>
                </a:lnTo>
                <a:lnTo>
                  <a:pt x="0" y="7251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95877" y="1992516"/>
            <a:ext cx="495102" cy="324491"/>
          </a:xfrm>
          <a:custGeom>
            <a:avLst/>
            <a:gdLst/>
            <a:ahLst/>
            <a:cxnLst/>
            <a:rect l="l" t="t" r="r" b="b"/>
            <a:pathLst>
              <a:path w="1143000" h="727075">
                <a:moveTo>
                  <a:pt x="1070355" y="0"/>
                </a:moveTo>
                <a:lnTo>
                  <a:pt x="72643" y="0"/>
                </a:lnTo>
                <a:lnTo>
                  <a:pt x="44362" y="5707"/>
                </a:lnTo>
                <a:lnTo>
                  <a:pt x="21272" y="21272"/>
                </a:lnTo>
                <a:lnTo>
                  <a:pt x="5707" y="44362"/>
                </a:lnTo>
                <a:lnTo>
                  <a:pt x="0" y="72644"/>
                </a:lnTo>
                <a:lnTo>
                  <a:pt x="0" y="654304"/>
                </a:lnTo>
                <a:lnTo>
                  <a:pt x="5707" y="682585"/>
                </a:lnTo>
                <a:lnTo>
                  <a:pt x="21272" y="705675"/>
                </a:lnTo>
                <a:lnTo>
                  <a:pt x="44362" y="721240"/>
                </a:lnTo>
                <a:lnTo>
                  <a:pt x="72643" y="726948"/>
                </a:lnTo>
                <a:lnTo>
                  <a:pt x="1070355" y="726948"/>
                </a:lnTo>
                <a:lnTo>
                  <a:pt x="1098637" y="721240"/>
                </a:lnTo>
                <a:lnTo>
                  <a:pt x="1121727" y="705675"/>
                </a:lnTo>
                <a:lnTo>
                  <a:pt x="1137292" y="682585"/>
                </a:lnTo>
                <a:lnTo>
                  <a:pt x="1143000" y="654304"/>
                </a:lnTo>
                <a:lnTo>
                  <a:pt x="1143000" y="72644"/>
                </a:lnTo>
                <a:lnTo>
                  <a:pt x="1137292" y="44362"/>
                </a:lnTo>
                <a:lnTo>
                  <a:pt x="1121727" y="21272"/>
                </a:lnTo>
                <a:lnTo>
                  <a:pt x="1098637" y="5707"/>
                </a:lnTo>
                <a:lnTo>
                  <a:pt x="1070355" y="0"/>
                </a:lnTo>
                <a:close/>
              </a:path>
            </a:pathLst>
          </a:custGeom>
          <a:solidFill>
            <a:srgbClr val="92D050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95877" y="1992516"/>
            <a:ext cx="495102" cy="324491"/>
          </a:xfrm>
          <a:custGeom>
            <a:avLst/>
            <a:gdLst/>
            <a:ahLst/>
            <a:cxnLst/>
            <a:rect l="l" t="t" r="r" b="b"/>
            <a:pathLst>
              <a:path w="1143000" h="727075">
                <a:moveTo>
                  <a:pt x="0" y="72644"/>
                </a:moveTo>
                <a:lnTo>
                  <a:pt x="5707" y="44362"/>
                </a:lnTo>
                <a:lnTo>
                  <a:pt x="21272" y="21272"/>
                </a:lnTo>
                <a:lnTo>
                  <a:pt x="44362" y="5707"/>
                </a:lnTo>
                <a:lnTo>
                  <a:pt x="72643" y="0"/>
                </a:lnTo>
                <a:lnTo>
                  <a:pt x="1070355" y="0"/>
                </a:lnTo>
                <a:lnTo>
                  <a:pt x="1098637" y="5707"/>
                </a:lnTo>
                <a:lnTo>
                  <a:pt x="1121727" y="21272"/>
                </a:lnTo>
                <a:lnTo>
                  <a:pt x="1137292" y="44362"/>
                </a:lnTo>
                <a:lnTo>
                  <a:pt x="1143000" y="72644"/>
                </a:lnTo>
                <a:lnTo>
                  <a:pt x="1143000" y="654304"/>
                </a:lnTo>
                <a:lnTo>
                  <a:pt x="1137292" y="682585"/>
                </a:lnTo>
                <a:lnTo>
                  <a:pt x="1121727" y="705675"/>
                </a:lnTo>
                <a:lnTo>
                  <a:pt x="1098637" y="721240"/>
                </a:lnTo>
                <a:lnTo>
                  <a:pt x="1070355" y="726948"/>
                </a:lnTo>
                <a:lnTo>
                  <a:pt x="72643" y="726948"/>
                </a:lnTo>
                <a:lnTo>
                  <a:pt x="44362" y="721240"/>
                </a:lnTo>
                <a:lnTo>
                  <a:pt x="21272" y="705675"/>
                </a:lnTo>
                <a:lnTo>
                  <a:pt x="5707" y="682585"/>
                </a:lnTo>
                <a:lnTo>
                  <a:pt x="0" y="654304"/>
                </a:lnTo>
                <a:lnTo>
                  <a:pt x="0" y="72644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687196" y="2093859"/>
            <a:ext cx="311914" cy="97958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z="600" dirty="0">
                <a:latin typeface="Arial"/>
                <a:cs typeface="Arial"/>
              </a:rPr>
              <a:t>Scripting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38084" y="2410811"/>
            <a:ext cx="495102" cy="324491"/>
          </a:xfrm>
          <a:custGeom>
            <a:avLst/>
            <a:gdLst/>
            <a:ahLst/>
            <a:cxnLst/>
            <a:rect l="l" t="t" r="r" b="b"/>
            <a:pathLst>
              <a:path w="1143000" h="727075">
                <a:moveTo>
                  <a:pt x="1070355" y="0"/>
                </a:moveTo>
                <a:lnTo>
                  <a:pt x="72643" y="0"/>
                </a:lnTo>
                <a:lnTo>
                  <a:pt x="44362" y="5707"/>
                </a:lnTo>
                <a:lnTo>
                  <a:pt x="21272" y="21272"/>
                </a:lnTo>
                <a:lnTo>
                  <a:pt x="5707" y="44362"/>
                </a:lnTo>
                <a:lnTo>
                  <a:pt x="0" y="72643"/>
                </a:lnTo>
                <a:lnTo>
                  <a:pt x="0" y="654253"/>
                </a:lnTo>
                <a:lnTo>
                  <a:pt x="5707" y="682547"/>
                </a:lnTo>
                <a:lnTo>
                  <a:pt x="21272" y="705654"/>
                </a:lnTo>
                <a:lnTo>
                  <a:pt x="44362" y="721234"/>
                </a:lnTo>
                <a:lnTo>
                  <a:pt x="72643" y="726947"/>
                </a:lnTo>
                <a:lnTo>
                  <a:pt x="1070355" y="726947"/>
                </a:lnTo>
                <a:lnTo>
                  <a:pt x="1098637" y="721234"/>
                </a:lnTo>
                <a:lnTo>
                  <a:pt x="1121727" y="705654"/>
                </a:lnTo>
                <a:lnTo>
                  <a:pt x="1137292" y="682547"/>
                </a:lnTo>
                <a:lnTo>
                  <a:pt x="1143000" y="654253"/>
                </a:lnTo>
                <a:lnTo>
                  <a:pt x="1143000" y="72643"/>
                </a:lnTo>
                <a:lnTo>
                  <a:pt x="1137292" y="44362"/>
                </a:lnTo>
                <a:lnTo>
                  <a:pt x="1121727" y="21272"/>
                </a:lnTo>
                <a:lnTo>
                  <a:pt x="1098637" y="5707"/>
                </a:lnTo>
                <a:lnTo>
                  <a:pt x="1070355" y="0"/>
                </a:lnTo>
                <a:close/>
              </a:path>
            </a:pathLst>
          </a:custGeom>
          <a:solidFill>
            <a:srgbClr val="5F49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38084" y="2410811"/>
            <a:ext cx="495102" cy="324491"/>
          </a:xfrm>
          <a:custGeom>
            <a:avLst/>
            <a:gdLst/>
            <a:ahLst/>
            <a:cxnLst/>
            <a:rect l="l" t="t" r="r" b="b"/>
            <a:pathLst>
              <a:path w="1143000" h="727075">
                <a:moveTo>
                  <a:pt x="0" y="72643"/>
                </a:moveTo>
                <a:lnTo>
                  <a:pt x="5707" y="44362"/>
                </a:lnTo>
                <a:lnTo>
                  <a:pt x="21272" y="21272"/>
                </a:lnTo>
                <a:lnTo>
                  <a:pt x="44362" y="5707"/>
                </a:lnTo>
                <a:lnTo>
                  <a:pt x="72643" y="0"/>
                </a:lnTo>
                <a:lnTo>
                  <a:pt x="1070355" y="0"/>
                </a:lnTo>
                <a:lnTo>
                  <a:pt x="1098637" y="5707"/>
                </a:lnTo>
                <a:lnTo>
                  <a:pt x="1121727" y="21272"/>
                </a:lnTo>
                <a:lnTo>
                  <a:pt x="1137292" y="44362"/>
                </a:lnTo>
                <a:lnTo>
                  <a:pt x="1143000" y="72643"/>
                </a:lnTo>
                <a:lnTo>
                  <a:pt x="1143000" y="654253"/>
                </a:lnTo>
                <a:lnTo>
                  <a:pt x="1137292" y="682547"/>
                </a:lnTo>
                <a:lnTo>
                  <a:pt x="1121727" y="705654"/>
                </a:lnTo>
                <a:lnTo>
                  <a:pt x="1098637" y="721234"/>
                </a:lnTo>
                <a:lnTo>
                  <a:pt x="1070355" y="726947"/>
                </a:lnTo>
                <a:lnTo>
                  <a:pt x="72643" y="726947"/>
                </a:lnTo>
                <a:lnTo>
                  <a:pt x="44362" y="721234"/>
                </a:lnTo>
                <a:lnTo>
                  <a:pt x="21272" y="705654"/>
                </a:lnTo>
                <a:lnTo>
                  <a:pt x="5707" y="682547"/>
                </a:lnTo>
                <a:lnTo>
                  <a:pt x="0" y="654253"/>
                </a:lnTo>
                <a:lnTo>
                  <a:pt x="0" y="7264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92875" y="2465224"/>
            <a:ext cx="495102" cy="323924"/>
          </a:xfrm>
          <a:custGeom>
            <a:avLst/>
            <a:gdLst/>
            <a:ahLst/>
            <a:cxnLst/>
            <a:rect l="l" t="t" r="r" b="b"/>
            <a:pathLst>
              <a:path w="1143000" h="725804">
                <a:moveTo>
                  <a:pt x="1070483" y="0"/>
                </a:moveTo>
                <a:lnTo>
                  <a:pt x="72516" y="0"/>
                </a:lnTo>
                <a:lnTo>
                  <a:pt x="44309" y="5705"/>
                </a:lnTo>
                <a:lnTo>
                  <a:pt x="21256" y="21259"/>
                </a:lnTo>
                <a:lnTo>
                  <a:pt x="5705" y="44319"/>
                </a:lnTo>
                <a:lnTo>
                  <a:pt x="0" y="72542"/>
                </a:lnTo>
                <a:lnTo>
                  <a:pt x="0" y="652881"/>
                </a:lnTo>
                <a:lnTo>
                  <a:pt x="5705" y="681120"/>
                </a:lnTo>
                <a:lnTo>
                  <a:pt x="21256" y="704178"/>
                </a:lnTo>
                <a:lnTo>
                  <a:pt x="44309" y="719723"/>
                </a:lnTo>
                <a:lnTo>
                  <a:pt x="72516" y="725424"/>
                </a:lnTo>
                <a:lnTo>
                  <a:pt x="1070483" y="725424"/>
                </a:lnTo>
                <a:lnTo>
                  <a:pt x="1098690" y="719723"/>
                </a:lnTo>
                <a:lnTo>
                  <a:pt x="1121743" y="704178"/>
                </a:lnTo>
                <a:lnTo>
                  <a:pt x="1137294" y="681120"/>
                </a:lnTo>
                <a:lnTo>
                  <a:pt x="1142999" y="652881"/>
                </a:lnTo>
                <a:lnTo>
                  <a:pt x="1142999" y="72542"/>
                </a:lnTo>
                <a:lnTo>
                  <a:pt x="1137294" y="44319"/>
                </a:lnTo>
                <a:lnTo>
                  <a:pt x="1121743" y="21259"/>
                </a:lnTo>
                <a:lnTo>
                  <a:pt x="1098690" y="5705"/>
                </a:lnTo>
                <a:lnTo>
                  <a:pt x="1070483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92875" y="2465224"/>
            <a:ext cx="495102" cy="323924"/>
          </a:xfrm>
          <a:custGeom>
            <a:avLst/>
            <a:gdLst/>
            <a:ahLst/>
            <a:cxnLst/>
            <a:rect l="l" t="t" r="r" b="b"/>
            <a:pathLst>
              <a:path w="1143000" h="725804">
                <a:moveTo>
                  <a:pt x="0" y="72542"/>
                </a:moveTo>
                <a:lnTo>
                  <a:pt x="5705" y="44319"/>
                </a:lnTo>
                <a:lnTo>
                  <a:pt x="21256" y="21259"/>
                </a:lnTo>
                <a:lnTo>
                  <a:pt x="44309" y="5705"/>
                </a:lnTo>
                <a:lnTo>
                  <a:pt x="72516" y="0"/>
                </a:lnTo>
                <a:lnTo>
                  <a:pt x="1070483" y="0"/>
                </a:lnTo>
                <a:lnTo>
                  <a:pt x="1098690" y="5705"/>
                </a:lnTo>
                <a:lnTo>
                  <a:pt x="1121743" y="21259"/>
                </a:lnTo>
                <a:lnTo>
                  <a:pt x="1137294" y="44319"/>
                </a:lnTo>
                <a:lnTo>
                  <a:pt x="1142999" y="72542"/>
                </a:lnTo>
                <a:lnTo>
                  <a:pt x="1142999" y="652881"/>
                </a:lnTo>
                <a:lnTo>
                  <a:pt x="1137294" y="681120"/>
                </a:lnTo>
                <a:lnTo>
                  <a:pt x="1121743" y="704178"/>
                </a:lnTo>
                <a:lnTo>
                  <a:pt x="1098690" y="719723"/>
                </a:lnTo>
                <a:lnTo>
                  <a:pt x="1070483" y="725424"/>
                </a:lnTo>
                <a:lnTo>
                  <a:pt x="72516" y="725424"/>
                </a:lnTo>
                <a:lnTo>
                  <a:pt x="44309" y="719723"/>
                </a:lnTo>
                <a:lnTo>
                  <a:pt x="21256" y="704178"/>
                </a:lnTo>
                <a:lnTo>
                  <a:pt x="5705" y="681120"/>
                </a:lnTo>
                <a:lnTo>
                  <a:pt x="0" y="652881"/>
                </a:lnTo>
                <a:lnTo>
                  <a:pt x="0" y="72542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352288" y="2525055"/>
            <a:ext cx="376277" cy="173016"/>
          </a:xfrm>
          <a:prstGeom prst="rect">
            <a:avLst/>
          </a:prstGeom>
        </p:spPr>
        <p:txBody>
          <a:bodyPr vert="horz" wrap="square" lIns="0" tIns="18943" rIns="0" bIns="0" rtlCol="0">
            <a:spAutoFit/>
          </a:bodyPr>
          <a:lstStyle/>
          <a:p>
            <a:pPr marL="38165" marR="2229" indent="-32872">
              <a:lnSpc>
                <a:spcPts val="636"/>
              </a:lnSpc>
              <a:spcBef>
                <a:spcPts val="149"/>
              </a:spcBef>
            </a:pPr>
            <a:r>
              <a:rPr sz="600" spc="-4" dirty="0">
                <a:latin typeface="Arial"/>
                <a:cs typeface="Arial"/>
              </a:rPr>
              <a:t>C</a:t>
            </a:r>
            <a:r>
              <a:rPr sz="600" dirty="0">
                <a:latin typeface="Arial"/>
                <a:cs typeface="Arial"/>
              </a:rPr>
              <a:t>lient-side  Scripting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843428" y="2410811"/>
            <a:ext cx="495102" cy="324491"/>
          </a:xfrm>
          <a:custGeom>
            <a:avLst/>
            <a:gdLst/>
            <a:ahLst/>
            <a:cxnLst/>
            <a:rect l="l" t="t" r="r" b="b"/>
            <a:pathLst>
              <a:path w="1143000" h="727075">
                <a:moveTo>
                  <a:pt x="1070355" y="0"/>
                </a:moveTo>
                <a:lnTo>
                  <a:pt x="72643" y="0"/>
                </a:lnTo>
                <a:lnTo>
                  <a:pt x="44362" y="5707"/>
                </a:lnTo>
                <a:lnTo>
                  <a:pt x="21272" y="21272"/>
                </a:lnTo>
                <a:lnTo>
                  <a:pt x="5707" y="44362"/>
                </a:lnTo>
                <a:lnTo>
                  <a:pt x="0" y="72643"/>
                </a:lnTo>
                <a:lnTo>
                  <a:pt x="0" y="654253"/>
                </a:lnTo>
                <a:lnTo>
                  <a:pt x="5707" y="682547"/>
                </a:lnTo>
                <a:lnTo>
                  <a:pt x="21272" y="705654"/>
                </a:lnTo>
                <a:lnTo>
                  <a:pt x="44362" y="721234"/>
                </a:lnTo>
                <a:lnTo>
                  <a:pt x="72643" y="726947"/>
                </a:lnTo>
                <a:lnTo>
                  <a:pt x="1070355" y="726947"/>
                </a:lnTo>
                <a:lnTo>
                  <a:pt x="1098637" y="721234"/>
                </a:lnTo>
                <a:lnTo>
                  <a:pt x="1121727" y="705654"/>
                </a:lnTo>
                <a:lnTo>
                  <a:pt x="1137292" y="682547"/>
                </a:lnTo>
                <a:lnTo>
                  <a:pt x="1143000" y="654253"/>
                </a:lnTo>
                <a:lnTo>
                  <a:pt x="1143000" y="72643"/>
                </a:lnTo>
                <a:lnTo>
                  <a:pt x="1137292" y="44362"/>
                </a:lnTo>
                <a:lnTo>
                  <a:pt x="1121727" y="21272"/>
                </a:lnTo>
                <a:lnTo>
                  <a:pt x="1098637" y="5707"/>
                </a:lnTo>
                <a:lnTo>
                  <a:pt x="1070355" y="0"/>
                </a:lnTo>
                <a:close/>
              </a:path>
            </a:pathLst>
          </a:custGeom>
          <a:solidFill>
            <a:srgbClr val="244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43428" y="2410811"/>
            <a:ext cx="495102" cy="324491"/>
          </a:xfrm>
          <a:custGeom>
            <a:avLst/>
            <a:gdLst/>
            <a:ahLst/>
            <a:cxnLst/>
            <a:rect l="l" t="t" r="r" b="b"/>
            <a:pathLst>
              <a:path w="1143000" h="727075">
                <a:moveTo>
                  <a:pt x="0" y="72643"/>
                </a:moveTo>
                <a:lnTo>
                  <a:pt x="5707" y="44362"/>
                </a:lnTo>
                <a:lnTo>
                  <a:pt x="21272" y="21272"/>
                </a:lnTo>
                <a:lnTo>
                  <a:pt x="44362" y="5707"/>
                </a:lnTo>
                <a:lnTo>
                  <a:pt x="72643" y="0"/>
                </a:lnTo>
                <a:lnTo>
                  <a:pt x="1070355" y="0"/>
                </a:lnTo>
                <a:lnTo>
                  <a:pt x="1098637" y="5707"/>
                </a:lnTo>
                <a:lnTo>
                  <a:pt x="1121727" y="21272"/>
                </a:lnTo>
                <a:lnTo>
                  <a:pt x="1137292" y="44362"/>
                </a:lnTo>
                <a:lnTo>
                  <a:pt x="1143000" y="72643"/>
                </a:lnTo>
                <a:lnTo>
                  <a:pt x="1143000" y="654253"/>
                </a:lnTo>
                <a:lnTo>
                  <a:pt x="1137292" y="682547"/>
                </a:lnTo>
                <a:lnTo>
                  <a:pt x="1121727" y="705654"/>
                </a:lnTo>
                <a:lnTo>
                  <a:pt x="1098637" y="721234"/>
                </a:lnTo>
                <a:lnTo>
                  <a:pt x="1070355" y="726947"/>
                </a:lnTo>
                <a:lnTo>
                  <a:pt x="72643" y="726947"/>
                </a:lnTo>
                <a:lnTo>
                  <a:pt x="44362" y="721234"/>
                </a:lnTo>
                <a:lnTo>
                  <a:pt x="21272" y="705654"/>
                </a:lnTo>
                <a:lnTo>
                  <a:pt x="5707" y="682547"/>
                </a:lnTo>
                <a:lnTo>
                  <a:pt x="0" y="654253"/>
                </a:lnTo>
                <a:lnTo>
                  <a:pt x="0" y="7264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98219" y="2465224"/>
            <a:ext cx="495102" cy="323924"/>
          </a:xfrm>
          <a:custGeom>
            <a:avLst/>
            <a:gdLst/>
            <a:ahLst/>
            <a:cxnLst/>
            <a:rect l="l" t="t" r="r" b="b"/>
            <a:pathLst>
              <a:path w="1143000" h="725804">
                <a:moveTo>
                  <a:pt x="1070483" y="0"/>
                </a:moveTo>
                <a:lnTo>
                  <a:pt x="72516" y="0"/>
                </a:lnTo>
                <a:lnTo>
                  <a:pt x="44309" y="5705"/>
                </a:lnTo>
                <a:lnTo>
                  <a:pt x="21256" y="21259"/>
                </a:lnTo>
                <a:lnTo>
                  <a:pt x="5705" y="44319"/>
                </a:lnTo>
                <a:lnTo>
                  <a:pt x="0" y="72542"/>
                </a:lnTo>
                <a:lnTo>
                  <a:pt x="0" y="652881"/>
                </a:lnTo>
                <a:lnTo>
                  <a:pt x="5705" y="681120"/>
                </a:lnTo>
                <a:lnTo>
                  <a:pt x="21256" y="704178"/>
                </a:lnTo>
                <a:lnTo>
                  <a:pt x="44309" y="719723"/>
                </a:lnTo>
                <a:lnTo>
                  <a:pt x="72516" y="725424"/>
                </a:lnTo>
                <a:lnTo>
                  <a:pt x="1070483" y="725424"/>
                </a:lnTo>
                <a:lnTo>
                  <a:pt x="1098690" y="719723"/>
                </a:lnTo>
                <a:lnTo>
                  <a:pt x="1121743" y="704178"/>
                </a:lnTo>
                <a:lnTo>
                  <a:pt x="1137294" y="681120"/>
                </a:lnTo>
                <a:lnTo>
                  <a:pt x="1143000" y="652881"/>
                </a:lnTo>
                <a:lnTo>
                  <a:pt x="1143000" y="72542"/>
                </a:lnTo>
                <a:lnTo>
                  <a:pt x="1137294" y="44319"/>
                </a:lnTo>
                <a:lnTo>
                  <a:pt x="1121743" y="21259"/>
                </a:lnTo>
                <a:lnTo>
                  <a:pt x="1098690" y="5705"/>
                </a:lnTo>
                <a:lnTo>
                  <a:pt x="1070483" y="0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98219" y="2465224"/>
            <a:ext cx="495102" cy="323924"/>
          </a:xfrm>
          <a:custGeom>
            <a:avLst/>
            <a:gdLst/>
            <a:ahLst/>
            <a:cxnLst/>
            <a:rect l="l" t="t" r="r" b="b"/>
            <a:pathLst>
              <a:path w="1143000" h="725804">
                <a:moveTo>
                  <a:pt x="0" y="72542"/>
                </a:moveTo>
                <a:lnTo>
                  <a:pt x="5705" y="44319"/>
                </a:lnTo>
                <a:lnTo>
                  <a:pt x="21256" y="21259"/>
                </a:lnTo>
                <a:lnTo>
                  <a:pt x="44309" y="5705"/>
                </a:lnTo>
                <a:lnTo>
                  <a:pt x="72516" y="0"/>
                </a:lnTo>
                <a:lnTo>
                  <a:pt x="1070483" y="0"/>
                </a:lnTo>
                <a:lnTo>
                  <a:pt x="1098690" y="5705"/>
                </a:lnTo>
                <a:lnTo>
                  <a:pt x="1121743" y="21259"/>
                </a:lnTo>
                <a:lnTo>
                  <a:pt x="1137294" y="44319"/>
                </a:lnTo>
                <a:lnTo>
                  <a:pt x="1143000" y="72542"/>
                </a:lnTo>
                <a:lnTo>
                  <a:pt x="1143000" y="652881"/>
                </a:lnTo>
                <a:lnTo>
                  <a:pt x="1137294" y="681120"/>
                </a:lnTo>
                <a:lnTo>
                  <a:pt x="1121743" y="704178"/>
                </a:lnTo>
                <a:lnTo>
                  <a:pt x="1098690" y="719723"/>
                </a:lnTo>
                <a:lnTo>
                  <a:pt x="1070483" y="725424"/>
                </a:lnTo>
                <a:lnTo>
                  <a:pt x="72516" y="725424"/>
                </a:lnTo>
                <a:lnTo>
                  <a:pt x="44309" y="719723"/>
                </a:lnTo>
                <a:lnTo>
                  <a:pt x="21256" y="704178"/>
                </a:lnTo>
                <a:lnTo>
                  <a:pt x="5705" y="681120"/>
                </a:lnTo>
                <a:lnTo>
                  <a:pt x="0" y="652881"/>
                </a:lnTo>
                <a:lnTo>
                  <a:pt x="0" y="72542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942834" y="2525055"/>
            <a:ext cx="405433" cy="173016"/>
          </a:xfrm>
          <a:prstGeom prst="rect">
            <a:avLst/>
          </a:prstGeom>
        </p:spPr>
        <p:txBody>
          <a:bodyPr vert="horz" wrap="square" lIns="0" tIns="18943" rIns="0" bIns="0" rtlCol="0">
            <a:spAutoFit/>
          </a:bodyPr>
          <a:lstStyle/>
          <a:p>
            <a:pPr marL="52929" marR="2229" indent="-47636">
              <a:lnSpc>
                <a:spcPts val="636"/>
              </a:lnSpc>
              <a:spcBef>
                <a:spcPts val="149"/>
              </a:spcBef>
            </a:pPr>
            <a:r>
              <a:rPr sz="600" dirty="0">
                <a:latin typeface="Arial"/>
                <a:cs typeface="Arial"/>
              </a:rPr>
              <a:t>Ser</a:t>
            </a:r>
            <a:r>
              <a:rPr sz="600" spc="-9" dirty="0">
                <a:latin typeface="Arial"/>
                <a:cs typeface="Arial"/>
              </a:rPr>
              <a:t>v</a:t>
            </a:r>
            <a:r>
              <a:rPr sz="600" dirty="0">
                <a:latin typeface="Arial"/>
                <a:cs typeface="Arial"/>
              </a:rPr>
              <a:t>er-side  Scripting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95444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jQuery</a:t>
            </a:r>
            <a:r>
              <a:rPr spc="-26" dirty="0"/>
              <a:t> </a:t>
            </a:r>
            <a:r>
              <a:rPr spc="-2" dirty="0"/>
              <a:t>1-2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50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97391" y="1284473"/>
            <a:ext cx="3432705" cy="483761"/>
          </a:xfrm>
          <a:custGeom>
            <a:avLst/>
            <a:gdLst/>
            <a:ahLst/>
            <a:cxnLst/>
            <a:rect l="l" t="t" r="r" b="b"/>
            <a:pathLst>
              <a:path w="7924800" h="1083945">
                <a:moveTo>
                  <a:pt x="0" y="1083564"/>
                </a:moveTo>
                <a:lnTo>
                  <a:pt x="7924800" y="1083564"/>
                </a:lnTo>
                <a:lnTo>
                  <a:pt x="7924800" y="0"/>
                </a:lnTo>
                <a:lnTo>
                  <a:pt x="0" y="0"/>
                </a:lnTo>
                <a:lnTo>
                  <a:pt x="0" y="1083564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7391" y="1284473"/>
            <a:ext cx="3432705" cy="483761"/>
          </a:xfrm>
          <a:custGeom>
            <a:avLst/>
            <a:gdLst/>
            <a:ahLst/>
            <a:cxnLst/>
            <a:rect l="l" t="t" r="r" b="b"/>
            <a:pathLst>
              <a:path w="7924800" h="1083945">
                <a:moveTo>
                  <a:pt x="0" y="1083564"/>
                </a:moveTo>
                <a:lnTo>
                  <a:pt x="7924800" y="1083564"/>
                </a:lnTo>
                <a:lnTo>
                  <a:pt x="7924800" y="0"/>
                </a:lnTo>
                <a:lnTo>
                  <a:pt x="0" y="0"/>
                </a:lnTo>
                <a:lnTo>
                  <a:pt x="0" y="1083564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372" y="1217818"/>
            <a:ext cx="2978036" cy="184492"/>
          </a:xfrm>
          <a:custGeom>
            <a:avLst/>
            <a:gdLst/>
            <a:ahLst/>
            <a:cxnLst/>
            <a:rect l="l" t="t" r="r" b="b"/>
            <a:pathLst>
              <a:path w="6875145" h="413385">
                <a:moveTo>
                  <a:pt x="6805930" y="0"/>
                </a:moveTo>
                <a:lnTo>
                  <a:pt x="68834" y="0"/>
                </a:lnTo>
                <a:lnTo>
                  <a:pt x="42042" y="5415"/>
                </a:lnTo>
                <a:lnTo>
                  <a:pt x="20162" y="20177"/>
                </a:lnTo>
                <a:lnTo>
                  <a:pt x="5410" y="42058"/>
                </a:lnTo>
                <a:lnTo>
                  <a:pt x="0" y="68833"/>
                </a:lnTo>
                <a:lnTo>
                  <a:pt x="0" y="344169"/>
                </a:lnTo>
                <a:lnTo>
                  <a:pt x="5410" y="370945"/>
                </a:lnTo>
                <a:lnTo>
                  <a:pt x="20162" y="392826"/>
                </a:lnTo>
                <a:lnTo>
                  <a:pt x="42042" y="407588"/>
                </a:lnTo>
                <a:lnTo>
                  <a:pt x="68834" y="413003"/>
                </a:lnTo>
                <a:lnTo>
                  <a:pt x="6805930" y="413003"/>
                </a:lnTo>
                <a:lnTo>
                  <a:pt x="6832705" y="407588"/>
                </a:lnTo>
                <a:lnTo>
                  <a:pt x="6854586" y="392826"/>
                </a:lnTo>
                <a:lnTo>
                  <a:pt x="6869348" y="370945"/>
                </a:lnTo>
                <a:lnTo>
                  <a:pt x="6874764" y="344169"/>
                </a:lnTo>
                <a:lnTo>
                  <a:pt x="6874764" y="68833"/>
                </a:lnTo>
                <a:lnTo>
                  <a:pt x="6869348" y="42058"/>
                </a:lnTo>
                <a:lnTo>
                  <a:pt x="6854586" y="20177"/>
                </a:lnTo>
                <a:lnTo>
                  <a:pt x="6832705" y="5415"/>
                </a:lnTo>
                <a:lnTo>
                  <a:pt x="680593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372" y="1217818"/>
            <a:ext cx="2978036" cy="184492"/>
          </a:xfrm>
          <a:custGeom>
            <a:avLst/>
            <a:gdLst/>
            <a:ahLst/>
            <a:cxnLst/>
            <a:rect l="l" t="t" r="r" b="b"/>
            <a:pathLst>
              <a:path w="6875145" h="413385">
                <a:moveTo>
                  <a:pt x="0" y="68833"/>
                </a:moveTo>
                <a:lnTo>
                  <a:pt x="5410" y="42058"/>
                </a:lnTo>
                <a:lnTo>
                  <a:pt x="20162" y="20177"/>
                </a:lnTo>
                <a:lnTo>
                  <a:pt x="42042" y="5415"/>
                </a:lnTo>
                <a:lnTo>
                  <a:pt x="68834" y="0"/>
                </a:lnTo>
                <a:lnTo>
                  <a:pt x="6805930" y="0"/>
                </a:lnTo>
                <a:lnTo>
                  <a:pt x="6832705" y="5415"/>
                </a:lnTo>
                <a:lnTo>
                  <a:pt x="6854586" y="20177"/>
                </a:lnTo>
                <a:lnTo>
                  <a:pt x="6869348" y="42058"/>
                </a:lnTo>
                <a:lnTo>
                  <a:pt x="6874764" y="68833"/>
                </a:lnTo>
                <a:lnTo>
                  <a:pt x="6874764" y="344169"/>
                </a:lnTo>
                <a:lnTo>
                  <a:pt x="6869348" y="370945"/>
                </a:lnTo>
                <a:lnTo>
                  <a:pt x="6854586" y="392826"/>
                </a:lnTo>
                <a:lnTo>
                  <a:pt x="6832705" y="407588"/>
                </a:lnTo>
                <a:lnTo>
                  <a:pt x="6805930" y="413003"/>
                </a:lnTo>
                <a:lnTo>
                  <a:pt x="68834" y="413003"/>
                </a:lnTo>
                <a:lnTo>
                  <a:pt x="42042" y="407588"/>
                </a:lnTo>
                <a:lnTo>
                  <a:pt x="20162" y="392826"/>
                </a:lnTo>
                <a:lnTo>
                  <a:pt x="5410" y="370945"/>
                </a:lnTo>
                <a:lnTo>
                  <a:pt x="0" y="344169"/>
                </a:lnTo>
                <a:lnTo>
                  <a:pt x="0" y="6883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7391" y="1889812"/>
            <a:ext cx="3432705" cy="393923"/>
          </a:xfrm>
          <a:custGeom>
            <a:avLst/>
            <a:gdLst/>
            <a:ahLst/>
            <a:cxnLst/>
            <a:rect l="l" t="t" r="r" b="b"/>
            <a:pathLst>
              <a:path w="7924800" h="882650">
                <a:moveTo>
                  <a:pt x="0" y="882395"/>
                </a:moveTo>
                <a:lnTo>
                  <a:pt x="7924800" y="882395"/>
                </a:lnTo>
                <a:lnTo>
                  <a:pt x="7924800" y="0"/>
                </a:lnTo>
                <a:lnTo>
                  <a:pt x="0" y="0"/>
                </a:lnTo>
                <a:lnTo>
                  <a:pt x="0" y="882395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7391" y="1889812"/>
            <a:ext cx="3432705" cy="393923"/>
          </a:xfrm>
          <a:custGeom>
            <a:avLst/>
            <a:gdLst/>
            <a:ahLst/>
            <a:cxnLst/>
            <a:rect l="l" t="t" r="r" b="b"/>
            <a:pathLst>
              <a:path w="7924800" h="882650">
                <a:moveTo>
                  <a:pt x="0" y="882395"/>
                </a:moveTo>
                <a:lnTo>
                  <a:pt x="7924800" y="882395"/>
                </a:lnTo>
                <a:lnTo>
                  <a:pt x="7924800" y="0"/>
                </a:lnTo>
                <a:lnTo>
                  <a:pt x="0" y="0"/>
                </a:lnTo>
                <a:lnTo>
                  <a:pt x="0" y="882395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653" y="1818396"/>
            <a:ext cx="2984637" cy="185909"/>
          </a:xfrm>
          <a:custGeom>
            <a:avLst/>
            <a:gdLst/>
            <a:ahLst/>
            <a:cxnLst/>
            <a:rect l="l" t="t" r="r" b="b"/>
            <a:pathLst>
              <a:path w="6890384" h="416560">
                <a:moveTo>
                  <a:pt x="6820661" y="0"/>
                </a:moveTo>
                <a:lnTo>
                  <a:pt x="69342" y="0"/>
                </a:lnTo>
                <a:lnTo>
                  <a:pt x="42353" y="5441"/>
                </a:lnTo>
                <a:lnTo>
                  <a:pt x="20312" y="20288"/>
                </a:lnTo>
                <a:lnTo>
                  <a:pt x="5450" y="42326"/>
                </a:lnTo>
                <a:lnTo>
                  <a:pt x="0" y="69342"/>
                </a:lnTo>
                <a:lnTo>
                  <a:pt x="0" y="346710"/>
                </a:lnTo>
                <a:lnTo>
                  <a:pt x="5450" y="373725"/>
                </a:lnTo>
                <a:lnTo>
                  <a:pt x="20312" y="395763"/>
                </a:lnTo>
                <a:lnTo>
                  <a:pt x="42353" y="410610"/>
                </a:lnTo>
                <a:lnTo>
                  <a:pt x="69342" y="416052"/>
                </a:lnTo>
                <a:lnTo>
                  <a:pt x="6820661" y="416052"/>
                </a:lnTo>
                <a:lnTo>
                  <a:pt x="6847677" y="410610"/>
                </a:lnTo>
                <a:lnTo>
                  <a:pt x="6869715" y="395763"/>
                </a:lnTo>
                <a:lnTo>
                  <a:pt x="6884562" y="373725"/>
                </a:lnTo>
                <a:lnTo>
                  <a:pt x="6890004" y="346710"/>
                </a:lnTo>
                <a:lnTo>
                  <a:pt x="6890004" y="69342"/>
                </a:lnTo>
                <a:lnTo>
                  <a:pt x="6884562" y="42326"/>
                </a:lnTo>
                <a:lnTo>
                  <a:pt x="6869715" y="20288"/>
                </a:lnTo>
                <a:lnTo>
                  <a:pt x="6847677" y="5441"/>
                </a:lnTo>
                <a:lnTo>
                  <a:pt x="682066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5653" y="1818396"/>
            <a:ext cx="2984637" cy="185909"/>
          </a:xfrm>
          <a:custGeom>
            <a:avLst/>
            <a:gdLst/>
            <a:ahLst/>
            <a:cxnLst/>
            <a:rect l="l" t="t" r="r" b="b"/>
            <a:pathLst>
              <a:path w="6890384" h="416560">
                <a:moveTo>
                  <a:pt x="0" y="69342"/>
                </a:moveTo>
                <a:lnTo>
                  <a:pt x="5450" y="42326"/>
                </a:lnTo>
                <a:lnTo>
                  <a:pt x="20312" y="20288"/>
                </a:lnTo>
                <a:lnTo>
                  <a:pt x="42353" y="5441"/>
                </a:lnTo>
                <a:lnTo>
                  <a:pt x="69342" y="0"/>
                </a:lnTo>
                <a:lnTo>
                  <a:pt x="6820661" y="0"/>
                </a:lnTo>
                <a:lnTo>
                  <a:pt x="6847677" y="5441"/>
                </a:lnTo>
                <a:lnTo>
                  <a:pt x="6869715" y="20288"/>
                </a:lnTo>
                <a:lnTo>
                  <a:pt x="6884562" y="42326"/>
                </a:lnTo>
                <a:lnTo>
                  <a:pt x="6890004" y="69342"/>
                </a:lnTo>
                <a:lnTo>
                  <a:pt x="6890004" y="346710"/>
                </a:lnTo>
                <a:lnTo>
                  <a:pt x="6884562" y="373725"/>
                </a:lnTo>
                <a:lnTo>
                  <a:pt x="6869715" y="395763"/>
                </a:lnTo>
                <a:lnTo>
                  <a:pt x="6847677" y="410610"/>
                </a:lnTo>
                <a:lnTo>
                  <a:pt x="6820661" y="416052"/>
                </a:lnTo>
                <a:lnTo>
                  <a:pt x="69342" y="416052"/>
                </a:lnTo>
                <a:lnTo>
                  <a:pt x="42353" y="410610"/>
                </a:lnTo>
                <a:lnTo>
                  <a:pt x="20312" y="395763"/>
                </a:lnTo>
                <a:lnTo>
                  <a:pt x="5450" y="373725"/>
                </a:lnTo>
                <a:lnTo>
                  <a:pt x="0" y="346710"/>
                </a:lnTo>
                <a:lnTo>
                  <a:pt x="0" y="6934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7391" y="2436657"/>
            <a:ext cx="3432705" cy="393357"/>
          </a:xfrm>
          <a:custGeom>
            <a:avLst/>
            <a:gdLst/>
            <a:ahLst/>
            <a:cxnLst/>
            <a:rect l="l" t="t" r="r" b="b"/>
            <a:pathLst>
              <a:path w="7924800" h="881379">
                <a:moveTo>
                  <a:pt x="0" y="880872"/>
                </a:moveTo>
                <a:lnTo>
                  <a:pt x="7924800" y="880872"/>
                </a:lnTo>
                <a:lnTo>
                  <a:pt x="7924800" y="0"/>
                </a:lnTo>
                <a:lnTo>
                  <a:pt x="0" y="0"/>
                </a:lnTo>
                <a:lnTo>
                  <a:pt x="0" y="880872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7391" y="2436657"/>
            <a:ext cx="3432705" cy="393357"/>
          </a:xfrm>
          <a:custGeom>
            <a:avLst/>
            <a:gdLst/>
            <a:ahLst/>
            <a:cxnLst/>
            <a:rect l="l" t="t" r="r" b="b"/>
            <a:pathLst>
              <a:path w="7924800" h="881379">
                <a:moveTo>
                  <a:pt x="0" y="880872"/>
                </a:moveTo>
                <a:lnTo>
                  <a:pt x="7924800" y="880872"/>
                </a:lnTo>
                <a:lnTo>
                  <a:pt x="7924800" y="0"/>
                </a:lnTo>
                <a:lnTo>
                  <a:pt x="0" y="0"/>
                </a:lnTo>
                <a:lnTo>
                  <a:pt x="0" y="880872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0372" y="2331233"/>
            <a:ext cx="2979412" cy="210281"/>
          </a:xfrm>
          <a:custGeom>
            <a:avLst/>
            <a:gdLst/>
            <a:ahLst/>
            <a:cxnLst/>
            <a:rect l="l" t="t" r="r" b="b"/>
            <a:pathLst>
              <a:path w="6878320" h="471170">
                <a:moveTo>
                  <a:pt x="6799326" y="0"/>
                </a:moveTo>
                <a:lnTo>
                  <a:pt x="78485" y="0"/>
                </a:lnTo>
                <a:lnTo>
                  <a:pt x="47936" y="6173"/>
                </a:lnTo>
                <a:lnTo>
                  <a:pt x="22988" y="23002"/>
                </a:lnTo>
                <a:lnTo>
                  <a:pt x="6168" y="47952"/>
                </a:lnTo>
                <a:lnTo>
                  <a:pt x="0" y="78485"/>
                </a:lnTo>
                <a:lnTo>
                  <a:pt x="0" y="392429"/>
                </a:lnTo>
                <a:lnTo>
                  <a:pt x="6168" y="422979"/>
                </a:lnTo>
                <a:lnTo>
                  <a:pt x="22988" y="447927"/>
                </a:lnTo>
                <a:lnTo>
                  <a:pt x="47936" y="464747"/>
                </a:lnTo>
                <a:lnTo>
                  <a:pt x="78485" y="470915"/>
                </a:lnTo>
                <a:lnTo>
                  <a:pt x="6799326" y="470915"/>
                </a:lnTo>
                <a:lnTo>
                  <a:pt x="6829859" y="464747"/>
                </a:lnTo>
                <a:lnTo>
                  <a:pt x="6854809" y="447927"/>
                </a:lnTo>
                <a:lnTo>
                  <a:pt x="6871638" y="422979"/>
                </a:lnTo>
                <a:lnTo>
                  <a:pt x="6877812" y="392429"/>
                </a:lnTo>
                <a:lnTo>
                  <a:pt x="6877812" y="78485"/>
                </a:lnTo>
                <a:lnTo>
                  <a:pt x="6871638" y="47952"/>
                </a:lnTo>
                <a:lnTo>
                  <a:pt x="6854809" y="23002"/>
                </a:lnTo>
                <a:lnTo>
                  <a:pt x="6829859" y="6173"/>
                </a:lnTo>
                <a:lnTo>
                  <a:pt x="679932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0372" y="2331233"/>
            <a:ext cx="2979412" cy="210281"/>
          </a:xfrm>
          <a:custGeom>
            <a:avLst/>
            <a:gdLst/>
            <a:ahLst/>
            <a:cxnLst/>
            <a:rect l="l" t="t" r="r" b="b"/>
            <a:pathLst>
              <a:path w="6878320" h="471170">
                <a:moveTo>
                  <a:pt x="0" y="78485"/>
                </a:moveTo>
                <a:lnTo>
                  <a:pt x="6168" y="47952"/>
                </a:lnTo>
                <a:lnTo>
                  <a:pt x="22988" y="23002"/>
                </a:lnTo>
                <a:lnTo>
                  <a:pt x="47936" y="6173"/>
                </a:lnTo>
                <a:lnTo>
                  <a:pt x="78485" y="0"/>
                </a:lnTo>
                <a:lnTo>
                  <a:pt x="6799326" y="0"/>
                </a:lnTo>
                <a:lnTo>
                  <a:pt x="6829859" y="6173"/>
                </a:lnTo>
                <a:lnTo>
                  <a:pt x="6854809" y="23002"/>
                </a:lnTo>
                <a:lnTo>
                  <a:pt x="6871638" y="47952"/>
                </a:lnTo>
                <a:lnTo>
                  <a:pt x="6877812" y="78485"/>
                </a:lnTo>
                <a:lnTo>
                  <a:pt x="6877812" y="392429"/>
                </a:lnTo>
                <a:lnTo>
                  <a:pt x="6871638" y="422979"/>
                </a:lnTo>
                <a:lnTo>
                  <a:pt x="6854809" y="447927"/>
                </a:lnTo>
                <a:lnTo>
                  <a:pt x="6829859" y="464747"/>
                </a:lnTo>
                <a:lnTo>
                  <a:pt x="6799326" y="470915"/>
                </a:lnTo>
                <a:lnTo>
                  <a:pt x="78485" y="470915"/>
                </a:lnTo>
                <a:lnTo>
                  <a:pt x="47936" y="464747"/>
                </a:lnTo>
                <a:lnTo>
                  <a:pt x="22988" y="447927"/>
                </a:lnTo>
                <a:lnTo>
                  <a:pt x="6168" y="422979"/>
                </a:lnTo>
                <a:lnTo>
                  <a:pt x="0" y="392429"/>
                </a:lnTo>
                <a:lnTo>
                  <a:pt x="0" y="7848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12343" y="404963"/>
            <a:ext cx="3604890" cy="2420787"/>
          </a:xfrm>
          <a:prstGeom prst="rect">
            <a:avLst/>
          </a:prstGeom>
        </p:spPr>
        <p:txBody>
          <a:bodyPr vert="horz" wrap="square" lIns="0" tIns="16157" rIns="0" bIns="0" rtlCol="0">
            <a:spAutoFit/>
          </a:bodyPr>
          <a:lstStyle/>
          <a:p>
            <a:pPr marL="125916" marR="28414" indent="-120344">
              <a:lnSpc>
                <a:spcPts val="921"/>
              </a:lnSpc>
              <a:spcBef>
                <a:spcPts val="12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jQuery là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thư viện JavaScript </a:t>
            </a:r>
            <a:r>
              <a:rPr spc="-2" dirty="0">
                <a:latin typeface="Calibri"/>
                <a:cs typeface="Calibri"/>
              </a:rPr>
              <a:t>ngắn và </a:t>
            </a:r>
            <a:r>
              <a:rPr dirty="0">
                <a:latin typeface="Calibri"/>
                <a:cs typeface="Calibri"/>
              </a:rPr>
              <a:t>nhanh </a:t>
            </a:r>
            <a:r>
              <a:rPr spc="2" dirty="0">
                <a:latin typeface="Calibri"/>
                <a:cs typeface="Calibri"/>
              </a:rPr>
              <a:t>chóng được </a:t>
            </a:r>
            <a:r>
              <a:rPr dirty="0">
                <a:latin typeface="Calibri"/>
                <a:cs typeface="Calibri"/>
              </a:rPr>
              <a:t>phát triển bởi </a:t>
            </a:r>
            <a:r>
              <a:rPr spc="2" dirty="0">
                <a:latin typeface="Calibri"/>
                <a:cs typeface="Calibri"/>
              </a:rPr>
              <a:t>John  </a:t>
            </a:r>
            <a:r>
              <a:rPr dirty="0">
                <a:latin typeface="Calibri"/>
                <a:cs typeface="Calibri"/>
              </a:rPr>
              <a:t>Resig vào </a:t>
            </a:r>
            <a:r>
              <a:rPr spc="2" dirty="0">
                <a:latin typeface="Calibri"/>
                <a:cs typeface="Calibri"/>
              </a:rPr>
              <a:t>năm 2006 </a:t>
            </a:r>
            <a:r>
              <a:rPr dirty="0">
                <a:latin typeface="Calibri"/>
                <a:cs typeface="Calibri"/>
              </a:rPr>
              <a:t>với </a:t>
            </a:r>
            <a:r>
              <a:rPr spc="2" dirty="0">
                <a:latin typeface="Calibri"/>
                <a:cs typeface="Calibri"/>
              </a:rPr>
              <a:t>một khẩu </a:t>
            </a:r>
            <a:r>
              <a:rPr dirty="0">
                <a:latin typeface="Calibri"/>
                <a:cs typeface="Calibri"/>
              </a:rPr>
              <a:t>hiệu tuyệt vời: Viết ít hơn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làm </a:t>
            </a:r>
            <a:r>
              <a:rPr dirty="0">
                <a:latin typeface="Calibri"/>
                <a:cs typeface="Calibri"/>
              </a:rPr>
              <a:t>nhiều hơn</a:t>
            </a:r>
            <a:r>
              <a:rPr spc="-9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nữa.</a:t>
            </a:r>
          </a:p>
          <a:p>
            <a:pPr marL="125916" marR="2229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jQuery </a:t>
            </a:r>
            <a:r>
              <a:rPr spc="2" dirty="0">
                <a:latin typeface="Calibri"/>
                <a:cs typeface="Calibri"/>
              </a:rPr>
              <a:t>đơn </a:t>
            </a:r>
            <a:r>
              <a:rPr dirty="0">
                <a:latin typeface="Calibri"/>
                <a:cs typeface="Calibri"/>
              </a:rPr>
              <a:t>giản hoá client-side script,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hoạt </a:t>
            </a:r>
            <a:r>
              <a:rPr spc="2" dirty="0">
                <a:latin typeface="Calibri"/>
                <a:cs typeface="Calibri"/>
              </a:rPr>
              <a:t>ảnh cho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HTML, xử lý sự kiện,  đi lại,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phát triển các </a:t>
            </a:r>
            <a:r>
              <a:rPr spc="2" dirty="0">
                <a:latin typeface="Calibri"/>
                <a:cs typeface="Calibri"/>
              </a:rPr>
              <a:t>ứng </a:t>
            </a:r>
            <a:r>
              <a:rPr dirty="0">
                <a:latin typeface="Calibri"/>
                <a:cs typeface="Calibri"/>
              </a:rPr>
              <a:t>dụng web dựa trên</a:t>
            </a:r>
            <a:r>
              <a:rPr spc="-7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AJAX.</a:t>
            </a:r>
          </a:p>
          <a:p>
            <a:pPr marL="125916" indent="-120344">
              <a:lnSpc>
                <a:spcPts val="866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giúp trong việc phát triển </a:t>
            </a:r>
            <a:r>
              <a:rPr spc="2" dirty="0">
                <a:latin typeface="Calibri"/>
                <a:cs typeface="Calibri"/>
              </a:rPr>
              <a:t>ứng </a:t>
            </a:r>
            <a:r>
              <a:rPr dirty="0">
                <a:latin typeface="Calibri"/>
                <a:cs typeface="Calibri"/>
              </a:rPr>
              <a:t>dụng </a:t>
            </a:r>
            <a:r>
              <a:rPr spc="-4" dirty="0">
                <a:latin typeface="Calibri"/>
                <a:cs typeface="Calibri"/>
              </a:rPr>
              <a:t>Web </a:t>
            </a:r>
            <a:r>
              <a:rPr dirty="0">
                <a:latin typeface="Calibri"/>
                <a:cs typeface="Calibri"/>
              </a:rPr>
              <a:t>nhanh </a:t>
            </a:r>
            <a:r>
              <a:rPr spc="2" dirty="0">
                <a:latin typeface="Calibri"/>
                <a:cs typeface="Calibri"/>
              </a:rPr>
              <a:t>chóng </a:t>
            </a:r>
            <a:r>
              <a:rPr dirty="0">
                <a:latin typeface="Calibri"/>
                <a:cs typeface="Calibri"/>
              </a:rPr>
              <a:t>bằng cách viết </a:t>
            </a:r>
            <a:r>
              <a:rPr spc="4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ít</a:t>
            </a:r>
            <a:r>
              <a:rPr spc="-10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hơn.</a:t>
            </a:r>
          </a:p>
          <a:p>
            <a:pPr marL="125916" indent="-120344">
              <a:lnSpc>
                <a:spcPts val="94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Sau </a:t>
            </a:r>
            <a:r>
              <a:rPr dirty="0">
                <a:latin typeface="Calibri"/>
                <a:cs typeface="Calibri"/>
              </a:rPr>
              <a:t>đây là các tính năng chính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bởi</a:t>
            </a:r>
            <a:r>
              <a:rPr spc="-59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jQuery.</a:t>
            </a:r>
            <a:endParaRPr dirty="0">
              <a:latin typeface="Calibri"/>
              <a:cs typeface="Calibri"/>
            </a:endParaRPr>
          </a:p>
          <a:p>
            <a:pPr marL="290832">
              <a:spcBef>
                <a:spcPts val="1204"/>
              </a:spcBef>
            </a:pPr>
            <a:r>
              <a:rPr b="1" spc="-4" dirty="0">
                <a:solidFill>
                  <a:srgbClr val="FFFFFF"/>
                </a:solidFill>
                <a:latin typeface="Arial"/>
                <a:cs typeface="Arial"/>
              </a:rPr>
              <a:t>Event</a:t>
            </a:r>
            <a:r>
              <a:rPr b="1" spc="1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Handling</a:t>
            </a:r>
            <a:endParaRPr dirty="0">
              <a:latin typeface="Arial"/>
              <a:cs typeface="Arial"/>
            </a:endParaRPr>
          </a:p>
          <a:p>
            <a:pPr marL="431233" marR="373568" lvl="1" indent="-75494" algn="just">
              <a:lnSpc>
                <a:spcPts val="728"/>
              </a:lnSpc>
              <a:spcBef>
                <a:spcPts val="553"/>
              </a:spcBef>
              <a:buChar char="•"/>
              <a:tabLst>
                <a:tab pos="431512" algn="l"/>
              </a:tabLst>
            </a:pPr>
            <a:r>
              <a:rPr sz="700" spc="-4" dirty="0">
                <a:latin typeface="Arial"/>
                <a:cs typeface="Arial"/>
              </a:rPr>
              <a:t>jQuery </a:t>
            </a:r>
            <a:r>
              <a:rPr sz="700" spc="-2" dirty="0">
                <a:latin typeface="Arial"/>
                <a:cs typeface="Arial"/>
              </a:rPr>
              <a:t>có </a:t>
            </a:r>
            <a:r>
              <a:rPr sz="700" spc="-4" dirty="0">
                <a:latin typeface="Arial"/>
                <a:cs typeface="Arial"/>
              </a:rPr>
              <a:t>một </a:t>
            </a:r>
            <a:r>
              <a:rPr sz="700" spc="-2" dirty="0">
                <a:latin typeface="Arial"/>
                <a:cs typeface="Arial"/>
              </a:rPr>
              <a:t>cách thông minh để </a:t>
            </a:r>
            <a:r>
              <a:rPr sz="700" spc="-4" dirty="0">
                <a:latin typeface="Arial"/>
                <a:cs typeface="Arial"/>
              </a:rPr>
              <a:t>nắm bắt một </a:t>
            </a:r>
            <a:r>
              <a:rPr sz="700" spc="-2" dirty="0">
                <a:latin typeface="Arial"/>
                <a:cs typeface="Arial"/>
              </a:rPr>
              <a:t>loạt các sự kiện, </a:t>
            </a:r>
            <a:r>
              <a:rPr sz="700" spc="-4" dirty="0">
                <a:latin typeface="Arial"/>
                <a:cs typeface="Arial"/>
              </a:rPr>
              <a:t>chẳng  hạn như người dùng nhấp </a:t>
            </a:r>
            <a:r>
              <a:rPr sz="700" spc="-2" dirty="0">
                <a:latin typeface="Arial"/>
                <a:cs typeface="Arial"/>
              </a:rPr>
              <a:t>vào </a:t>
            </a:r>
            <a:r>
              <a:rPr sz="700" spc="-4" dirty="0">
                <a:latin typeface="Arial"/>
                <a:cs typeface="Arial"/>
              </a:rPr>
              <a:t>một </a:t>
            </a:r>
            <a:r>
              <a:rPr sz="700" spc="-2" dirty="0">
                <a:latin typeface="Arial"/>
                <a:cs typeface="Arial"/>
              </a:rPr>
              <a:t>liên kết, </a:t>
            </a:r>
            <a:r>
              <a:rPr sz="700" spc="-4" dirty="0">
                <a:latin typeface="Arial"/>
                <a:cs typeface="Arial"/>
              </a:rPr>
              <a:t>mà không </a:t>
            </a:r>
            <a:r>
              <a:rPr sz="700" spc="-2" dirty="0">
                <a:latin typeface="Arial"/>
                <a:cs typeface="Arial"/>
              </a:rPr>
              <a:t>làm cho </a:t>
            </a:r>
            <a:r>
              <a:rPr sz="700" spc="-4" dirty="0">
                <a:latin typeface="Arial"/>
                <a:cs typeface="Arial"/>
              </a:rPr>
              <a:t>phức </a:t>
            </a:r>
            <a:r>
              <a:rPr sz="700" spc="-2" dirty="0">
                <a:latin typeface="Arial"/>
                <a:cs typeface="Arial"/>
              </a:rPr>
              <a:t>tạp  </a:t>
            </a:r>
            <a:r>
              <a:rPr sz="700" spc="-4" dirty="0">
                <a:latin typeface="Arial"/>
                <a:cs typeface="Arial"/>
              </a:rPr>
              <a:t>HTML </a:t>
            </a:r>
            <a:r>
              <a:rPr sz="700" spc="-2" dirty="0">
                <a:latin typeface="Arial"/>
                <a:cs typeface="Arial"/>
              </a:rPr>
              <a:t>code với xử lý sự</a:t>
            </a:r>
            <a:r>
              <a:rPr sz="700" spc="-22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kiện.</a:t>
            </a:r>
            <a:endParaRPr sz="700" dirty="0">
              <a:latin typeface="Arial"/>
              <a:cs typeface="Arial"/>
            </a:endParaRPr>
          </a:p>
          <a:p>
            <a:pPr lvl="1">
              <a:spcBef>
                <a:spcPts val="15"/>
              </a:spcBef>
              <a:buFont typeface="Arial"/>
              <a:buChar char="•"/>
            </a:pPr>
            <a:endParaRPr dirty="0">
              <a:latin typeface="Times New Roman"/>
              <a:cs typeface="Times New Roman"/>
            </a:endParaRPr>
          </a:p>
          <a:p>
            <a:pPr marL="296125"/>
            <a:r>
              <a:rPr b="1" spc="-4" dirty="0">
                <a:solidFill>
                  <a:srgbClr val="FFFFFF"/>
                </a:solidFill>
                <a:latin typeface="Arial"/>
                <a:cs typeface="Arial"/>
              </a:rPr>
              <a:t>Animations</a:t>
            </a:r>
            <a:endParaRPr dirty="0">
              <a:latin typeface="Arial"/>
              <a:cs typeface="Arial"/>
            </a:endParaRPr>
          </a:p>
          <a:p>
            <a:pPr marL="431233" marR="457141" lvl="1" indent="-75494">
              <a:lnSpc>
                <a:spcPts val="728"/>
              </a:lnSpc>
              <a:spcBef>
                <a:spcPts val="586"/>
              </a:spcBef>
              <a:buChar char="•"/>
              <a:tabLst>
                <a:tab pos="431512" algn="l"/>
              </a:tabLst>
            </a:pPr>
            <a:r>
              <a:rPr sz="700" spc="-4" dirty="0">
                <a:latin typeface="Arial"/>
                <a:cs typeface="Arial"/>
              </a:rPr>
              <a:t>jQuery </a:t>
            </a:r>
            <a:r>
              <a:rPr sz="700" spc="-2" dirty="0">
                <a:latin typeface="Arial"/>
                <a:cs typeface="Arial"/>
              </a:rPr>
              <a:t>có khá nhiều các hiệu </a:t>
            </a:r>
            <a:r>
              <a:rPr sz="700" spc="-4" dirty="0">
                <a:latin typeface="Arial"/>
                <a:cs typeface="Arial"/>
              </a:rPr>
              <a:t>ứng </a:t>
            </a:r>
            <a:r>
              <a:rPr sz="700" spc="-2" dirty="0">
                <a:latin typeface="Arial"/>
                <a:cs typeface="Arial"/>
              </a:rPr>
              <a:t>hoạt </a:t>
            </a:r>
            <a:r>
              <a:rPr sz="700" spc="-4" dirty="0">
                <a:latin typeface="Arial"/>
                <a:cs typeface="Arial"/>
              </a:rPr>
              <a:t>hình mà </a:t>
            </a:r>
            <a:r>
              <a:rPr sz="700" spc="-2" dirty="0">
                <a:latin typeface="Arial"/>
                <a:cs typeface="Arial"/>
              </a:rPr>
              <a:t>người </a:t>
            </a:r>
            <a:r>
              <a:rPr sz="700" spc="-4" dirty="0">
                <a:latin typeface="Arial"/>
                <a:cs typeface="Arial"/>
              </a:rPr>
              <a:t>dùng </a:t>
            </a:r>
            <a:r>
              <a:rPr sz="700" spc="-2" dirty="0">
                <a:latin typeface="Arial"/>
                <a:cs typeface="Arial"/>
              </a:rPr>
              <a:t>có thể sử  </a:t>
            </a:r>
            <a:r>
              <a:rPr sz="700" spc="-4" dirty="0">
                <a:latin typeface="Arial"/>
                <a:cs typeface="Arial"/>
              </a:rPr>
              <a:t>dụng </a:t>
            </a:r>
            <a:r>
              <a:rPr sz="700" spc="-2" dirty="0">
                <a:latin typeface="Arial"/>
                <a:cs typeface="Arial"/>
              </a:rPr>
              <a:t>trong khi </a:t>
            </a:r>
            <a:r>
              <a:rPr sz="700" spc="-4" dirty="0">
                <a:latin typeface="Arial"/>
                <a:cs typeface="Arial"/>
              </a:rPr>
              <a:t>xây dựng </a:t>
            </a:r>
            <a:r>
              <a:rPr sz="700" spc="-2" dirty="0">
                <a:latin typeface="Arial"/>
                <a:cs typeface="Arial"/>
              </a:rPr>
              <a:t>các trang </a:t>
            </a:r>
            <a:r>
              <a:rPr sz="700" spc="-4" dirty="0">
                <a:latin typeface="Arial"/>
                <a:cs typeface="Arial"/>
              </a:rPr>
              <a:t>web </a:t>
            </a:r>
            <a:r>
              <a:rPr sz="700" spc="-2" dirty="0">
                <a:latin typeface="Arial"/>
                <a:cs typeface="Arial"/>
              </a:rPr>
              <a:t>của</a:t>
            </a:r>
            <a:r>
              <a:rPr sz="700" spc="39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họ.</a:t>
            </a:r>
            <a:endParaRPr sz="700" dirty="0">
              <a:latin typeface="Arial"/>
              <a:cs typeface="Arial"/>
            </a:endParaRPr>
          </a:p>
          <a:p>
            <a:pPr lvl="1">
              <a:spcBef>
                <a:spcPts val="13"/>
              </a:spcBef>
              <a:buFont typeface="Arial"/>
              <a:buChar char="•"/>
            </a:pPr>
            <a:endParaRPr sz="900" dirty="0">
              <a:latin typeface="Times New Roman"/>
              <a:cs typeface="Times New Roman"/>
            </a:endParaRPr>
          </a:p>
          <a:p>
            <a:pPr marL="292225"/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DOM Manipulation</a:t>
            </a:r>
            <a:endParaRPr dirty="0">
              <a:latin typeface="Arial"/>
              <a:cs typeface="Arial"/>
            </a:endParaRPr>
          </a:p>
          <a:p>
            <a:pPr marL="431233" marR="457698" lvl="1" indent="-75494">
              <a:lnSpc>
                <a:spcPts val="728"/>
              </a:lnSpc>
              <a:spcBef>
                <a:spcPts val="752"/>
              </a:spcBef>
              <a:buChar char="•"/>
              <a:tabLst>
                <a:tab pos="431512" algn="l"/>
              </a:tabLst>
            </a:pPr>
            <a:r>
              <a:rPr sz="700" spc="-4" dirty="0">
                <a:latin typeface="Arial"/>
                <a:cs typeface="Arial"/>
              </a:rPr>
              <a:t>jQuery </a:t>
            </a:r>
            <a:r>
              <a:rPr sz="700" spc="-2" dirty="0">
                <a:latin typeface="Arial"/>
                <a:cs typeface="Arial"/>
              </a:rPr>
              <a:t>dễ </a:t>
            </a:r>
            <a:r>
              <a:rPr sz="700" spc="-4" dirty="0">
                <a:latin typeface="Arial"/>
                <a:cs typeface="Arial"/>
              </a:rPr>
              <a:t>dàng </a:t>
            </a:r>
            <a:r>
              <a:rPr sz="700" spc="-2" dirty="0">
                <a:latin typeface="Arial"/>
                <a:cs typeface="Arial"/>
              </a:rPr>
              <a:t>lựa chọn, đi </a:t>
            </a:r>
            <a:r>
              <a:rPr sz="700" spc="-4" dirty="0">
                <a:latin typeface="Arial"/>
                <a:cs typeface="Arial"/>
              </a:rPr>
              <a:t>qua, </a:t>
            </a:r>
            <a:r>
              <a:rPr sz="700" spc="-2" dirty="0">
                <a:latin typeface="Arial"/>
                <a:cs typeface="Arial"/>
              </a:rPr>
              <a:t>và sửa </a:t>
            </a:r>
            <a:r>
              <a:rPr sz="700" spc="-4" dirty="0">
                <a:latin typeface="Arial"/>
                <a:cs typeface="Arial"/>
              </a:rPr>
              <a:t>đổi DOM bằng </a:t>
            </a:r>
            <a:r>
              <a:rPr sz="700" spc="-2" dirty="0">
                <a:latin typeface="Arial"/>
                <a:cs typeface="Arial"/>
              </a:rPr>
              <a:t>cách sử </a:t>
            </a:r>
            <a:r>
              <a:rPr sz="700" spc="-4" dirty="0">
                <a:latin typeface="Arial"/>
                <a:cs typeface="Arial"/>
              </a:rPr>
              <a:t>dụng  </a:t>
            </a:r>
            <a:r>
              <a:rPr sz="700" spc="-2" dirty="0">
                <a:latin typeface="Arial"/>
                <a:cs typeface="Arial"/>
              </a:rPr>
              <a:t>các trình </a:t>
            </a:r>
            <a:r>
              <a:rPr sz="700" spc="-4" dirty="0">
                <a:latin typeface="Arial"/>
                <a:cs typeface="Arial"/>
              </a:rPr>
              <a:t>duyệt </a:t>
            </a:r>
            <a:r>
              <a:rPr sz="700" spc="-2" dirty="0">
                <a:latin typeface="Arial"/>
                <a:cs typeface="Arial"/>
              </a:rPr>
              <a:t>bộ </a:t>
            </a:r>
            <a:r>
              <a:rPr sz="700" spc="-4" dirty="0">
                <a:latin typeface="Arial"/>
                <a:cs typeface="Arial"/>
              </a:rPr>
              <a:t>máy mã nguồn mở </a:t>
            </a:r>
            <a:r>
              <a:rPr sz="700" spc="-2" dirty="0">
                <a:latin typeface="Arial"/>
                <a:cs typeface="Arial"/>
              </a:rPr>
              <a:t>có tên</a:t>
            </a:r>
            <a:r>
              <a:rPr sz="700" spc="44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sizzle.</a:t>
            </a:r>
            <a:endParaRPr sz="7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95444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jQuery</a:t>
            </a:r>
            <a:r>
              <a:rPr spc="-26" dirty="0"/>
              <a:t> </a:t>
            </a:r>
            <a:r>
              <a:rPr spc="-2" dirty="0"/>
              <a:t>2-2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51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31377" y="560108"/>
            <a:ext cx="3432705" cy="1012298"/>
          </a:xfrm>
          <a:custGeom>
            <a:avLst/>
            <a:gdLst/>
            <a:ahLst/>
            <a:cxnLst/>
            <a:rect l="l" t="t" r="r" b="b"/>
            <a:pathLst>
              <a:path w="7924800" h="2268220">
                <a:moveTo>
                  <a:pt x="0" y="2267712"/>
                </a:moveTo>
                <a:lnTo>
                  <a:pt x="7924800" y="2267712"/>
                </a:lnTo>
                <a:lnTo>
                  <a:pt x="7924800" y="0"/>
                </a:lnTo>
                <a:lnTo>
                  <a:pt x="0" y="0"/>
                </a:lnTo>
                <a:lnTo>
                  <a:pt x="0" y="2267712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1377" y="560108"/>
            <a:ext cx="3432705" cy="1012298"/>
          </a:xfrm>
          <a:custGeom>
            <a:avLst/>
            <a:gdLst/>
            <a:ahLst/>
            <a:cxnLst/>
            <a:rect l="l" t="t" r="r" b="b"/>
            <a:pathLst>
              <a:path w="7924800" h="2268220">
                <a:moveTo>
                  <a:pt x="0" y="2267712"/>
                </a:moveTo>
                <a:lnTo>
                  <a:pt x="7924800" y="2267712"/>
                </a:lnTo>
                <a:lnTo>
                  <a:pt x="7924800" y="0"/>
                </a:lnTo>
                <a:lnTo>
                  <a:pt x="0" y="0"/>
                </a:lnTo>
                <a:lnTo>
                  <a:pt x="0" y="2267712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4359" y="510456"/>
            <a:ext cx="2978036" cy="138298"/>
          </a:xfrm>
          <a:custGeom>
            <a:avLst/>
            <a:gdLst/>
            <a:ahLst/>
            <a:cxnLst/>
            <a:rect l="l" t="t" r="r" b="b"/>
            <a:pathLst>
              <a:path w="6875145" h="309880">
                <a:moveTo>
                  <a:pt x="6823202" y="0"/>
                </a:moveTo>
                <a:lnTo>
                  <a:pt x="51562" y="0"/>
                </a:lnTo>
                <a:lnTo>
                  <a:pt x="31493" y="4056"/>
                </a:lnTo>
                <a:lnTo>
                  <a:pt x="15103" y="15112"/>
                </a:lnTo>
                <a:lnTo>
                  <a:pt x="4052" y="31503"/>
                </a:lnTo>
                <a:lnTo>
                  <a:pt x="0" y="51562"/>
                </a:lnTo>
                <a:lnTo>
                  <a:pt x="0" y="257810"/>
                </a:lnTo>
                <a:lnTo>
                  <a:pt x="4052" y="277868"/>
                </a:lnTo>
                <a:lnTo>
                  <a:pt x="15103" y="294259"/>
                </a:lnTo>
                <a:lnTo>
                  <a:pt x="31493" y="305315"/>
                </a:lnTo>
                <a:lnTo>
                  <a:pt x="51562" y="309372"/>
                </a:lnTo>
                <a:lnTo>
                  <a:pt x="6823202" y="309372"/>
                </a:lnTo>
                <a:lnTo>
                  <a:pt x="6843260" y="305315"/>
                </a:lnTo>
                <a:lnTo>
                  <a:pt x="6859651" y="294259"/>
                </a:lnTo>
                <a:lnTo>
                  <a:pt x="6870707" y="277868"/>
                </a:lnTo>
                <a:lnTo>
                  <a:pt x="6874764" y="257810"/>
                </a:lnTo>
                <a:lnTo>
                  <a:pt x="6874764" y="51562"/>
                </a:lnTo>
                <a:lnTo>
                  <a:pt x="6870707" y="31503"/>
                </a:lnTo>
                <a:lnTo>
                  <a:pt x="6859651" y="15112"/>
                </a:lnTo>
                <a:lnTo>
                  <a:pt x="6843260" y="4056"/>
                </a:lnTo>
                <a:lnTo>
                  <a:pt x="682320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4359" y="510456"/>
            <a:ext cx="2978036" cy="138298"/>
          </a:xfrm>
          <a:custGeom>
            <a:avLst/>
            <a:gdLst/>
            <a:ahLst/>
            <a:cxnLst/>
            <a:rect l="l" t="t" r="r" b="b"/>
            <a:pathLst>
              <a:path w="6875145" h="309880">
                <a:moveTo>
                  <a:pt x="0" y="51562"/>
                </a:moveTo>
                <a:lnTo>
                  <a:pt x="4052" y="31503"/>
                </a:lnTo>
                <a:lnTo>
                  <a:pt x="15103" y="15112"/>
                </a:lnTo>
                <a:lnTo>
                  <a:pt x="31493" y="4056"/>
                </a:lnTo>
                <a:lnTo>
                  <a:pt x="51562" y="0"/>
                </a:lnTo>
                <a:lnTo>
                  <a:pt x="6823202" y="0"/>
                </a:lnTo>
                <a:lnTo>
                  <a:pt x="6843260" y="4056"/>
                </a:lnTo>
                <a:lnTo>
                  <a:pt x="6859651" y="15112"/>
                </a:lnTo>
                <a:lnTo>
                  <a:pt x="6870707" y="31503"/>
                </a:lnTo>
                <a:lnTo>
                  <a:pt x="6874764" y="51562"/>
                </a:lnTo>
                <a:lnTo>
                  <a:pt x="6874764" y="257810"/>
                </a:lnTo>
                <a:lnTo>
                  <a:pt x="6870707" y="277868"/>
                </a:lnTo>
                <a:lnTo>
                  <a:pt x="6859651" y="294259"/>
                </a:lnTo>
                <a:lnTo>
                  <a:pt x="6843260" y="305315"/>
                </a:lnTo>
                <a:lnTo>
                  <a:pt x="6823202" y="309372"/>
                </a:lnTo>
                <a:lnTo>
                  <a:pt x="51562" y="309372"/>
                </a:lnTo>
                <a:lnTo>
                  <a:pt x="31493" y="305315"/>
                </a:lnTo>
                <a:lnTo>
                  <a:pt x="15103" y="294259"/>
                </a:lnTo>
                <a:lnTo>
                  <a:pt x="4052" y="277868"/>
                </a:lnTo>
                <a:lnTo>
                  <a:pt x="0" y="257810"/>
                </a:lnTo>
                <a:lnTo>
                  <a:pt x="0" y="51562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5962" y="473656"/>
            <a:ext cx="3238120" cy="926589"/>
          </a:xfrm>
          <a:prstGeom prst="rect">
            <a:avLst/>
          </a:prstGeom>
        </p:spPr>
        <p:txBody>
          <a:bodyPr vert="horz" wrap="square" lIns="0" tIns="33708" rIns="0" bIns="0" rtlCol="0">
            <a:spAutoFit/>
          </a:bodyPr>
          <a:lstStyle/>
          <a:p>
            <a:pPr marL="5571">
              <a:spcBef>
                <a:spcPts val="265"/>
              </a:spcBef>
            </a:pP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Cross </a:t>
            </a: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Browser</a:t>
            </a:r>
            <a:r>
              <a:rPr b="1" spc="-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Support</a:t>
            </a:r>
            <a:endParaRPr dirty="0">
              <a:latin typeface="Arial"/>
              <a:cs typeface="Arial"/>
            </a:endParaRPr>
          </a:p>
          <a:p>
            <a:pPr marL="145416" indent="-70201">
              <a:lnSpc>
                <a:spcPts val="785"/>
              </a:lnSpc>
              <a:spcBef>
                <a:spcPts val="195"/>
              </a:spcBef>
              <a:buChar char="•"/>
              <a:tabLst>
                <a:tab pos="145694" algn="l"/>
              </a:tabLst>
            </a:pPr>
            <a:r>
              <a:rPr sz="700" spc="-4" dirty="0">
                <a:latin typeface="Arial"/>
                <a:cs typeface="Arial"/>
              </a:rPr>
              <a:t>jQuery </a:t>
            </a:r>
            <a:r>
              <a:rPr sz="700" spc="-2" dirty="0">
                <a:latin typeface="Arial"/>
                <a:cs typeface="Arial"/>
              </a:rPr>
              <a:t>có hỗ trợ cho </a:t>
            </a:r>
            <a:r>
              <a:rPr sz="700" spc="-4" dirty="0">
                <a:latin typeface="Arial"/>
                <a:cs typeface="Arial"/>
              </a:rPr>
              <a:t>qua </a:t>
            </a:r>
            <a:r>
              <a:rPr sz="700" spc="-2" dirty="0">
                <a:latin typeface="Arial"/>
                <a:cs typeface="Arial"/>
              </a:rPr>
              <a:t>trình </a:t>
            </a:r>
            <a:r>
              <a:rPr sz="700" spc="-4" dirty="0">
                <a:latin typeface="Arial"/>
                <a:cs typeface="Arial"/>
              </a:rPr>
              <a:t>duyệt </a:t>
            </a:r>
            <a:r>
              <a:rPr sz="700" spc="-2" dirty="0">
                <a:latin typeface="Arial"/>
                <a:cs typeface="Arial"/>
              </a:rPr>
              <a:t>và </a:t>
            </a:r>
            <a:r>
              <a:rPr sz="700" spc="-4" dirty="0">
                <a:latin typeface="Arial"/>
                <a:cs typeface="Arial"/>
              </a:rPr>
              <a:t>hoạt </a:t>
            </a:r>
            <a:r>
              <a:rPr sz="700" spc="-2" dirty="0">
                <a:latin typeface="Arial"/>
                <a:cs typeface="Arial"/>
              </a:rPr>
              <a:t>động tốt với các trình</a:t>
            </a:r>
            <a:r>
              <a:rPr sz="700" spc="66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duyệt</a:t>
            </a:r>
            <a:endParaRPr sz="700" dirty="0">
              <a:latin typeface="Arial"/>
              <a:cs typeface="Arial"/>
            </a:endParaRPr>
          </a:p>
          <a:p>
            <a:pPr marL="120623">
              <a:lnSpc>
                <a:spcPts val="785"/>
              </a:lnSpc>
            </a:pPr>
            <a:r>
              <a:rPr sz="700" spc="-2" dirty="0">
                <a:latin typeface="Arial"/>
                <a:cs typeface="Arial"/>
              </a:rPr>
              <a:t>sau:</a:t>
            </a:r>
            <a:endParaRPr sz="700" dirty="0">
              <a:latin typeface="Arial"/>
              <a:cs typeface="Arial"/>
            </a:endParaRPr>
          </a:p>
          <a:p>
            <a:pPr marL="172716" indent="-100287">
              <a:spcBef>
                <a:spcPts val="7"/>
              </a:spcBef>
              <a:buChar char="•"/>
              <a:tabLst>
                <a:tab pos="172716" algn="l"/>
                <a:tab pos="172995" algn="l"/>
              </a:tabLst>
            </a:pPr>
            <a:r>
              <a:rPr sz="700" spc="-2" dirty="0">
                <a:latin typeface="Arial"/>
                <a:cs typeface="Arial"/>
              </a:rPr>
              <a:t>Internet Explorer 6 trở</a:t>
            </a:r>
            <a:r>
              <a:rPr sz="700" spc="13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lên</a:t>
            </a:r>
            <a:endParaRPr sz="700" dirty="0">
              <a:latin typeface="Arial"/>
              <a:cs typeface="Arial"/>
            </a:endParaRPr>
          </a:p>
          <a:p>
            <a:pPr marL="172716" indent="-100287">
              <a:spcBef>
                <a:spcPts val="4"/>
              </a:spcBef>
              <a:buChar char="•"/>
              <a:tabLst>
                <a:tab pos="172716" algn="l"/>
                <a:tab pos="172995" algn="l"/>
              </a:tabLst>
            </a:pPr>
            <a:r>
              <a:rPr sz="700" spc="-2" dirty="0">
                <a:latin typeface="Arial"/>
                <a:cs typeface="Arial"/>
              </a:rPr>
              <a:t>Firefox </a:t>
            </a:r>
            <a:r>
              <a:rPr sz="700" spc="-4" dirty="0">
                <a:latin typeface="Arial"/>
                <a:cs typeface="Arial"/>
              </a:rPr>
              <a:t>2.0 </a:t>
            </a:r>
            <a:r>
              <a:rPr sz="700" spc="-2" dirty="0">
                <a:latin typeface="Arial"/>
                <a:cs typeface="Arial"/>
              </a:rPr>
              <a:t>trở</a:t>
            </a:r>
            <a:r>
              <a:rPr sz="700" spc="11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lên</a:t>
            </a:r>
            <a:endParaRPr sz="700" dirty="0">
              <a:latin typeface="Arial"/>
              <a:cs typeface="Arial"/>
            </a:endParaRPr>
          </a:p>
          <a:p>
            <a:pPr marL="172716" indent="-100287">
              <a:spcBef>
                <a:spcPts val="4"/>
              </a:spcBef>
              <a:buChar char="•"/>
              <a:tabLst>
                <a:tab pos="172716" algn="l"/>
                <a:tab pos="172995" algn="l"/>
              </a:tabLst>
            </a:pPr>
            <a:r>
              <a:rPr sz="700" spc="-2" dirty="0">
                <a:latin typeface="Arial"/>
                <a:cs typeface="Arial"/>
              </a:rPr>
              <a:t>Safari </a:t>
            </a:r>
            <a:r>
              <a:rPr sz="700" spc="-4" dirty="0">
                <a:latin typeface="Arial"/>
                <a:cs typeface="Arial"/>
              </a:rPr>
              <a:t>3.0 </a:t>
            </a:r>
            <a:r>
              <a:rPr sz="700" spc="-2" dirty="0">
                <a:latin typeface="Arial"/>
                <a:cs typeface="Arial"/>
              </a:rPr>
              <a:t>trở</a:t>
            </a:r>
            <a:r>
              <a:rPr sz="700" spc="4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lên</a:t>
            </a:r>
            <a:endParaRPr sz="700" dirty="0">
              <a:latin typeface="Arial"/>
              <a:cs typeface="Arial"/>
            </a:endParaRPr>
          </a:p>
          <a:p>
            <a:pPr marL="172716" indent="-100287">
              <a:spcBef>
                <a:spcPts val="7"/>
              </a:spcBef>
              <a:buChar char="•"/>
              <a:tabLst>
                <a:tab pos="172716" algn="l"/>
                <a:tab pos="172995" algn="l"/>
              </a:tabLst>
            </a:pPr>
            <a:r>
              <a:rPr sz="700" spc="-4" dirty="0">
                <a:latin typeface="Arial"/>
                <a:cs typeface="Arial"/>
              </a:rPr>
              <a:t>Cơ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rôm</a:t>
            </a:r>
            <a:endParaRPr sz="700" dirty="0">
              <a:latin typeface="Arial"/>
              <a:cs typeface="Arial"/>
            </a:endParaRPr>
          </a:p>
          <a:p>
            <a:pPr marL="172716" indent="-100287">
              <a:spcBef>
                <a:spcPts val="4"/>
              </a:spcBef>
              <a:buChar char="•"/>
              <a:tabLst>
                <a:tab pos="172716" algn="l"/>
                <a:tab pos="172995" algn="l"/>
              </a:tabLst>
            </a:pPr>
            <a:r>
              <a:rPr sz="700" spc="-4" dirty="0">
                <a:latin typeface="Arial"/>
                <a:cs typeface="Arial"/>
              </a:rPr>
              <a:t>Opera 9.0 </a:t>
            </a:r>
            <a:r>
              <a:rPr sz="700" spc="-2" dirty="0">
                <a:latin typeface="Arial"/>
                <a:cs typeface="Arial"/>
              </a:rPr>
              <a:t>trở</a:t>
            </a:r>
            <a:r>
              <a:rPr sz="700" spc="11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lên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1377" y="1664000"/>
            <a:ext cx="3432705" cy="257326"/>
          </a:xfrm>
          <a:custGeom>
            <a:avLst/>
            <a:gdLst/>
            <a:ahLst/>
            <a:cxnLst/>
            <a:rect l="l" t="t" r="r" b="b"/>
            <a:pathLst>
              <a:path w="7924800" h="576579">
                <a:moveTo>
                  <a:pt x="0" y="576072"/>
                </a:moveTo>
                <a:lnTo>
                  <a:pt x="7924800" y="576072"/>
                </a:lnTo>
                <a:lnTo>
                  <a:pt x="7924800" y="0"/>
                </a:lnTo>
                <a:lnTo>
                  <a:pt x="0" y="0"/>
                </a:lnTo>
                <a:lnTo>
                  <a:pt x="0" y="576072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1377" y="1664000"/>
            <a:ext cx="3432705" cy="257326"/>
          </a:xfrm>
          <a:custGeom>
            <a:avLst/>
            <a:gdLst/>
            <a:ahLst/>
            <a:cxnLst/>
            <a:rect l="l" t="t" r="r" b="b"/>
            <a:pathLst>
              <a:path w="7924800" h="576579">
                <a:moveTo>
                  <a:pt x="0" y="576072"/>
                </a:moveTo>
                <a:lnTo>
                  <a:pt x="7924800" y="576072"/>
                </a:lnTo>
                <a:lnTo>
                  <a:pt x="7924800" y="0"/>
                </a:lnTo>
                <a:lnTo>
                  <a:pt x="0" y="0"/>
                </a:lnTo>
                <a:lnTo>
                  <a:pt x="0" y="576072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9640" y="1610268"/>
            <a:ext cx="2984637" cy="139432"/>
          </a:xfrm>
          <a:custGeom>
            <a:avLst/>
            <a:gdLst/>
            <a:ahLst/>
            <a:cxnLst/>
            <a:rect l="l" t="t" r="r" b="b"/>
            <a:pathLst>
              <a:path w="6890384" h="312420">
                <a:moveTo>
                  <a:pt x="6837933" y="0"/>
                </a:moveTo>
                <a:lnTo>
                  <a:pt x="52070" y="0"/>
                </a:lnTo>
                <a:lnTo>
                  <a:pt x="31803" y="4099"/>
                </a:lnTo>
                <a:lnTo>
                  <a:pt x="15252" y="15271"/>
                </a:lnTo>
                <a:lnTo>
                  <a:pt x="4092" y="31825"/>
                </a:lnTo>
                <a:lnTo>
                  <a:pt x="0" y="52069"/>
                </a:lnTo>
                <a:lnTo>
                  <a:pt x="0" y="260349"/>
                </a:lnTo>
                <a:lnTo>
                  <a:pt x="4092" y="280594"/>
                </a:lnTo>
                <a:lnTo>
                  <a:pt x="15252" y="297148"/>
                </a:lnTo>
                <a:lnTo>
                  <a:pt x="31803" y="308320"/>
                </a:lnTo>
                <a:lnTo>
                  <a:pt x="52070" y="312419"/>
                </a:lnTo>
                <a:lnTo>
                  <a:pt x="6837933" y="312419"/>
                </a:lnTo>
                <a:lnTo>
                  <a:pt x="6858178" y="308320"/>
                </a:lnTo>
                <a:lnTo>
                  <a:pt x="6874732" y="297148"/>
                </a:lnTo>
                <a:lnTo>
                  <a:pt x="6885904" y="280594"/>
                </a:lnTo>
                <a:lnTo>
                  <a:pt x="6890004" y="260349"/>
                </a:lnTo>
                <a:lnTo>
                  <a:pt x="6890004" y="52069"/>
                </a:lnTo>
                <a:lnTo>
                  <a:pt x="6885904" y="31825"/>
                </a:lnTo>
                <a:lnTo>
                  <a:pt x="6874732" y="15271"/>
                </a:lnTo>
                <a:lnTo>
                  <a:pt x="6858178" y="4099"/>
                </a:lnTo>
                <a:lnTo>
                  <a:pt x="6837933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9640" y="1610268"/>
            <a:ext cx="2984637" cy="139432"/>
          </a:xfrm>
          <a:custGeom>
            <a:avLst/>
            <a:gdLst/>
            <a:ahLst/>
            <a:cxnLst/>
            <a:rect l="l" t="t" r="r" b="b"/>
            <a:pathLst>
              <a:path w="6890384" h="312420">
                <a:moveTo>
                  <a:pt x="0" y="52069"/>
                </a:moveTo>
                <a:lnTo>
                  <a:pt x="4092" y="31825"/>
                </a:lnTo>
                <a:lnTo>
                  <a:pt x="15252" y="15271"/>
                </a:lnTo>
                <a:lnTo>
                  <a:pt x="31803" y="4099"/>
                </a:lnTo>
                <a:lnTo>
                  <a:pt x="52070" y="0"/>
                </a:lnTo>
                <a:lnTo>
                  <a:pt x="6837933" y="0"/>
                </a:lnTo>
                <a:lnTo>
                  <a:pt x="6858178" y="4099"/>
                </a:lnTo>
                <a:lnTo>
                  <a:pt x="6874732" y="15271"/>
                </a:lnTo>
                <a:lnTo>
                  <a:pt x="6885904" y="31825"/>
                </a:lnTo>
                <a:lnTo>
                  <a:pt x="6890004" y="52069"/>
                </a:lnTo>
                <a:lnTo>
                  <a:pt x="6890004" y="260349"/>
                </a:lnTo>
                <a:lnTo>
                  <a:pt x="6885904" y="280594"/>
                </a:lnTo>
                <a:lnTo>
                  <a:pt x="6874732" y="297148"/>
                </a:lnTo>
                <a:lnTo>
                  <a:pt x="6858178" y="308320"/>
                </a:lnTo>
                <a:lnTo>
                  <a:pt x="6837933" y="312419"/>
                </a:lnTo>
                <a:lnTo>
                  <a:pt x="52070" y="312419"/>
                </a:lnTo>
                <a:lnTo>
                  <a:pt x="31803" y="308320"/>
                </a:lnTo>
                <a:lnTo>
                  <a:pt x="15252" y="297148"/>
                </a:lnTo>
                <a:lnTo>
                  <a:pt x="4092" y="280594"/>
                </a:lnTo>
                <a:lnTo>
                  <a:pt x="0" y="260349"/>
                </a:lnTo>
                <a:lnTo>
                  <a:pt x="0" y="5206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31377" y="2036046"/>
            <a:ext cx="3432705" cy="353681"/>
          </a:xfrm>
          <a:custGeom>
            <a:avLst/>
            <a:gdLst/>
            <a:ahLst/>
            <a:cxnLst/>
            <a:rect l="l" t="t" r="r" b="b"/>
            <a:pathLst>
              <a:path w="7924800" h="792479">
                <a:moveTo>
                  <a:pt x="0" y="792479"/>
                </a:moveTo>
                <a:lnTo>
                  <a:pt x="7924800" y="792479"/>
                </a:lnTo>
                <a:lnTo>
                  <a:pt x="7924800" y="0"/>
                </a:lnTo>
                <a:lnTo>
                  <a:pt x="0" y="0"/>
                </a:lnTo>
                <a:lnTo>
                  <a:pt x="0" y="792479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31377" y="2036046"/>
            <a:ext cx="3432705" cy="353681"/>
          </a:xfrm>
          <a:custGeom>
            <a:avLst/>
            <a:gdLst/>
            <a:ahLst/>
            <a:cxnLst/>
            <a:rect l="l" t="t" r="r" b="b"/>
            <a:pathLst>
              <a:path w="7924800" h="792479">
                <a:moveTo>
                  <a:pt x="0" y="792479"/>
                </a:moveTo>
                <a:lnTo>
                  <a:pt x="7924800" y="792479"/>
                </a:lnTo>
                <a:lnTo>
                  <a:pt x="7924800" y="0"/>
                </a:lnTo>
                <a:lnTo>
                  <a:pt x="0" y="0"/>
                </a:lnTo>
                <a:lnTo>
                  <a:pt x="0" y="792479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0398" y="1956467"/>
            <a:ext cx="2997015" cy="158703"/>
          </a:xfrm>
          <a:custGeom>
            <a:avLst/>
            <a:gdLst/>
            <a:ahLst/>
            <a:cxnLst/>
            <a:rect l="l" t="t" r="r" b="b"/>
            <a:pathLst>
              <a:path w="6918959" h="355600">
                <a:moveTo>
                  <a:pt x="6859778" y="0"/>
                </a:moveTo>
                <a:lnTo>
                  <a:pt x="59181" y="0"/>
                </a:lnTo>
                <a:lnTo>
                  <a:pt x="36143" y="4657"/>
                </a:lnTo>
                <a:lnTo>
                  <a:pt x="17332" y="17351"/>
                </a:lnTo>
                <a:lnTo>
                  <a:pt x="4650" y="36165"/>
                </a:lnTo>
                <a:lnTo>
                  <a:pt x="0" y="59181"/>
                </a:lnTo>
                <a:lnTo>
                  <a:pt x="0" y="295909"/>
                </a:lnTo>
                <a:lnTo>
                  <a:pt x="4650" y="318926"/>
                </a:lnTo>
                <a:lnTo>
                  <a:pt x="17332" y="337740"/>
                </a:lnTo>
                <a:lnTo>
                  <a:pt x="36143" y="350434"/>
                </a:lnTo>
                <a:lnTo>
                  <a:pt x="59181" y="355091"/>
                </a:lnTo>
                <a:lnTo>
                  <a:pt x="6859778" y="355091"/>
                </a:lnTo>
                <a:lnTo>
                  <a:pt x="6882794" y="350434"/>
                </a:lnTo>
                <a:lnTo>
                  <a:pt x="6901608" y="337740"/>
                </a:lnTo>
                <a:lnTo>
                  <a:pt x="6914302" y="318926"/>
                </a:lnTo>
                <a:lnTo>
                  <a:pt x="6918959" y="295909"/>
                </a:lnTo>
                <a:lnTo>
                  <a:pt x="6918959" y="59181"/>
                </a:lnTo>
                <a:lnTo>
                  <a:pt x="6914302" y="36165"/>
                </a:lnTo>
                <a:lnTo>
                  <a:pt x="6901608" y="17351"/>
                </a:lnTo>
                <a:lnTo>
                  <a:pt x="6882794" y="4657"/>
                </a:lnTo>
                <a:lnTo>
                  <a:pt x="685977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0398" y="1956467"/>
            <a:ext cx="2997015" cy="158703"/>
          </a:xfrm>
          <a:custGeom>
            <a:avLst/>
            <a:gdLst/>
            <a:ahLst/>
            <a:cxnLst/>
            <a:rect l="l" t="t" r="r" b="b"/>
            <a:pathLst>
              <a:path w="6918959" h="355600">
                <a:moveTo>
                  <a:pt x="0" y="59181"/>
                </a:moveTo>
                <a:lnTo>
                  <a:pt x="4650" y="36165"/>
                </a:lnTo>
                <a:lnTo>
                  <a:pt x="17332" y="17351"/>
                </a:lnTo>
                <a:lnTo>
                  <a:pt x="36143" y="4657"/>
                </a:lnTo>
                <a:lnTo>
                  <a:pt x="59181" y="0"/>
                </a:lnTo>
                <a:lnTo>
                  <a:pt x="6859778" y="0"/>
                </a:lnTo>
                <a:lnTo>
                  <a:pt x="6882794" y="4657"/>
                </a:lnTo>
                <a:lnTo>
                  <a:pt x="6901608" y="17351"/>
                </a:lnTo>
                <a:lnTo>
                  <a:pt x="6914302" y="36165"/>
                </a:lnTo>
                <a:lnTo>
                  <a:pt x="6918959" y="59181"/>
                </a:lnTo>
                <a:lnTo>
                  <a:pt x="6918959" y="295909"/>
                </a:lnTo>
                <a:lnTo>
                  <a:pt x="6914302" y="318926"/>
                </a:lnTo>
                <a:lnTo>
                  <a:pt x="6901608" y="337740"/>
                </a:lnTo>
                <a:lnTo>
                  <a:pt x="6882794" y="350434"/>
                </a:lnTo>
                <a:lnTo>
                  <a:pt x="6859778" y="355091"/>
                </a:lnTo>
                <a:lnTo>
                  <a:pt x="59181" y="355091"/>
                </a:lnTo>
                <a:lnTo>
                  <a:pt x="36143" y="350434"/>
                </a:lnTo>
                <a:lnTo>
                  <a:pt x="17332" y="337740"/>
                </a:lnTo>
                <a:lnTo>
                  <a:pt x="4650" y="318926"/>
                </a:lnTo>
                <a:lnTo>
                  <a:pt x="0" y="295909"/>
                </a:lnTo>
                <a:lnTo>
                  <a:pt x="0" y="59181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1377" y="2497871"/>
            <a:ext cx="3432705" cy="257326"/>
          </a:xfrm>
          <a:custGeom>
            <a:avLst/>
            <a:gdLst/>
            <a:ahLst/>
            <a:cxnLst/>
            <a:rect l="l" t="t" r="r" b="b"/>
            <a:pathLst>
              <a:path w="7924800" h="576579">
                <a:moveTo>
                  <a:pt x="0" y="576072"/>
                </a:moveTo>
                <a:lnTo>
                  <a:pt x="7924800" y="576072"/>
                </a:lnTo>
                <a:lnTo>
                  <a:pt x="7924800" y="0"/>
                </a:lnTo>
                <a:lnTo>
                  <a:pt x="0" y="0"/>
                </a:lnTo>
                <a:lnTo>
                  <a:pt x="0" y="576072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1377" y="2497871"/>
            <a:ext cx="3432705" cy="257326"/>
          </a:xfrm>
          <a:custGeom>
            <a:avLst/>
            <a:gdLst/>
            <a:ahLst/>
            <a:cxnLst/>
            <a:rect l="l" t="t" r="r" b="b"/>
            <a:pathLst>
              <a:path w="7924800" h="576579">
                <a:moveTo>
                  <a:pt x="0" y="576072"/>
                </a:moveTo>
                <a:lnTo>
                  <a:pt x="7924800" y="576072"/>
                </a:lnTo>
                <a:lnTo>
                  <a:pt x="7924800" y="0"/>
                </a:lnTo>
                <a:lnTo>
                  <a:pt x="0" y="0"/>
                </a:lnTo>
                <a:lnTo>
                  <a:pt x="0" y="576072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4358" y="2418973"/>
            <a:ext cx="2997015" cy="157853"/>
          </a:xfrm>
          <a:custGeom>
            <a:avLst/>
            <a:gdLst/>
            <a:ahLst/>
            <a:cxnLst/>
            <a:rect l="l" t="t" r="r" b="b"/>
            <a:pathLst>
              <a:path w="6918959" h="353695">
                <a:moveTo>
                  <a:pt x="6860032" y="0"/>
                </a:moveTo>
                <a:lnTo>
                  <a:pt x="58928" y="0"/>
                </a:lnTo>
                <a:lnTo>
                  <a:pt x="35988" y="4635"/>
                </a:lnTo>
                <a:lnTo>
                  <a:pt x="17257" y="17272"/>
                </a:lnTo>
                <a:lnTo>
                  <a:pt x="4630" y="36004"/>
                </a:lnTo>
                <a:lnTo>
                  <a:pt x="0" y="58928"/>
                </a:lnTo>
                <a:lnTo>
                  <a:pt x="0" y="294640"/>
                </a:lnTo>
                <a:lnTo>
                  <a:pt x="4630" y="317579"/>
                </a:lnTo>
                <a:lnTo>
                  <a:pt x="17257" y="336310"/>
                </a:lnTo>
                <a:lnTo>
                  <a:pt x="35988" y="348937"/>
                </a:lnTo>
                <a:lnTo>
                  <a:pt x="58928" y="353568"/>
                </a:lnTo>
                <a:lnTo>
                  <a:pt x="6860032" y="353568"/>
                </a:lnTo>
                <a:lnTo>
                  <a:pt x="6882955" y="348937"/>
                </a:lnTo>
                <a:lnTo>
                  <a:pt x="6901688" y="336310"/>
                </a:lnTo>
                <a:lnTo>
                  <a:pt x="6914324" y="317579"/>
                </a:lnTo>
                <a:lnTo>
                  <a:pt x="6918960" y="294640"/>
                </a:lnTo>
                <a:lnTo>
                  <a:pt x="6918960" y="58928"/>
                </a:lnTo>
                <a:lnTo>
                  <a:pt x="6914324" y="36004"/>
                </a:lnTo>
                <a:lnTo>
                  <a:pt x="6901688" y="17272"/>
                </a:lnTo>
                <a:lnTo>
                  <a:pt x="6882955" y="4635"/>
                </a:lnTo>
                <a:lnTo>
                  <a:pt x="686003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4358" y="2418973"/>
            <a:ext cx="2997015" cy="157853"/>
          </a:xfrm>
          <a:custGeom>
            <a:avLst/>
            <a:gdLst/>
            <a:ahLst/>
            <a:cxnLst/>
            <a:rect l="l" t="t" r="r" b="b"/>
            <a:pathLst>
              <a:path w="6918959" h="353695">
                <a:moveTo>
                  <a:pt x="0" y="58928"/>
                </a:moveTo>
                <a:lnTo>
                  <a:pt x="4630" y="36004"/>
                </a:lnTo>
                <a:lnTo>
                  <a:pt x="17257" y="17272"/>
                </a:lnTo>
                <a:lnTo>
                  <a:pt x="35988" y="4635"/>
                </a:lnTo>
                <a:lnTo>
                  <a:pt x="58928" y="0"/>
                </a:lnTo>
                <a:lnTo>
                  <a:pt x="6860032" y="0"/>
                </a:lnTo>
                <a:lnTo>
                  <a:pt x="6882955" y="4635"/>
                </a:lnTo>
                <a:lnTo>
                  <a:pt x="6901688" y="17272"/>
                </a:lnTo>
                <a:lnTo>
                  <a:pt x="6914324" y="36004"/>
                </a:lnTo>
                <a:lnTo>
                  <a:pt x="6918960" y="58928"/>
                </a:lnTo>
                <a:lnTo>
                  <a:pt x="6918960" y="294640"/>
                </a:lnTo>
                <a:lnTo>
                  <a:pt x="6914324" y="317579"/>
                </a:lnTo>
                <a:lnTo>
                  <a:pt x="6901688" y="336310"/>
                </a:lnTo>
                <a:lnTo>
                  <a:pt x="6882955" y="348937"/>
                </a:lnTo>
                <a:lnTo>
                  <a:pt x="6860032" y="353568"/>
                </a:lnTo>
                <a:lnTo>
                  <a:pt x="58928" y="353568"/>
                </a:lnTo>
                <a:lnTo>
                  <a:pt x="35988" y="348937"/>
                </a:lnTo>
                <a:lnTo>
                  <a:pt x="17257" y="336310"/>
                </a:lnTo>
                <a:lnTo>
                  <a:pt x="4630" y="317579"/>
                </a:lnTo>
                <a:lnTo>
                  <a:pt x="0" y="294640"/>
                </a:lnTo>
                <a:lnTo>
                  <a:pt x="0" y="5892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22926" y="1570838"/>
            <a:ext cx="2859487" cy="1137560"/>
          </a:xfrm>
          <a:prstGeom prst="rect">
            <a:avLst/>
          </a:prstGeom>
        </p:spPr>
        <p:txBody>
          <a:bodyPr vert="horz" wrap="square" lIns="0" tIns="37329" rIns="0" bIns="0" rtlCol="0">
            <a:spAutoFit/>
          </a:bodyPr>
          <a:lstStyle/>
          <a:p>
            <a:pPr marL="13929">
              <a:spcBef>
                <a:spcPts val="294"/>
              </a:spcBef>
            </a:pP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Lightweight</a:t>
            </a:r>
            <a:endParaRPr>
              <a:latin typeface="Arial"/>
              <a:cs typeface="Arial"/>
            </a:endParaRPr>
          </a:p>
          <a:p>
            <a:pPr marL="150987" indent="-75494">
              <a:spcBef>
                <a:spcPts val="219"/>
              </a:spcBef>
              <a:buChar char="•"/>
              <a:tabLst>
                <a:tab pos="151266" algn="l"/>
              </a:tabLst>
            </a:pPr>
            <a:r>
              <a:rPr sz="700" spc="-4" dirty="0">
                <a:latin typeface="Arial"/>
                <a:cs typeface="Arial"/>
              </a:rPr>
              <a:t>jQuery </a:t>
            </a:r>
            <a:r>
              <a:rPr sz="700" spc="-2" dirty="0">
                <a:latin typeface="Arial"/>
                <a:cs typeface="Arial"/>
              </a:rPr>
              <a:t>có </a:t>
            </a:r>
            <a:r>
              <a:rPr sz="700" spc="-4" dirty="0">
                <a:latin typeface="Arial"/>
                <a:cs typeface="Arial"/>
              </a:rPr>
              <a:t>một </a:t>
            </a:r>
            <a:r>
              <a:rPr sz="700" spc="-2" dirty="0">
                <a:latin typeface="Arial"/>
                <a:cs typeface="Arial"/>
              </a:rPr>
              <a:t>thư viện </a:t>
            </a:r>
            <a:r>
              <a:rPr sz="700" spc="-4" dirty="0">
                <a:latin typeface="Arial"/>
                <a:cs typeface="Arial"/>
              </a:rPr>
              <a:t>nhẹ </a:t>
            </a:r>
            <a:r>
              <a:rPr sz="700" spc="-2" dirty="0">
                <a:latin typeface="Arial"/>
                <a:cs typeface="Arial"/>
              </a:rPr>
              <a:t>19</a:t>
            </a:r>
            <a:r>
              <a:rPr sz="700" spc="13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KB.</a:t>
            </a:r>
            <a:endParaRPr sz="700">
              <a:latin typeface="Arial"/>
              <a:cs typeface="Arial"/>
            </a:endParaRPr>
          </a:p>
          <a:p>
            <a:pPr>
              <a:spcBef>
                <a:spcPts val="13"/>
              </a:spcBef>
              <a:buFont typeface="Arial"/>
              <a:buChar char="•"/>
            </a:pPr>
            <a:endParaRPr sz="600">
              <a:latin typeface="Times New Roman"/>
              <a:cs typeface="Times New Roman"/>
            </a:endParaRPr>
          </a:p>
          <a:p>
            <a:pPr marL="5571"/>
            <a:r>
              <a:rPr b="1" spc="-9" dirty="0">
                <a:solidFill>
                  <a:srgbClr val="FFFFFF"/>
                </a:solidFill>
                <a:latin typeface="Arial"/>
                <a:cs typeface="Arial"/>
              </a:rPr>
              <a:t>AJAX</a:t>
            </a:r>
            <a:r>
              <a:rPr b="1" spc="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Support</a:t>
            </a:r>
            <a:endParaRPr>
              <a:latin typeface="Arial"/>
              <a:cs typeface="Arial"/>
            </a:endParaRPr>
          </a:p>
          <a:p>
            <a:pPr marL="150987" marR="2229" indent="-75494">
              <a:lnSpc>
                <a:spcPts val="728"/>
              </a:lnSpc>
              <a:spcBef>
                <a:spcPts val="463"/>
              </a:spcBef>
              <a:buChar char="•"/>
              <a:tabLst>
                <a:tab pos="151266" algn="l"/>
              </a:tabLst>
            </a:pPr>
            <a:r>
              <a:rPr sz="700" spc="-4" dirty="0">
                <a:latin typeface="Arial"/>
                <a:cs typeface="Arial"/>
              </a:rPr>
              <a:t>jQuery </a:t>
            </a:r>
            <a:r>
              <a:rPr sz="700" spc="-2" dirty="0">
                <a:latin typeface="Arial"/>
                <a:cs typeface="Arial"/>
              </a:rPr>
              <a:t>giúp </a:t>
            </a:r>
            <a:r>
              <a:rPr sz="700" spc="-4" dirty="0">
                <a:latin typeface="Arial"/>
                <a:cs typeface="Arial"/>
              </a:rPr>
              <a:t>bạn </a:t>
            </a:r>
            <a:r>
              <a:rPr sz="700" spc="-2" dirty="0">
                <a:latin typeface="Arial"/>
                <a:cs typeface="Arial"/>
              </a:rPr>
              <a:t>phát triển các trang </a:t>
            </a:r>
            <a:r>
              <a:rPr sz="700" spc="-4" dirty="0">
                <a:latin typeface="Arial"/>
                <a:cs typeface="Arial"/>
              </a:rPr>
              <a:t>web </a:t>
            </a:r>
            <a:r>
              <a:rPr sz="700" spc="-2" dirty="0">
                <a:latin typeface="Arial"/>
                <a:cs typeface="Arial"/>
              </a:rPr>
              <a:t>tính </a:t>
            </a:r>
            <a:r>
              <a:rPr sz="700" spc="-4" dirty="0">
                <a:latin typeface="Arial"/>
                <a:cs typeface="Arial"/>
              </a:rPr>
              <a:t>năng phong phú </a:t>
            </a:r>
            <a:r>
              <a:rPr sz="700" spc="-2" dirty="0">
                <a:latin typeface="Arial"/>
                <a:cs typeface="Arial"/>
              </a:rPr>
              <a:t>và </a:t>
            </a:r>
            <a:r>
              <a:rPr sz="700" spc="-4" dirty="0">
                <a:latin typeface="Arial"/>
                <a:cs typeface="Arial"/>
              </a:rPr>
              <a:t>đáp  ứng bằng </a:t>
            </a:r>
            <a:r>
              <a:rPr sz="700" spc="-2" dirty="0">
                <a:latin typeface="Arial"/>
                <a:cs typeface="Arial"/>
              </a:rPr>
              <a:t>cách sử </a:t>
            </a:r>
            <a:r>
              <a:rPr sz="700" spc="-4" dirty="0">
                <a:latin typeface="Arial"/>
                <a:cs typeface="Arial"/>
              </a:rPr>
              <a:t>dụng </a:t>
            </a:r>
            <a:r>
              <a:rPr sz="700" spc="-2" dirty="0">
                <a:latin typeface="Arial"/>
                <a:cs typeface="Arial"/>
              </a:rPr>
              <a:t>công </a:t>
            </a:r>
            <a:r>
              <a:rPr sz="700" spc="-4" dirty="0">
                <a:latin typeface="Arial"/>
                <a:cs typeface="Arial"/>
              </a:rPr>
              <a:t>nghệ</a:t>
            </a:r>
            <a:r>
              <a:rPr sz="700" spc="-20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AJAX.</a:t>
            </a:r>
            <a:endParaRPr sz="700">
              <a:latin typeface="Arial"/>
              <a:cs typeface="Arial"/>
            </a:endParaRPr>
          </a:p>
          <a:p>
            <a:pPr>
              <a:spcBef>
                <a:spcPts val="4"/>
              </a:spcBef>
              <a:buFont typeface="Arial"/>
              <a:buChar char="•"/>
            </a:pPr>
            <a:endParaRPr sz="600">
              <a:latin typeface="Times New Roman"/>
              <a:cs typeface="Times New Roman"/>
            </a:endParaRPr>
          </a:p>
          <a:p>
            <a:pPr marL="9472">
              <a:spcBef>
                <a:spcPts val="2"/>
              </a:spcBef>
            </a:pP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Latest </a:t>
            </a:r>
            <a:r>
              <a:rPr b="1" spc="-7" dirty="0">
                <a:solidFill>
                  <a:srgbClr val="FFFFFF"/>
                </a:solidFill>
                <a:latin typeface="Arial"/>
                <a:cs typeface="Arial"/>
              </a:rPr>
              <a:t>Technology</a:t>
            </a:r>
            <a:endParaRPr>
              <a:latin typeface="Arial"/>
              <a:cs typeface="Arial"/>
            </a:endParaRPr>
          </a:p>
          <a:p>
            <a:pPr marL="150987" indent="-75494">
              <a:spcBef>
                <a:spcPts val="342"/>
              </a:spcBef>
              <a:buChar char="•"/>
              <a:tabLst>
                <a:tab pos="151266" algn="l"/>
              </a:tabLst>
            </a:pPr>
            <a:r>
              <a:rPr sz="700" spc="-4" dirty="0">
                <a:latin typeface="Arial"/>
                <a:cs typeface="Arial"/>
              </a:rPr>
              <a:t>jQuery </a:t>
            </a:r>
            <a:r>
              <a:rPr sz="700" spc="-2" dirty="0">
                <a:latin typeface="Arial"/>
                <a:cs typeface="Arial"/>
              </a:rPr>
              <a:t>hỗ trợ cú </a:t>
            </a:r>
            <a:r>
              <a:rPr sz="700" spc="-4" dirty="0">
                <a:latin typeface="Arial"/>
                <a:cs typeface="Arial"/>
              </a:rPr>
              <a:t>pháp </a:t>
            </a:r>
            <a:r>
              <a:rPr sz="700" spc="-2" dirty="0">
                <a:latin typeface="Arial"/>
                <a:cs typeface="Arial"/>
              </a:rPr>
              <a:t>XPath và </a:t>
            </a:r>
            <a:r>
              <a:rPr sz="700" spc="-4" dirty="0">
                <a:latin typeface="Arial"/>
                <a:cs typeface="Arial"/>
              </a:rPr>
              <a:t>CSS3 </a:t>
            </a:r>
            <a:r>
              <a:rPr sz="700" spc="-2" dirty="0">
                <a:latin typeface="Arial"/>
                <a:cs typeface="Arial"/>
              </a:rPr>
              <a:t>selectors cơ</a:t>
            </a:r>
            <a:r>
              <a:rPr sz="700" spc="24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bản.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13966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Sử dụng thư viện</a:t>
            </a:r>
            <a:r>
              <a:rPr spc="-29" dirty="0"/>
              <a:t> </a:t>
            </a:r>
            <a:r>
              <a:rPr dirty="0"/>
              <a:t>Query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52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65704" y="578472"/>
            <a:ext cx="3498718" cy="227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5704" y="578472"/>
            <a:ext cx="3498718" cy="227285"/>
          </a:xfrm>
          <a:custGeom>
            <a:avLst/>
            <a:gdLst/>
            <a:ahLst/>
            <a:cxnLst/>
            <a:rect l="l" t="t" r="r" b="b"/>
            <a:pathLst>
              <a:path w="8077200" h="509269">
                <a:moveTo>
                  <a:pt x="0" y="109854"/>
                </a:moveTo>
                <a:lnTo>
                  <a:pt x="8635" y="67079"/>
                </a:lnTo>
                <a:lnTo>
                  <a:pt x="32184" y="32162"/>
                </a:lnTo>
                <a:lnTo>
                  <a:pt x="67111" y="8628"/>
                </a:lnTo>
                <a:lnTo>
                  <a:pt x="109880" y="0"/>
                </a:lnTo>
                <a:lnTo>
                  <a:pt x="7967345" y="0"/>
                </a:lnTo>
                <a:lnTo>
                  <a:pt x="8010120" y="8628"/>
                </a:lnTo>
                <a:lnTo>
                  <a:pt x="8045037" y="32162"/>
                </a:lnTo>
                <a:lnTo>
                  <a:pt x="8068571" y="67079"/>
                </a:lnTo>
                <a:lnTo>
                  <a:pt x="8077200" y="109854"/>
                </a:lnTo>
                <a:lnTo>
                  <a:pt x="8077200" y="399161"/>
                </a:lnTo>
                <a:lnTo>
                  <a:pt x="8068571" y="441936"/>
                </a:lnTo>
                <a:lnTo>
                  <a:pt x="8045037" y="476853"/>
                </a:lnTo>
                <a:lnTo>
                  <a:pt x="8010120" y="500387"/>
                </a:lnTo>
                <a:lnTo>
                  <a:pt x="7967345" y="509015"/>
                </a:lnTo>
                <a:lnTo>
                  <a:pt x="109880" y="509015"/>
                </a:lnTo>
                <a:lnTo>
                  <a:pt x="67111" y="500387"/>
                </a:lnTo>
                <a:lnTo>
                  <a:pt x="32184" y="476853"/>
                </a:lnTo>
                <a:lnTo>
                  <a:pt x="8635" y="441936"/>
                </a:lnTo>
                <a:lnTo>
                  <a:pt x="0" y="399161"/>
                </a:lnTo>
                <a:lnTo>
                  <a:pt x="0" y="10985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7025" y="884542"/>
            <a:ext cx="3498718" cy="227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7025" y="884542"/>
            <a:ext cx="3498718" cy="227285"/>
          </a:xfrm>
          <a:custGeom>
            <a:avLst/>
            <a:gdLst/>
            <a:ahLst/>
            <a:cxnLst/>
            <a:rect l="l" t="t" r="r" b="b"/>
            <a:pathLst>
              <a:path w="8077200" h="509269">
                <a:moveTo>
                  <a:pt x="0" y="109854"/>
                </a:moveTo>
                <a:lnTo>
                  <a:pt x="8635" y="67079"/>
                </a:lnTo>
                <a:lnTo>
                  <a:pt x="32184" y="32162"/>
                </a:lnTo>
                <a:lnTo>
                  <a:pt x="67111" y="8628"/>
                </a:lnTo>
                <a:lnTo>
                  <a:pt x="109880" y="0"/>
                </a:lnTo>
                <a:lnTo>
                  <a:pt x="7967345" y="0"/>
                </a:lnTo>
                <a:lnTo>
                  <a:pt x="8010120" y="8628"/>
                </a:lnTo>
                <a:lnTo>
                  <a:pt x="8045037" y="32162"/>
                </a:lnTo>
                <a:lnTo>
                  <a:pt x="8068571" y="67079"/>
                </a:lnTo>
                <a:lnTo>
                  <a:pt x="8077200" y="109854"/>
                </a:lnTo>
                <a:lnTo>
                  <a:pt x="8077200" y="399161"/>
                </a:lnTo>
                <a:lnTo>
                  <a:pt x="8068571" y="441936"/>
                </a:lnTo>
                <a:lnTo>
                  <a:pt x="8045037" y="476853"/>
                </a:lnTo>
                <a:lnTo>
                  <a:pt x="8010120" y="500387"/>
                </a:lnTo>
                <a:lnTo>
                  <a:pt x="7967345" y="509015"/>
                </a:lnTo>
                <a:lnTo>
                  <a:pt x="109880" y="509015"/>
                </a:lnTo>
                <a:lnTo>
                  <a:pt x="67111" y="500387"/>
                </a:lnTo>
                <a:lnTo>
                  <a:pt x="32184" y="476853"/>
                </a:lnTo>
                <a:lnTo>
                  <a:pt x="8635" y="441936"/>
                </a:lnTo>
                <a:lnTo>
                  <a:pt x="0" y="399161"/>
                </a:lnTo>
                <a:lnTo>
                  <a:pt x="0" y="10985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2343" y="380377"/>
            <a:ext cx="2964559" cy="2451111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Để </a:t>
            </a:r>
            <a:r>
              <a:rPr spc="2" dirty="0">
                <a:latin typeface="Calibri"/>
                <a:cs typeface="Calibri"/>
              </a:rPr>
              <a:t>làm </a:t>
            </a:r>
            <a:r>
              <a:rPr dirty="0">
                <a:latin typeface="Calibri"/>
                <a:cs typeface="Calibri"/>
              </a:rPr>
              <a:t>việc với jQuery </a:t>
            </a:r>
            <a:r>
              <a:rPr spc="2" dirty="0">
                <a:latin typeface="Calibri"/>
                <a:cs typeface="Calibri"/>
              </a:rPr>
              <a:t>thực </a:t>
            </a:r>
            <a:r>
              <a:rPr dirty="0">
                <a:latin typeface="Calibri"/>
                <a:cs typeface="Calibri"/>
              </a:rPr>
              <a:t>hiện các bước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  <a:p>
            <a:pPr marL="192774" lvl="1" indent="-98336">
              <a:spcBef>
                <a:spcPts val="987"/>
              </a:spcBef>
              <a:buAutoNum type="arabicPeriod"/>
              <a:tabLst>
                <a:tab pos="192774" algn="l"/>
              </a:tabLst>
            </a:pPr>
            <a:r>
              <a:rPr sz="700" spc="-2" dirty="0">
                <a:latin typeface="Arial"/>
                <a:cs typeface="Arial"/>
              </a:rPr>
              <a:t>Tải về thư viện </a:t>
            </a:r>
            <a:r>
              <a:rPr sz="700" spc="-4" dirty="0">
                <a:latin typeface="Arial"/>
                <a:cs typeface="Arial"/>
              </a:rPr>
              <a:t>jQuery </a:t>
            </a:r>
            <a:r>
              <a:rPr sz="700" spc="-2" dirty="0">
                <a:latin typeface="Arial"/>
                <a:cs typeface="Arial"/>
              </a:rPr>
              <a:t>từ trang </a:t>
            </a:r>
            <a:r>
              <a:rPr sz="700" spc="-4" dirty="0">
                <a:latin typeface="Arial"/>
                <a:cs typeface="Arial"/>
              </a:rPr>
              <a:t>web</a:t>
            </a:r>
            <a:r>
              <a:rPr sz="700" spc="39" dirty="0">
                <a:latin typeface="Arial"/>
                <a:cs typeface="Arial"/>
              </a:rPr>
              <a:t> </a:t>
            </a:r>
            <a:r>
              <a:rPr sz="700" spc="-7" dirty="0">
                <a:latin typeface="Arial"/>
                <a:cs typeface="Arial"/>
                <a:hlinkClick r:id="rId4"/>
              </a:rPr>
              <a:t>http://jquery.com/.</a:t>
            </a:r>
            <a:endParaRPr sz="7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AutoNum type="arabicPeriod"/>
            </a:pPr>
            <a:endParaRPr>
              <a:latin typeface="Times New Roman"/>
              <a:cs typeface="Times New Roman"/>
            </a:endParaRPr>
          </a:p>
          <a:p>
            <a:pPr marL="195559" lvl="1" indent="-99729">
              <a:spcBef>
                <a:spcPts val="619"/>
              </a:spcBef>
              <a:buAutoNum type="arabicPeriod"/>
              <a:tabLst>
                <a:tab pos="195838" algn="l"/>
              </a:tabLst>
            </a:pPr>
            <a:r>
              <a:rPr sz="700" spc="-2" dirty="0">
                <a:latin typeface="Arial"/>
                <a:cs typeface="Arial"/>
              </a:rPr>
              <a:t>Đặt tập tin </a:t>
            </a:r>
            <a:r>
              <a:rPr sz="700" spc="-4" dirty="0">
                <a:latin typeface="Arial"/>
                <a:cs typeface="Arial"/>
              </a:rPr>
              <a:t>jquery-1.7.2.min.js </a:t>
            </a:r>
            <a:r>
              <a:rPr sz="700" spc="-2" dirty="0">
                <a:latin typeface="Arial"/>
                <a:cs typeface="Arial"/>
              </a:rPr>
              <a:t>trong thư mục hiện tại của trang</a:t>
            </a:r>
            <a:r>
              <a:rPr sz="700" spc="89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web.</a:t>
            </a:r>
            <a:endParaRPr sz="7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AutoNum type="arabicPeriod"/>
            </a:pPr>
            <a:endParaRPr sz="700">
              <a:latin typeface="Times New Roman"/>
              <a:cs typeface="Times New Roman"/>
            </a:endParaRPr>
          </a:p>
          <a:p>
            <a:pPr marL="125916" indent="-120344">
              <a:lnSpc>
                <a:spcPts val="939"/>
              </a:lnSpc>
              <a:spcBef>
                <a:spcPts val="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Người </a:t>
            </a:r>
            <a:r>
              <a:rPr dirty="0">
                <a:latin typeface="Calibri"/>
                <a:cs typeface="Calibri"/>
              </a:rPr>
              <a:t>sử dụng có thể bao gồm </a:t>
            </a:r>
            <a:r>
              <a:rPr spc="2" dirty="0">
                <a:latin typeface="Calibri"/>
                <a:cs typeface="Calibri"/>
              </a:rPr>
              <a:t>thư </a:t>
            </a:r>
            <a:r>
              <a:rPr dirty="0">
                <a:latin typeface="Calibri"/>
                <a:cs typeface="Calibri"/>
              </a:rPr>
              <a:t>viện jQuery trong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4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họ.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3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682"/>
              </a:spcBef>
            </a:pPr>
            <a:r>
              <a:rPr sz="700" spc="-2" dirty="0">
                <a:latin typeface="Courier New"/>
                <a:cs typeface="Courier New"/>
              </a:rPr>
              <a:t>&lt;!DOCTYPE HTML&gt;</a:t>
            </a:r>
            <a:endParaRPr sz="700">
              <a:latin typeface="Courier New"/>
              <a:cs typeface="Courier New"/>
            </a:endParaRPr>
          </a:p>
          <a:p>
            <a:pPr marR="2319133" algn="ctr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>
              <a:latin typeface="Courier New"/>
              <a:cs typeface="Courier New"/>
            </a:endParaRPr>
          </a:p>
          <a:p>
            <a:pPr marL="232888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>
              <a:latin typeface="Courier New"/>
              <a:cs typeface="Courier New"/>
            </a:endParaRPr>
          </a:p>
          <a:p>
            <a:pPr marL="286375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&lt;title&gt;The jQuery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Example&lt;/title&gt;</a:t>
            </a:r>
            <a:endParaRPr sz="700">
              <a:latin typeface="Courier New"/>
              <a:cs typeface="Courier New"/>
            </a:endParaRPr>
          </a:p>
          <a:p>
            <a:pPr marL="500877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// Using jQuery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library</a:t>
            </a:r>
            <a:endParaRPr sz="700">
              <a:latin typeface="Courier New"/>
              <a:cs typeface="Courier New"/>
            </a:endParaRPr>
          </a:p>
          <a:p>
            <a:pPr marL="339861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&lt;script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src=”jquery-1.7.2.min.js”&gt;</a:t>
            </a:r>
            <a:endParaRPr sz="700">
              <a:latin typeface="Courier New"/>
              <a:cs typeface="Courier New"/>
            </a:endParaRPr>
          </a:p>
          <a:p>
            <a:pPr marL="554363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// The user can add our JavaScript code</a:t>
            </a:r>
            <a:r>
              <a:rPr sz="700" spc="22" dirty="0">
                <a:latin typeface="Courier New"/>
                <a:cs typeface="Courier New"/>
              </a:rPr>
              <a:t> </a:t>
            </a:r>
            <a:r>
              <a:rPr sz="700" spc="-4" dirty="0">
                <a:latin typeface="Courier New"/>
                <a:cs typeface="Courier New"/>
              </a:rPr>
              <a:t>here</a:t>
            </a:r>
            <a:endParaRPr sz="700">
              <a:latin typeface="Courier New"/>
              <a:cs typeface="Courier New"/>
            </a:endParaRPr>
          </a:p>
          <a:p>
            <a:pPr marL="33986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>
              <a:latin typeface="Courier New"/>
              <a:cs typeface="Courier New"/>
            </a:endParaRPr>
          </a:p>
          <a:p>
            <a:pPr marL="232888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>
              <a:latin typeface="Courier New"/>
              <a:cs typeface="Courier New"/>
            </a:endParaRPr>
          </a:p>
          <a:p>
            <a:pPr marL="232888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>
              <a:latin typeface="Courier New"/>
              <a:cs typeface="Courier New"/>
            </a:endParaRPr>
          </a:p>
          <a:p>
            <a:pPr marL="232888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>
              <a:latin typeface="Courier New"/>
              <a:cs typeface="Courier New"/>
            </a:endParaRPr>
          </a:p>
          <a:p>
            <a:pPr marL="125916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89056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Gọi </a:t>
            </a:r>
            <a:r>
              <a:rPr spc="-9" dirty="0"/>
              <a:t>các </a:t>
            </a:r>
            <a:r>
              <a:rPr spc="-2" dirty="0"/>
              <a:t>hàm thư viện jQuery</a:t>
            </a:r>
            <a:r>
              <a:rPr dirty="0"/>
              <a:t> </a:t>
            </a:r>
            <a:r>
              <a:rPr spc="-2" dirty="0"/>
              <a:t>1-2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203752" y="1465434"/>
            <a:ext cx="3416201" cy="1355109"/>
          </a:xfrm>
          <a:prstGeom prst="rect">
            <a:avLst/>
          </a:prstGeom>
        </p:spPr>
        <p:txBody>
          <a:bodyPr vert="horz" wrap="square" lIns="0" tIns="20057" rIns="0" bIns="0" rtlCol="0">
            <a:spAutoFit/>
          </a:bodyPr>
          <a:lstStyle/>
          <a:p>
            <a:pPr marL="0" marR="1656683" indent="0">
              <a:lnSpc>
                <a:spcPct val="100000"/>
              </a:lnSpc>
              <a:spcBef>
                <a:spcPts val="89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&lt;!DOCTYPE</a:t>
            </a:r>
            <a:r>
              <a:rPr sz="700" spc="-2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HTML&gt;</a:t>
            </a:r>
            <a:endParaRPr sz="700" dirty="0">
              <a:latin typeface="Courier New"/>
              <a:cs typeface="Courier New"/>
            </a:endParaRPr>
          </a:p>
          <a:p>
            <a:pPr marL="36772" indent="0">
              <a:lnSpc>
                <a:spcPct val="100000"/>
              </a:lnSpc>
              <a:spcBef>
                <a:spcPts val="18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lang="vi-VN" sz="700" dirty="0">
              <a:latin typeface="Courier New"/>
              <a:cs typeface="Courier New"/>
            </a:endParaRPr>
          </a:p>
          <a:p>
            <a:pPr marL="36772" indent="0">
              <a:lnSpc>
                <a:spcPct val="100000"/>
              </a:lnSpc>
              <a:spcBef>
                <a:spcPts val="18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lang="vi-VN" sz="700" dirty="0">
              <a:latin typeface="Courier New"/>
              <a:cs typeface="Courier New"/>
            </a:endParaRPr>
          </a:p>
          <a:p>
            <a:pPr marL="36772" indent="0">
              <a:lnSpc>
                <a:spcPct val="100000"/>
              </a:lnSpc>
              <a:spcBef>
                <a:spcPts val="18"/>
              </a:spcBef>
              <a:buNone/>
            </a:pPr>
            <a:r>
              <a:rPr lang="vi-VN" sz="700" spc="-2" dirty="0">
                <a:latin typeface="Courier New"/>
                <a:cs typeface="Courier New"/>
              </a:rPr>
              <a:t>	</a:t>
            </a:r>
            <a:r>
              <a:rPr sz="700" spc="-2" dirty="0">
                <a:latin typeface="Courier New"/>
                <a:cs typeface="Courier New"/>
              </a:rPr>
              <a:t>&lt;title&gt;The jQuery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Example&lt;/title&gt;</a:t>
            </a:r>
            <a:endParaRPr lang="vi-VN" sz="700" dirty="0">
              <a:latin typeface="Courier New"/>
              <a:cs typeface="Courier New"/>
            </a:endParaRPr>
          </a:p>
          <a:p>
            <a:pPr marL="36772" indent="0">
              <a:lnSpc>
                <a:spcPct val="100000"/>
              </a:lnSpc>
              <a:spcBef>
                <a:spcPts val="18"/>
              </a:spcBef>
              <a:buNone/>
            </a:pPr>
            <a:r>
              <a:rPr lang="vi-VN" sz="700" spc="-2" dirty="0">
                <a:latin typeface="Courier New"/>
                <a:cs typeface="Courier New"/>
              </a:rPr>
              <a:t>	</a:t>
            </a:r>
            <a:r>
              <a:rPr sz="700" spc="-2" dirty="0">
                <a:latin typeface="Courier New"/>
                <a:cs typeface="Courier New"/>
              </a:rPr>
              <a:t>&lt;script src=”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jquery-1.7.2.min.js”&gt;&lt;/script&gt;</a:t>
            </a:r>
            <a:endParaRPr lang="vi-VN" sz="700" dirty="0">
              <a:latin typeface="Courier New"/>
              <a:cs typeface="Courier New"/>
            </a:endParaRPr>
          </a:p>
          <a:p>
            <a:pPr marL="36772" indent="0">
              <a:lnSpc>
                <a:spcPct val="100000"/>
              </a:lnSpc>
              <a:spcBef>
                <a:spcPts val="18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&lt;script&gt;</a:t>
            </a:r>
            <a:endParaRPr sz="700" dirty="0">
              <a:latin typeface="Courier New"/>
              <a:cs typeface="Courier New"/>
            </a:endParaRPr>
          </a:p>
          <a:p>
            <a:pPr marL="304203" indent="0">
              <a:lnSpc>
                <a:spcPct val="100000"/>
              </a:lnSpc>
              <a:spcBef>
                <a:spcPts val="18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$(document).ready(function() {</a:t>
            </a:r>
            <a:endParaRPr sz="700" dirty="0">
              <a:latin typeface="Courier New"/>
              <a:cs typeface="Courier New"/>
            </a:endParaRPr>
          </a:p>
          <a:p>
            <a:pPr marL="326211" marR="2229" indent="0">
              <a:lnSpc>
                <a:spcPct val="101899"/>
              </a:lnSpc>
              <a:spcBef>
                <a:spcPts val="4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$(“div”).click(function() {  alert(“Welcome </a:t>
            </a:r>
            <a:r>
              <a:rPr sz="700" dirty="0">
                <a:latin typeface="Courier New"/>
                <a:cs typeface="Courier New"/>
              </a:rPr>
              <a:t>to </a:t>
            </a:r>
            <a:r>
              <a:rPr sz="700" spc="-2" dirty="0">
                <a:latin typeface="Courier New"/>
                <a:cs typeface="Courier New"/>
              </a:rPr>
              <a:t>the jQuery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world!”);</a:t>
            </a:r>
            <a:endParaRPr sz="700" dirty="0">
              <a:latin typeface="Courier New"/>
              <a:cs typeface="Courier New"/>
            </a:endParaRPr>
          </a:p>
          <a:p>
            <a:pPr marL="304203" indent="0">
              <a:lnSpc>
                <a:spcPct val="100000"/>
              </a:lnSpc>
              <a:spcBef>
                <a:spcPts val="15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});</a:t>
            </a:r>
            <a:endParaRPr sz="700" dirty="0">
              <a:latin typeface="Courier New"/>
              <a:cs typeface="Courier New"/>
            </a:endParaRPr>
          </a:p>
          <a:p>
            <a:pPr marL="304203" indent="0">
              <a:lnSpc>
                <a:spcPct val="100000"/>
              </a:lnSpc>
              <a:spcBef>
                <a:spcPts val="22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});</a:t>
            </a:r>
            <a:endParaRPr lang="vi-VN" sz="700" dirty="0">
              <a:latin typeface="Courier New"/>
              <a:cs typeface="Courier New"/>
            </a:endParaRPr>
          </a:p>
          <a:p>
            <a:pPr marL="0" indent="0">
              <a:lnSpc>
                <a:spcPct val="100000"/>
              </a:lnSpc>
              <a:spcBef>
                <a:spcPts val="22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&lt;/script&gt;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53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365414"/>
            <a:ext cx="3542452" cy="1100021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48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11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khi jQuery </a:t>
            </a:r>
            <a:r>
              <a:rPr spc="2" dirty="0">
                <a:latin typeface="Calibri"/>
                <a:cs typeface="Calibri"/>
              </a:rPr>
              <a:t>được đọc </a:t>
            </a:r>
            <a:r>
              <a:rPr dirty="0">
                <a:latin typeface="Calibri"/>
                <a:cs typeface="Calibri"/>
              </a:rPr>
              <a:t>hoặc </a:t>
            </a:r>
            <a:r>
              <a:rPr spc="2" dirty="0">
                <a:latin typeface="Calibri"/>
                <a:cs typeface="Calibri"/>
              </a:rPr>
              <a:t>thao </a:t>
            </a:r>
            <a:r>
              <a:rPr spc="-2" dirty="0">
                <a:latin typeface="Calibri"/>
                <a:cs typeface="Calibri"/>
              </a:rPr>
              <a:t>tác </a:t>
            </a:r>
            <a:r>
              <a:rPr dirty="0">
                <a:latin typeface="Calibri"/>
                <a:cs typeface="Calibri"/>
              </a:rPr>
              <a:t>đối tượng Document Object</a:t>
            </a:r>
            <a:r>
              <a:rPr spc="-7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Model</a:t>
            </a:r>
          </a:p>
          <a:p>
            <a:pPr marL="125916">
              <a:lnSpc>
                <a:spcPts val="921"/>
              </a:lnSpc>
            </a:pPr>
            <a:r>
              <a:rPr dirty="0">
                <a:latin typeface="Calibri"/>
                <a:cs typeface="Calibri"/>
              </a:rPr>
              <a:t>(DOM), người dùng có </a:t>
            </a:r>
            <a:r>
              <a:rPr spc="2" dirty="0">
                <a:latin typeface="Calibri"/>
                <a:cs typeface="Calibri"/>
              </a:rPr>
              <a:t>thể thêm </a:t>
            </a:r>
            <a:r>
              <a:rPr dirty="0">
                <a:latin typeface="Calibri"/>
                <a:cs typeface="Calibri"/>
              </a:rPr>
              <a:t>các sự </a:t>
            </a:r>
            <a:r>
              <a:rPr spc="2" dirty="0">
                <a:latin typeface="Calibri"/>
                <a:cs typeface="Calibri"/>
              </a:rPr>
              <a:t>kiện </a:t>
            </a:r>
            <a:r>
              <a:rPr dirty="0">
                <a:latin typeface="Calibri"/>
                <a:cs typeface="Calibri"/>
              </a:rPr>
              <a:t>khi các đối tượng </a:t>
            </a:r>
            <a:r>
              <a:rPr spc="2" dirty="0">
                <a:latin typeface="Calibri"/>
                <a:cs typeface="Calibri"/>
              </a:rPr>
              <a:t>DOM đã </a:t>
            </a:r>
            <a:r>
              <a:rPr dirty="0">
                <a:latin typeface="Calibri"/>
                <a:cs typeface="Calibri"/>
              </a:rPr>
              <a:t>sẵn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sàng.</a:t>
            </a:r>
          </a:p>
          <a:p>
            <a:pPr marL="125916" marR="42622" indent="-120344">
              <a:lnSpc>
                <a:spcPts val="904"/>
              </a:lnSpc>
              <a:spcBef>
                <a:spcPts val="6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Nếu </a:t>
            </a:r>
            <a:r>
              <a:rPr dirty="0">
                <a:latin typeface="Calibri"/>
                <a:cs typeface="Calibri"/>
              </a:rPr>
              <a:t>người dùng </a:t>
            </a:r>
            <a:r>
              <a:rPr spc="2" dirty="0">
                <a:latin typeface="Calibri"/>
                <a:cs typeface="Calibri"/>
              </a:rPr>
              <a:t>muốn </a:t>
            </a:r>
            <a:r>
              <a:rPr dirty="0">
                <a:latin typeface="Calibri"/>
                <a:cs typeface="Calibri"/>
              </a:rPr>
              <a:t>các sự kiện trên </a:t>
            </a:r>
            <a:r>
              <a:rPr spc="-2" dirty="0">
                <a:latin typeface="Calibri"/>
                <a:cs typeface="Calibri"/>
              </a:rPr>
              <a:t>trang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họ sau </a:t>
            </a:r>
            <a:r>
              <a:rPr spc="2" dirty="0">
                <a:latin typeface="Calibri"/>
                <a:cs typeface="Calibri"/>
              </a:rPr>
              <a:t>đó </a:t>
            </a:r>
            <a:r>
              <a:rPr dirty="0">
                <a:latin typeface="Calibri"/>
                <a:cs typeface="Calibri"/>
              </a:rPr>
              <a:t>người dùng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gọi</a:t>
            </a:r>
            <a:r>
              <a:rPr spc="-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sự  kiện </a:t>
            </a:r>
            <a:r>
              <a:rPr spc="-2" dirty="0">
                <a:latin typeface="Calibri"/>
                <a:cs typeface="Calibri"/>
              </a:rPr>
              <a:t>này trong </a:t>
            </a:r>
            <a:r>
              <a:rPr dirty="0">
                <a:latin typeface="Calibri"/>
                <a:cs typeface="Calibri"/>
              </a:rPr>
              <a:t>hàm</a:t>
            </a:r>
            <a:r>
              <a:rPr spc="7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$(document).ready().</a:t>
            </a:r>
          </a:p>
          <a:p>
            <a:pPr marL="125916" indent="-120344">
              <a:lnSpc>
                <a:spcPts val="895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Người </a:t>
            </a:r>
            <a:r>
              <a:rPr dirty="0">
                <a:latin typeface="Calibri"/>
                <a:cs typeface="Calibri"/>
              </a:rPr>
              <a:t>sử dụng </a:t>
            </a:r>
            <a:r>
              <a:rPr spc="2" dirty="0">
                <a:latin typeface="Calibri"/>
                <a:cs typeface="Calibri"/>
              </a:rPr>
              <a:t>cũng </a:t>
            </a:r>
            <a:r>
              <a:rPr dirty="0">
                <a:latin typeface="Calibri"/>
                <a:cs typeface="Calibri"/>
              </a:rPr>
              <a:t>đăng ký các sự kiện sẵn sàng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tài</a:t>
            </a:r>
            <a:r>
              <a:rPr spc="-8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liệu.</a:t>
            </a:r>
          </a:p>
          <a:p>
            <a:pPr marL="125916" marR="48193" indent="-120344">
              <a:lnSpc>
                <a:spcPts val="921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Đặt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jquery-1.7.2.min.js trong thư </a:t>
            </a:r>
            <a:r>
              <a:rPr spc="2" dirty="0">
                <a:latin typeface="Calibri"/>
                <a:cs typeface="Calibri"/>
              </a:rPr>
              <a:t>mục </a:t>
            </a:r>
            <a:r>
              <a:rPr dirty="0">
                <a:latin typeface="Calibri"/>
                <a:cs typeface="Calibri"/>
              </a:rPr>
              <a:t>hiện </a:t>
            </a:r>
            <a:r>
              <a:rPr spc="-2" dirty="0">
                <a:latin typeface="Calibri"/>
                <a:cs typeface="Calibri"/>
              </a:rPr>
              <a:t>tại và xác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vị trí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 </a:t>
            </a:r>
            <a:r>
              <a:rPr spc="-2" dirty="0">
                <a:latin typeface="Calibri"/>
                <a:cs typeface="Calibri"/>
              </a:rPr>
              <a:t>này trong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src.</a:t>
            </a:r>
            <a:endParaRPr dirty="0">
              <a:latin typeface="Calibri"/>
              <a:cs typeface="Calibri"/>
            </a:endParaRPr>
          </a:p>
          <a:p>
            <a:pPr marL="125916" indent="-120344">
              <a:lnSpc>
                <a:spcPts val="8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số câu liên </a:t>
            </a:r>
            <a:r>
              <a:rPr spc="2" dirty="0">
                <a:latin typeface="Calibri"/>
                <a:cs typeface="Calibri"/>
              </a:rPr>
              <a:t>quan cho </a:t>
            </a:r>
            <a:r>
              <a:rPr dirty="0">
                <a:latin typeface="Calibri"/>
                <a:cs typeface="Calibri"/>
              </a:rPr>
              <a:t>thấy cách gọi </a:t>
            </a:r>
            <a:r>
              <a:rPr spc="2" dirty="0">
                <a:latin typeface="Calibri"/>
                <a:cs typeface="Calibri"/>
              </a:rPr>
              <a:t>hàm thư </a:t>
            </a:r>
            <a:r>
              <a:rPr dirty="0">
                <a:latin typeface="Calibri"/>
                <a:cs typeface="Calibri"/>
              </a:rPr>
              <a:t>viện jQuery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sự kiện </a:t>
            </a:r>
            <a:r>
              <a:rPr spc="2" dirty="0">
                <a:latin typeface="Calibri"/>
                <a:cs typeface="Calibri"/>
              </a:rPr>
              <a:t>đã </a:t>
            </a:r>
            <a:r>
              <a:rPr dirty="0" err="1">
                <a:latin typeface="Calibri"/>
                <a:cs typeface="Calibri"/>
              </a:rPr>
              <a:t>sẵn</a:t>
            </a:r>
            <a:r>
              <a:rPr spc="-89" dirty="0">
                <a:latin typeface="Calibri"/>
                <a:cs typeface="Calibri"/>
              </a:rPr>
              <a:t> </a:t>
            </a:r>
            <a:r>
              <a:rPr dirty="0" err="1">
                <a:latin typeface="Calibri"/>
                <a:cs typeface="Calibri"/>
              </a:rPr>
              <a:t>sàng</a:t>
            </a:r>
            <a:r>
              <a:rPr lang="vi-VN" dirty="0">
                <a:latin typeface="Calibri"/>
                <a:cs typeface="Calibri"/>
              </a:rPr>
              <a:t> trong DOM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89056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Gọi </a:t>
            </a:r>
            <a:r>
              <a:rPr spc="-9" dirty="0"/>
              <a:t>các </a:t>
            </a:r>
            <a:r>
              <a:rPr spc="-2" dirty="0"/>
              <a:t>hàm thư viện jQuery</a:t>
            </a:r>
            <a:r>
              <a:rPr dirty="0"/>
              <a:t> </a:t>
            </a:r>
            <a:r>
              <a:rPr spc="-2" dirty="0"/>
              <a:t>2-2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54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340135"/>
            <a:ext cx="2614687" cy="123645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25916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>
              <a:latin typeface="Courier New"/>
              <a:cs typeface="Courier New"/>
            </a:endParaRPr>
          </a:p>
          <a:p>
            <a:pPr marL="286375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>
              <a:latin typeface="Courier New"/>
              <a:cs typeface="Courier New"/>
            </a:endParaRPr>
          </a:p>
          <a:p>
            <a:pPr marL="393347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&lt;div</a:t>
            </a:r>
            <a:r>
              <a:rPr sz="700" spc="-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id=”firstdiv”&gt;</a:t>
            </a:r>
            <a:endParaRPr sz="700">
              <a:latin typeface="Courier New"/>
              <a:cs typeface="Courier New"/>
            </a:endParaRPr>
          </a:p>
          <a:p>
            <a:pPr marL="554363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Click on the text to view a dialog</a:t>
            </a:r>
            <a:r>
              <a:rPr sz="700" spc="15" dirty="0">
                <a:latin typeface="Courier New"/>
                <a:cs typeface="Courier New"/>
              </a:rPr>
              <a:t> </a:t>
            </a:r>
            <a:r>
              <a:rPr sz="700" spc="-4" dirty="0">
                <a:latin typeface="Courier New"/>
                <a:cs typeface="Courier New"/>
              </a:rPr>
              <a:t>box.</a:t>
            </a:r>
            <a:endParaRPr sz="700">
              <a:latin typeface="Courier New"/>
              <a:cs typeface="Courier New"/>
            </a:endParaRPr>
          </a:p>
          <a:p>
            <a:pPr marL="393347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&lt;/div&gt;</a:t>
            </a:r>
            <a:endParaRPr sz="700">
              <a:latin typeface="Courier New"/>
              <a:cs typeface="Courier New"/>
            </a:endParaRPr>
          </a:p>
          <a:p>
            <a:pPr marL="286375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>
              <a:latin typeface="Courier New"/>
              <a:cs typeface="Courier New"/>
            </a:endParaRPr>
          </a:p>
          <a:p>
            <a:pPr marL="179402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>
              <a:spcBef>
                <a:spcPts val="9"/>
              </a:spcBef>
            </a:pPr>
            <a:endParaRPr>
              <a:latin typeface="Times New Roman"/>
              <a:cs typeface="Times New Roman"/>
            </a:endParaRPr>
          </a:p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qủa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1183" y="1564358"/>
            <a:ext cx="1941459" cy="1224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63383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jQuery Mobile</a:t>
            </a:r>
            <a:r>
              <a:rPr spc="-20" dirty="0"/>
              <a:t> </a:t>
            </a:r>
            <a:r>
              <a:rPr spc="-2" dirty="0"/>
              <a:t>1-6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55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97391" y="1280392"/>
            <a:ext cx="3432705" cy="417729"/>
          </a:xfrm>
          <a:custGeom>
            <a:avLst/>
            <a:gdLst/>
            <a:ahLst/>
            <a:cxnLst/>
            <a:rect l="l" t="t" r="r" b="b"/>
            <a:pathLst>
              <a:path w="7924800" h="935989">
                <a:moveTo>
                  <a:pt x="0" y="935736"/>
                </a:moveTo>
                <a:lnTo>
                  <a:pt x="7924800" y="935736"/>
                </a:lnTo>
                <a:lnTo>
                  <a:pt x="7924800" y="0"/>
                </a:lnTo>
                <a:lnTo>
                  <a:pt x="0" y="0"/>
                </a:lnTo>
                <a:lnTo>
                  <a:pt x="0" y="935736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7391" y="1280392"/>
            <a:ext cx="3432705" cy="417729"/>
          </a:xfrm>
          <a:custGeom>
            <a:avLst/>
            <a:gdLst/>
            <a:ahLst/>
            <a:cxnLst/>
            <a:rect l="l" t="t" r="r" b="b"/>
            <a:pathLst>
              <a:path w="7924800" h="935989">
                <a:moveTo>
                  <a:pt x="0" y="935736"/>
                </a:moveTo>
                <a:lnTo>
                  <a:pt x="7924800" y="935736"/>
                </a:lnTo>
                <a:lnTo>
                  <a:pt x="7924800" y="0"/>
                </a:lnTo>
                <a:lnTo>
                  <a:pt x="0" y="0"/>
                </a:lnTo>
                <a:lnTo>
                  <a:pt x="0" y="935736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372" y="1205575"/>
            <a:ext cx="2978036" cy="207447"/>
          </a:xfrm>
          <a:custGeom>
            <a:avLst/>
            <a:gdLst/>
            <a:ahLst/>
            <a:cxnLst/>
            <a:rect l="l" t="t" r="r" b="b"/>
            <a:pathLst>
              <a:path w="6875145" h="464819">
                <a:moveTo>
                  <a:pt x="6797294" y="0"/>
                </a:moveTo>
                <a:lnTo>
                  <a:pt x="77469" y="0"/>
                </a:lnTo>
                <a:lnTo>
                  <a:pt x="47314" y="6086"/>
                </a:lnTo>
                <a:lnTo>
                  <a:pt x="22690" y="22685"/>
                </a:lnTo>
                <a:lnTo>
                  <a:pt x="6087" y="47309"/>
                </a:lnTo>
                <a:lnTo>
                  <a:pt x="0" y="77470"/>
                </a:lnTo>
                <a:lnTo>
                  <a:pt x="0" y="387350"/>
                </a:lnTo>
                <a:lnTo>
                  <a:pt x="6087" y="417510"/>
                </a:lnTo>
                <a:lnTo>
                  <a:pt x="22690" y="442134"/>
                </a:lnTo>
                <a:lnTo>
                  <a:pt x="47314" y="458733"/>
                </a:lnTo>
                <a:lnTo>
                  <a:pt x="77469" y="464820"/>
                </a:lnTo>
                <a:lnTo>
                  <a:pt x="6797294" y="464820"/>
                </a:lnTo>
                <a:lnTo>
                  <a:pt x="6827454" y="458733"/>
                </a:lnTo>
                <a:lnTo>
                  <a:pt x="6852078" y="442134"/>
                </a:lnTo>
                <a:lnTo>
                  <a:pt x="6868677" y="417510"/>
                </a:lnTo>
                <a:lnTo>
                  <a:pt x="6874764" y="387350"/>
                </a:lnTo>
                <a:lnTo>
                  <a:pt x="6874764" y="77470"/>
                </a:lnTo>
                <a:lnTo>
                  <a:pt x="6868677" y="47309"/>
                </a:lnTo>
                <a:lnTo>
                  <a:pt x="6852078" y="22685"/>
                </a:lnTo>
                <a:lnTo>
                  <a:pt x="6827454" y="6086"/>
                </a:lnTo>
                <a:lnTo>
                  <a:pt x="679729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372" y="1205575"/>
            <a:ext cx="2978036" cy="207447"/>
          </a:xfrm>
          <a:custGeom>
            <a:avLst/>
            <a:gdLst/>
            <a:ahLst/>
            <a:cxnLst/>
            <a:rect l="l" t="t" r="r" b="b"/>
            <a:pathLst>
              <a:path w="6875145" h="464819">
                <a:moveTo>
                  <a:pt x="0" y="77470"/>
                </a:moveTo>
                <a:lnTo>
                  <a:pt x="6087" y="47309"/>
                </a:lnTo>
                <a:lnTo>
                  <a:pt x="22690" y="22685"/>
                </a:lnTo>
                <a:lnTo>
                  <a:pt x="47314" y="6086"/>
                </a:lnTo>
                <a:lnTo>
                  <a:pt x="77469" y="0"/>
                </a:lnTo>
                <a:lnTo>
                  <a:pt x="6797294" y="0"/>
                </a:lnTo>
                <a:lnTo>
                  <a:pt x="6827454" y="6086"/>
                </a:lnTo>
                <a:lnTo>
                  <a:pt x="6852078" y="22685"/>
                </a:lnTo>
                <a:lnTo>
                  <a:pt x="6868677" y="47309"/>
                </a:lnTo>
                <a:lnTo>
                  <a:pt x="6874764" y="77470"/>
                </a:lnTo>
                <a:lnTo>
                  <a:pt x="6874764" y="387350"/>
                </a:lnTo>
                <a:lnTo>
                  <a:pt x="6868677" y="417510"/>
                </a:lnTo>
                <a:lnTo>
                  <a:pt x="6852078" y="442134"/>
                </a:lnTo>
                <a:lnTo>
                  <a:pt x="6827454" y="458733"/>
                </a:lnTo>
                <a:lnTo>
                  <a:pt x="6797294" y="464820"/>
                </a:lnTo>
                <a:lnTo>
                  <a:pt x="77469" y="464820"/>
                </a:lnTo>
                <a:lnTo>
                  <a:pt x="47314" y="458733"/>
                </a:lnTo>
                <a:lnTo>
                  <a:pt x="22690" y="442134"/>
                </a:lnTo>
                <a:lnTo>
                  <a:pt x="6087" y="417510"/>
                </a:lnTo>
                <a:lnTo>
                  <a:pt x="0" y="387350"/>
                </a:lnTo>
                <a:lnTo>
                  <a:pt x="0" y="7747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2343" y="331406"/>
            <a:ext cx="3537776" cy="1372336"/>
          </a:xfrm>
          <a:prstGeom prst="rect">
            <a:avLst/>
          </a:prstGeom>
        </p:spPr>
        <p:txBody>
          <a:bodyPr vert="horz" wrap="square" lIns="0" tIns="13372" rIns="0" bIns="0" rtlCol="0">
            <a:spAutoFit/>
          </a:bodyPr>
          <a:lstStyle/>
          <a:p>
            <a:pPr marL="125916" marR="2229" indent="-120344">
              <a:lnSpc>
                <a:spcPct val="94700"/>
              </a:lnSpc>
              <a:spcBef>
                <a:spcPts val="10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jQuery </a:t>
            </a:r>
            <a:r>
              <a:rPr spc="2" dirty="0">
                <a:latin typeface="Calibri"/>
                <a:cs typeface="Calibri"/>
              </a:rPr>
              <a:t>mobile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framework phát triển </a:t>
            </a:r>
            <a:r>
              <a:rPr spc="-4" dirty="0">
                <a:latin typeface="Calibri"/>
                <a:cs typeface="Calibri"/>
              </a:rPr>
              <a:t>Web </a:t>
            </a:r>
            <a:r>
              <a:rPr dirty="0">
                <a:latin typeface="Calibri"/>
                <a:cs typeface="Calibri"/>
              </a:rPr>
              <a:t>giao diện người dùng (UI) </a:t>
            </a:r>
            <a:r>
              <a:rPr spc="2" dirty="0">
                <a:latin typeface="Calibri"/>
                <a:cs typeface="Calibri"/>
              </a:rPr>
              <a:t>cho  phép </a:t>
            </a:r>
            <a:r>
              <a:rPr dirty="0">
                <a:latin typeface="Calibri"/>
                <a:cs typeface="Calibri"/>
              </a:rPr>
              <a:t>người sử dụng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spc="-7" dirty="0">
                <a:latin typeface="Calibri"/>
                <a:cs typeface="Calibri"/>
              </a:rPr>
              <a:t>xây </a:t>
            </a:r>
            <a:r>
              <a:rPr spc="2" dirty="0">
                <a:latin typeface="Calibri"/>
                <a:cs typeface="Calibri"/>
              </a:rPr>
              <a:t>dựng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ứng </a:t>
            </a:r>
            <a:r>
              <a:rPr dirty="0">
                <a:latin typeface="Calibri"/>
                <a:cs typeface="Calibri"/>
              </a:rPr>
              <a:t>dụng </a:t>
            </a:r>
            <a:r>
              <a:rPr spc="2" dirty="0">
                <a:latin typeface="Calibri"/>
                <a:cs typeface="Calibri"/>
              </a:rPr>
              <a:t>web </a:t>
            </a:r>
            <a:r>
              <a:rPr dirty="0">
                <a:latin typeface="Calibri"/>
                <a:cs typeface="Calibri"/>
              </a:rPr>
              <a:t>di </a:t>
            </a:r>
            <a:r>
              <a:rPr spc="2" dirty="0">
                <a:latin typeface="Calibri"/>
                <a:cs typeface="Calibri"/>
              </a:rPr>
              <a:t>động </a:t>
            </a:r>
            <a:r>
              <a:rPr spc="4" dirty="0">
                <a:latin typeface="Calibri"/>
                <a:cs typeface="Calibri"/>
              </a:rPr>
              <a:t>mà </a:t>
            </a:r>
            <a:r>
              <a:rPr spc="2" dirty="0">
                <a:latin typeface="Calibri"/>
                <a:cs typeface="Calibri"/>
              </a:rPr>
              <a:t>làm </a:t>
            </a:r>
            <a:r>
              <a:rPr dirty="0">
                <a:latin typeface="Calibri"/>
                <a:cs typeface="Calibri"/>
              </a:rPr>
              <a:t>việc trên</a:t>
            </a:r>
            <a:r>
              <a:rPr spc="-11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máy  tính bảng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điện thoại </a:t>
            </a:r>
            <a:r>
              <a:rPr spc="2" dirty="0">
                <a:latin typeface="Calibri"/>
                <a:cs typeface="Calibri"/>
              </a:rPr>
              <a:t>thông</a:t>
            </a:r>
            <a:r>
              <a:rPr spc="-3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minh.</a:t>
            </a:r>
            <a:endParaRPr>
              <a:latin typeface="Calibri"/>
              <a:cs typeface="Calibri"/>
            </a:endParaRPr>
          </a:p>
          <a:p>
            <a:pPr marL="125916" marR="40393" indent="-120344">
              <a:lnSpc>
                <a:spcPts val="921"/>
              </a:lnSpc>
              <a:spcBef>
                <a:spcPts val="2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Khuôn khổ </a:t>
            </a:r>
            <a:r>
              <a:rPr dirty="0">
                <a:latin typeface="Calibri"/>
                <a:cs typeface="Calibri"/>
              </a:rPr>
              <a:t>jQuery </a:t>
            </a:r>
            <a:r>
              <a:rPr spc="2" dirty="0">
                <a:latin typeface="Calibri"/>
                <a:cs typeface="Calibri"/>
              </a:rPr>
              <a:t>mobile </a:t>
            </a:r>
            <a:r>
              <a:rPr dirty="0">
                <a:latin typeface="Calibri"/>
                <a:cs typeface="Calibri"/>
              </a:rPr>
              <a:t>cung cấp nhiều tiện nghi bao gồm XML </a:t>
            </a:r>
            <a:r>
              <a:rPr spc="2" dirty="0">
                <a:latin typeface="Calibri"/>
                <a:cs typeface="Calibri"/>
              </a:rPr>
              <a:t>DOM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thao  </a:t>
            </a:r>
            <a:r>
              <a:rPr spc="-2" dirty="0">
                <a:latin typeface="Calibri"/>
                <a:cs typeface="Calibri"/>
              </a:rPr>
              <a:t>tác và </a:t>
            </a:r>
            <a:r>
              <a:rPr dirty="0">
                <a:latin typeface="Calibri"/>
                <a:cs typeface="Calibri"/>
              </a:rPr>
              <a:t>duyệt qua trong HTML, </a:t>
            </a:r>
            <a:r>
              <a:rPr spc="2" dirty="0">
                <a:latin typeface="Calibri"/>
                <a:cs typeface="Calibri"/>
              </a:rPr>
              <a:t>thực </a:t>
            </a:r>
            <a:r>
              <a:rPr dirty="0">
                <a:latin typeface="Calibri"/>
                <a:cs typeface="Calibri"/>
              </a:rPr>
              <a:t>hiện giao tiếp máy chủ, xử lý các sự kiện, hiệu  </a:t>
            </a:r>
            <a:r>
              <a:rPr spc="2" dirty="0">
                <a:latin typeface="Calibri"/>
                <a:cs typeface="Calibri"/>
              </a:rPr>
              <a:t>ứng </a:t>
            </a:r>
            <a:r>
              <a:rPr dirty="0">
                <a:latin typeface="Calibri"/>
                <a:cs typeface="Calibri"/>
              </a:rPr>
              <a:t>hình ảnh,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hình ảnh </a:t>
            </a:r>
            <a:r>
              <a:rPr spc="2" dirty="0">
                <a:latin typeface="Calibri"/>
                <a:cs typeface="Calibri"/>
              </a:rPr>
              <a:t>động cho </a:t>
            </a:r>
            <a:r>
              <a:rPr spc="-2" dirty="0">
                <a:latin typeface="Calibri"/>
                <a:cs typeface="Calibri"/>
              </a:rPr>
              <a:t>trang</a:t>
            </a:r>
            <a:r>
              <a:rPr spc="-64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web.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88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 tính năng cơ bản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jQuery </a:t>
            </a:r>
            <a:r>
              <a:rPr spc="2" dirty="0">
                <a:latin typeface="Calibri"/>
                <a:cs typeface="Calibri"/>
              </a:rPr>
              <a:t>mobile </a:t>
            </a:r>
            <a:r>
              <a:rPr dirty="0">
                <a:latin typeface="Calibri"/>
                <a:cs typeface="Calibri"/>
              </a:rPr>
              <a:t>như</a:t>
            </a:r>
            <a:r>
              <a:rPr spc="-7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  <a:p>
            <a:pPr marL="291946">
              <a:spcBef>
                <a:spcPts val="474"/>
              </a:spcBef>
            </a:pP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Simplicity</a:t>
            </a:r>
            <a:endParaRPr>
              <a:latin typeface="Arial"/>
              <a:cs typeface="Arial"/>
            </a:endParaRPr>
          </a:p>
          <a:p>
            <a:pPr marL="431233" marR="349332" lvl="1" indent="-75494">
              <a:lnSpc>
                <a:spcPts val="728"/>
              </a:lnSpc>
              <a:spcBef>
                <a:spcPts val="673"/>
              </a:spcBef>
              <a:buChar char="•"/>
              <a:tabLst>
                <a:tab pos="431512" algn="l"/>
              </a:tabLst>
            </a:pPr>
            <a:r>
              <a:rPr sz="700" spc="-2" dirty="0">
                <a:latin typeface="Arial"/>
                <a:cs typeface="Arial"/>
              </a:rPr>
              <a:t>Framework </a:t>
            </a:r>
            <a:r>
              <a:rPr sz="700" spc="-4" dirty="0">
                <a:latin typeface="Arial"/>
                <a:cs typeface="Arial"/>
              </a:rPr>
              <a:t>này </a:t>
            </a:r>
            <a:r>
              <a:rPr sz="700" spc="-2" dirty="0">
                <a:latin typeface="Arial"/>
                <a:cs typeface="Arial"/>
              </a:rPr>
              <a:t>dễ sử </a:t>
            </a:r>
            <a:r>
              <a:rPr sz="700" spc="-4" dirty="0">
                <a:latin typeface="Arial"/>
                <a:cs typeface="Arial"/>
              </a:rPr>
              <a:t>dụng </a:t>
            </a:r>
            <a:r>
              <a:rPr sz="700" spc="-2" dirty="0">
                <a:latin typeface="Arial"/>
                <a:cs typeface="Arial"/>
              </a:rPr>
              <a:t>và cho </a:t>
            </a:r>
            <a:r>
              <a:rPr sz="700" spc="-4" dirty="0">
                <a:latin typeface="Arial"/>
                <a:cs typeface="Arial"/>
              </a:rPr>
              <a:t>phép phát </a:t>
            </a:r>
            <a:r>
              <a:rPr sz="700" spc="-2" dirty="0">
                <a:latin typeface="Arial"/>
                <a:cs typeface="Arial"/>
              </a:rPr>
              <a:t>triển các trang </a:t>
            </a:r>
            <a:r>
              <a:rPr sz="700" spc="-4" dirty="0">
                <a:latin typeface="Arial"/>
                <a:cs typeface="Arial"/>
              </a:rPr>
              <a:t>web bằng  </a:t>
            </a:r>
            <a:r>
              <a:rPr sz="700" spc="-2" dirty="0">
                <a:latin typeface="Arial"/>
                <a:cs typeface="Arial"/>
              </a:rPr>
              <a:t>cách sử </a:t>
            </a:r>
            <a:r>
              <a:rPr sz="700" spc="-4" dirty="0">
                <a:latin typeface="Arial"/>
                <a:cs typeface="Arial"/>
              </a:rPr>
              <a:t>dụng </a:t>
            </a:r>
            <a:r>
              <a:rPr sz="700" spc="-2" dirty="0">
                <a:latin typeface="Arial"/>
                <a:cs typeface="Arial"/>
              </a:rPr>
              <a:t>đánh </a:t>
            </a:r>
            <a:r>
              <a:rPr sz="700" spc="-4" dirty="0">
                <a:latin typeface="Arial"/>
                <a:cs typeface="Arial"/>
              </a:rPr>
              <a:t>dấu hướng </a:t>
            </a:r>
            <a:r>
              <a:rPr sz="700" spc="-2" dirty="0">
                <a:latin typeface="Arial"/>
                <a:cs typeface="Arial"/>
              </a:rPr>
              <a:t>với tối thiểu </a:t>
            </a:r>
            <a:r>
              <a:rPr sz="700" spc="-4" dirty="0">
                <a:latin typeface="Arial"/>
                <a:cs typeface="Arial"/>
              </a:rPr>
              <a:t>hoặc không </a:t>
            </a:r>
            <a:r>
              <a:rPr sz="700" spc="-2" dirty="0">
                <a:latin typeface="Arial"/>
                <a:cs typeface="Arial"/>
              </a:rPr>
              <a:t>có</a:t>
            </a:r>
            <a:r>
              <a:rPr sz="700" spc="70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JavaScript.</a:t>
            </a:r>
            <a:endParaRPr sz="7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7391" y="1835400"/>
            <a:ext cx="3432705" cy="417729"/>
          </a:xfrm>
          <a:custGeom>
            <a:avLst/>
            <a:gdLst/>
            <a:ahLst/>
            <a:cxnLst/>
            <a:rect l="l" t="t" r="r" b="b"/>
            <a:pathLst>
              <a:path w="7924800" h="935989">
                <a:moveTo>
                  <a:pt x="0" y="935736"/>
                </a:moveTo>
                <a:lnTo>
                  <a:pt x="7924800" y="935736"/>
                </a:lnTo>
                <a:lnTo>
                  <a:pt x="7924800" y="0"/>
                </a:lnTo>
                <a:lnTo>
                  <a:pt x="0" y="0"/>
                </a:lnTo>
                <a:lnTo>
                  <a:pt x="0" y="935736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7391" y="1835400"/>
            <a:ext cx="3432705" cy="417729"/>
          </a:xfrm>
          <a:custGeom>
            <a:avLst/>
            <a:gdLst/>
            <a:ahLst/>
            <a:cxnLst/>
            <a:rect l="l" t="t" r="r" b="b"/>
            <a:pathLst>
              <a:path w="7924800" h="935989">
                <a:moveTo>
                  <a:pt x="0" y="935736"/>
                </a:moveTo>
                <a:lnTo>
                  <a:pt x="7924800" y="935736"/>
                </a:lnTo>
                <a:lnTo>
                  <a:pt x="7924800" y="0"/>
                </a:lnTo>
                <a:lnTo>
                  <a:pt x="0" y="0"/>
                </a:lnTo>
                <a:lnTo>
                  <a:pt x="0" y="935736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5653" y="1755142"/>
            <a:ext cx="2984637" cy="208864"/>
          </a:xfrm>
          <a:custGeom>
            <a:avLst/>
            <a:gdLst/>
            <a:ahLst/>
            <a:cxnLst/>
            <a:rect l="l" t="t" r="r" b="b"/>
            <a:pathLst>
              <a:path w="6890384" h="467995">
                <a:moveTo>
                  <a:pt x="6812026" y="0"/>
                </a:moveTo>
                <a:lnTo>
                  <a:pt x="77978" y="0"/>
                </a:lnTo>
                <a:lnTo>
                  <a:pt x="47625" y="6129"/>
                </a:lnTo>
                <a:lnTo>
                  <a:pt x="22839" y="22844"/>
                </a:lnTo>
                <a:lnTo>
                  <a:pt x="6127" y="47630"/>
                </a:lnTo>
                <a:lnTo>
                  <a:pt x="0" y="77978"/>
                </a:lnTo>
                <a:lnTo>
                  <a:pt x="0" y="389890"/>
                </a:lnTo>
                <a:lnTo>
                  <a:pt x="6127" y="420237"/>
                </a:lnTo>
                <a:lnTo>
                  <a:pt x="22839" y="445023"/>
                </a:lnTo>
                <a:lnTo>
                  <a:pt x="47625" y="461738"/>
                </a:lnTo>
                <a:lnTo>
                  <a:pt x="77978" y="467868"/>
                </a:lnTo>
                <a:lnTo>
                  <a:pt x="6812026" y="467868"/>
                </a:lnTo>
                <a:lnTo>
                  <a:pt x="6842373" y="461738"/>
                </a:lnTo>
                <a:lnTo>
                  <a:pt x="6867159" y="445023"/>
                </a:lnTo>
                <a:lnTo>
                  <a:pt x="6883874" y="420237"/>
                </a:lnTo>
                <a:lnTo>
                  <a:pt x="6890004" y="389890"/>
                </a:lnTo>
                <a:lnTo>
                  <a:pt x="6890004" y="77978"/>
                </a:lnTo>
                <a:lnTo>
                  <a:pt x="6883874" y="47630"/>
                </a:lnTo>
                <a:lnTo>
                  <a:pt x="6867159" y="22844"/>
                </a:lnTo>
                <a:lnTo>
                  <a:pt x="6842373" y="6129"/>
                </a:lnTo>
                <a:lnTo>
                  <a:pt x="681202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5653" y="1755142"/>
            <a:ext cx="2984637" cy="208864"/>
          </a:xfrm>
          <a:custGeom>
            <a:avLst/>
            <a:gdLst/>
            <a:ahLst/>
            <a:cxnLst/>
            <a:rect l="l" t="t" r="r" b="b"/>
            <a:pathLst>
              <a:path w="6890384" h="467995">
                <a:moveTo>
                  <a:pt x="0" y="77978"/>
                </a:moveTo>
                <a:lnTo>
                  <a:pt x="6127" y="47630"/>
                </a:lnTo>
                <a:lnTo>
                  <a:pt x="22839" y="22844"/>
                </a:lnTo>
                <a:lnTo>
                  <a:pt x="47625" y="6129"/>
                </a:lnTo>
                <a:lnTo>
                  <a:pt x="77978" y="0"/>
                </a:lnTo>
                <a:lnTo>
                  <a:pt x="6812026" y="0"/>
                </a:lnTo>
                <a:lnTo>
                  <a:pt x="6842373" y="6129"/>
                </a:lnTo>
                <a:lnTo>
                  <a:pt x="6867159" y="22844"/>
                </a:lnTo>
                <a:lnTo>
                  <a:pt x="6883874" y="47630"/>
                </a:lnTo>
                <a:lnTo>
                  <a:pt x="6890004" y="77978"/>
                </a:lnTo>
                <a:lnTo>
                  <a:pt x="6890004" y="389890"/>
                </a:lnTo>
                <a:lnTo>
                  <a:pt x="6883874" y="420237"/>
                </a:lnTo>
                <a:lnTo>
                  <a:pt x="6867159" y="445023"/>
                </a:lnTo>
                <a:lnTo>
                  <a:pt x="6842373" y="461738"/>
                </a:lnTo>
                <a:lnTo>
                  <a:pt x="6812026" y="467868"/>
                </a:lnTo>
                <a:lnTo>
                  <a:pt x="77978" y="467868"/>
                </a:lnTo>
                <a:lnTo>
                  <a:pt x="47625" y="461738"/>
                </a:lnTo>
                <a:lnTo>
                  <a:pt x="22839" y="445023"/>
                </a:lnTo>
                <a:lnTo>
                  <a:pt x="6127" y="420237"/>
                </a:lnTo>
                <a:lnTo>
                  <a:pt x="0" y="389890"/>
                </a:lnTo>
                <a:lnTo>
                  <a:pt x="0" y="77978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00559" y="1782438"/>
            <a:ext cx="3080047" cy="410865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b="1" spc="-4" dirty="0">
                <a:solidFill>
                  <a:srgbClr val="FFFFFF"/>
                </a:solidFill>
                <a:latin typeface="Arial"/>
                <a:cs typeface="Arial"/>
              </a:rPr>
              <a:t>Accessibility</a:t>
            </a:r>
            <a:endParaRPr dirty="0">
              <a:latin typeface="Arial"/>
              <a:cs typeface="Arial"/>
            </a:endParaRPr>
          </a:p>
          <a:p>
            <a:pPr marL="139287" indent="-75494">
              <a:lnSpc>
                <a:spcPts val="785"/>
              </a:lnSpc>
              <a:spcBef>
                <a:spcPts val="590"/>
              </a:spcBef>
              <a:buChar char="•"/>
              <a:tabLst>
                <a:tab pos="139566" algn="l"/>
              </a:tabLst>
            </a:pPr>
            <a:r>
              <a:rPr sz="700" spc="-4" dirty="0">
                <a:latin typeface="Arial"/>
                <a:cs typeface="Arial"/>
              </a:rPr>
              <a:t>Framework </a:t>
            </a:r>
            <a:r>
              <a:rPr sz="700" spc="-2" dirty="0">
                <a:latin typeface="Arial"/>
                <a:cs typeface="Arial"/>
              </a:rPr>
              <a:t>hỗ trợ Accessible Rich Internet Applications </a:t>
            </a:r>
            <a:r>
              <a:rPr sz="700" spc="-4" dirty="0">
                <a:latin typeface="Arial"/>
                <a:cs typeface="Arial"/>
              </a:rPr>
              <a:t>(ARIA)</a:t>
            </a:r>
            <a:r>
              <a:rPr sz="700" spc="-29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giúp</a:t>
            </a:r>
            <a:endParaRPr sz="700" dirty="0">
              <a:latin typeface="Arial"/>
              <a:cs typeface="Arial"/>
            </a:endParaRPr>
          </a:p>
          <a:p>
            <a:pPr marL="139287">
              <a:lnSpc>
                <a:spcPts val="785"/>
              </a:lnSpc>
            </a:pPr>
            <a:r>
              <a:rPr sz="700" spc="-2" dirty="0">
                <a:latin typeface="Arial"/>
                <a:cs typeface="Arial"/>
              </a:rPr>
              <a:t>phát triển các trang </a:t>
            </a:r>
            <a:r>
              <a:rPr sz="700" spc="-4" dirty="0">
                <a:latin typeface="Arial"/>
                <a:cs typeface="Arial"/>
              </a:rPr>
              <a:t>web </a:t>
            </a:r>
            <a:r>
              <a:rPr sz="700" spc="-2" dirty="0">
                <a:latin typeface="Arial"/>
                <a:cs typeface="Arial"/>
              </a:rPr>
              <a:t>truy cập cho du khách khuyết</a:t>
            </a:r>
            <a:r>
              <a:rPr sz="700" spc="39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tật.</a:t>
            </a:r>
            <a:endParaRPr sz="7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7391" y="2424414"/>
            <a:ext cx="3432705" cy="417729"/>
          </a:xfrm>
          <a:custGeom>
            <a:avLst/>
            <a:gdLst/>
            <a:ahLst/>
            <a:cxnLst/>
            <a:rect l="l" t="t" r="r" b="b"/>
            <a:pathLst>
              <a:path w="7924800" h="935989">
                <a:moveTo>
                  <a:pt x="0" y="935735"/>
                </a:moveTo>
                <a:lnTo>
                  <a:pt x="7924800" y="935735"/>
                </a:lnTo>
                <a:lnTo>
                  <a:pt x="7924800" y="0"/>
                </a:lnTo>
                <a:lnTo>
                  <a:pt x="0" y="0"/>
                </a:lnTo>
                <a:lnTo>
                  <a:pt x="0" y="935735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7391" y="2424414"/>
            <a:ext cx="3432705" cy="417729"/>
          </a:xfrm>
          <a:custGeom>
            <a:avLst/>
            <a:gdLst/>
            <a:ahLst/>
            <a:cxnLst/>
            <a:rect l="l" t="t" r="r" b="b"/>
            <a:pathLst>
              <a:path w="7924800" h="935989">
                <a:moveTo>
                  <a:pt x="0" y="935735"/>
                </a:moveTo>
                <a:lnTo>
                  <a:pt x="7924800" y="935735"/>
                </a:lnTo>
                <a:lnTo>
                  <a:pt x="7924800" y="0"/>
                </a:lnTo>
                <a:lnTo>
                  <a:pt x="0" y="0"/>
                </a:lnTo>
                <a:lnTo>
                  <a:pt x="0" y="935735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372" y="2306067"/>
            <a:ext cx="2979412" cy="237488"/>
          </a:xfrm>
          <a:custGeom>
            <a:avLst/>
            <a:gdLst/>
            <a:ahLst/>
            <a:cxnLst/>
            <a:rect l="l" t="t" r="r" b="b"/>
            <a:pathLst>
              <a:path w="6878320" h="532129">
                <a:moveTo>
                  <a:pt x="6789166" y="0"/>
                </a:moveTo>
                <a:lnTo>
                  <a:pt x="88646" y="0"/>
                </a:lnTo>
                <a:lnTo>
                  <a:pt x="54140" y="6975"/>
                </a:lnTo>
                <a:lnTo>
                  <a:pt x="25963" y="25987"/>
                </a:lnTo>
                <a:lnTo>
                  <a:pt x="6966" y="54167"/>
                </a:lnTo>
                <a:lnTo>
                  <a:pt x="0" y="88645"/>
                </a:lnTo>
                <a:lnTo>
                  <a:pt x="0" y="443229"/>
                </a:lnTo>
                <a:lnTo>
                  <a:pt x="6966" y="477735"/>
                </a:lnTo>
                <a:lnTo>
                  <a:pt x="25963" y="505912"/>
                </a:lnTo>
                <a:lnTo>
                  <a:pt x="54140" y="524909"/>
                </a:lnTo>
                <a:lnTo>
                  <a:pt x="88646" y="531875"/>
                </a:lnTo>
                <a:lnTo>
                  <a:pt x="6789166" y="531875"/>
                </a:lnTo>
                <a:lnTo>
                  <a:pt x="6823644" y="524909"/>
                </a:lnTo>
                <a:lnTo>
                  <a:pt x="6851824" y="505912"/>
                </a:lnTo>
                <a:lnTo>
                  <a:pt x="6870836" y="477735"/>
                </a:lnTo>
                <a:lnTo>
                  <a:pt x="6877812" y="443229"/>
                </a:lnTo>
                <a:lnTo>
                  <a:pt x="6877812" y="88645"/>
                </a:lnTo>
                <a:lnTo>
                  <a:pt x="6870836" y="54167"/>
                </a:lnTo>
                <a:lnTo>
                  <a:pt x="6851824" y="25987"/>
                </a:lnTo>
                <a:lnTo>
                  <a:pt x="6823644" y="6975"/>
                </a:lnTo>
                <a:lnTo>
                  <a:pt x="678916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0372" y="2306067"/>
            <a:ext cx="2979412" cy="237488"/>
          </a:xfrm>
          <a:custGeom>
            <a:avLst/>
            <a:gdLst/>
            <a:ahLst/>
            <a:cxnLst/>
            <a:rect l="l" t="t" r="r" b="b"/>
            <a:pathLst>
              <a:path w="6878320" h="532129">
                <a:moveTo>
                  <a:pt x="0" y="88645"/>
                </a:moveTo>
                <a:lnTo>
                  <a:pt x="6966" y="54167"/>
                </a:lnTo>
                <a:lnTo>
                  <a:pt x="25963" y="25987"/>
                </a:lnTo>
                <a:lnTo>
                  <a:pt x="54140" y="6975"/>
                </a:lnTo>
                <a:lnTo>
                  <a:pt x="88646" y="0"/>
                </a:lnTo>
                <a:lnTo>
                  <a:pt x="6789166" y="0"/>
                </a:lnTo>
                <a:lnTo>
                  <a:pt x="6823644" y="6975"/>
                </a:lnTo>
                <a:lnTo>
                  <a:pt x="6851824" y="25987"/>
                </a:lnTo>
                <a:lnTo>
                  <a:pt x="6870836" y="54167"/>
                </a:lnTo>
                <a:lnTo>
                  <a:pt x="6877812" y="88645"/>
                </a:lnTo>
                <a:lnTo>
                  <a:pt x="6877812" y="443229"/>
                </a:lnTo>
                <a:lnTo>
                  <a:pt x="6870836" y="477735"/>
                </a:lnTo>
                <a:lnTo>
                  <a:pt x="6851824" y="505912"/>
                </a:lnTo>
                <a:lnTo>
                  <a:pt x="6823644" y="524909"/>
                </a:lnTo>
                <a:lnTo>
                  <a:pt x="6789166" y="531875"/>
                </a:lnTo>
                <a:lnTo>
                  <a:pt x="88646" y="531875"/>
                </a:lnTo>
                <a:lnTo>
                  <a:pt x="54140" y="524909"/>
                </a:lnTo>
                <a:lnTo>
                  <a:pt x="25963" y="505912"/>
                </a:lnTo>
                <a:lnTo>
                  <a:pt x="6966" y="477735"/>
                </a:lnTo>
                <a:lnTo>
                  <a:pt x="0" y="443229"/>
                </a:lnTo>
                <a:lnTo>
                  <a:pt x="0" y="88645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96730" y="2347954"/>
            <a:ext cx="2786047" cy="436717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Enhancements </a:t>
            </a: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Degradation</a:t>
            </a:r>
            <a:endParaRPr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>
              <a:latin typeface="Times New Roman"/>
              <a:cs typeface="Times New Roman"/>
            </a:endParaRPr>
          </a:p>
          <a:p>
            <a:pPr marL="143187" marR="2229" indent="-75494">
              <a:lnSpc>
                <a:spcPts val="728"/>
              </a:lnSpc>
              <a:spcBef>
                <a:spcPts val="2"/>
              </a:spcBef>
              <a:buChar char="•"/>
              <a:tabLst>
                <a:tab pos="143466" algn="l"/>
              </a:tabLst>
            </a:pPr>
            <a:r>
              <a:rPr sz="700" spc="-2" dirty="0">
                <a:latin typeface="Arial"/>
                <a:cs typeface="Arial"/>
              </a:rPr>
              <a:t>Mobile </a:t>
            </a:r>
            <a:r>
              <a:rPr sz="700" spc="-4" dirty="0">
                <a:latin typeface="Arial"/>
                <a:cs typeface="Arial"/>
              </a:rPr>
              <a:t>jQuery </a:t>
            </a:r>
            <a:r>
              <a:rPr sz="700" spc="-2" dirty="0">
                <a:latin typeface="Arial"/>
                <a:cs typeface="Arial"/>
              </a:rPr>
              <a:t>chịu </a:t>
            </a:r>
            <a:r>
              <a:rPr sz="700" spc="-4" dirty="0">
                <a:latin typeface="Arial"/>
                <a:cs typeface="Arial"/>
              </a:rPr>
              <a:t>ảnh hưởng </a:t>
            </a:r>
            <a:r>
              <a:rPr sz="700" spc="-2" dirty="0">
                <a:latin typeface="Arial"/>
                <a:cs typeface="Arial"/>
              </a:rPr>
              <a:t>của </a:t>
            </a:r>
            <a:r>
              <a:rPr sz="700" spc="-4" dirty="0">
                <a:latin typeface="Arial"/>
                <a:cs typeface="Arial"/>
              </a:rPr>
              <a:t>HTML5 mới nhất, </a:t>
            </a:r>
            <a:r>
              <a:rPr sz="700" spc="-2" dirty="0">
                <a:latin typeface="Arial"/>
                <a:cs typeface="Arial"/>
              </a:rPr>
              <a:t>JavaScript, và  CSS3.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63383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jQuery Mobile</a:t>
            </a:r>
            <a:r>
              <a:rPr spc="-20" dirty="0"/>
              <a:t> </a:t>
            </a:r>
            <a:r>
              <a:rPr spc="-2" dirty="0"/>
              <a:t>2-6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56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97391" y="441080"/>
            <a:ext cx="3432705" cy="379754"/>
          </a:xfrm>
          <a:custGeom>
            <a:avLst/>
            <a:gdLst/>
            <a:ahLst/>
            <a:cxnLst/>
            <a:rect l="l" t="t" r="r" b="b"/>
            <a:pathLst>
              <a:path w="7924800" h="850900">
                <a:moveTo>
                  <a:pt x="0" y="850391"/>
                </a:moveTo>
                <a:lnTo>
                  <a:pt x="7924800" y="850391"/>
                </a:lnTo>
                <a:lnTo>
                  <a:pt x="7924800" y="0"/>
                </a:lnTo>
                <a:lnTo>
                  <a:pt x="0" y="0"/>
                </a:lnTo>
                <a:lnTo>
                  <a:pt x="0" y="850391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7391" y="441080"/>
            <a:ext cx="3432705" cy="379754"/>
          </a:xfrm>
          <a:custGeom>
            <a:avLst/>
            <a:gdLst/>
            <a:ahLst/>
            <a:cxnLst/>
            <a:rect l="l" t="t" r="r" b="b"/>
            <a:pathLst>
              <a:path w="7924800" h="850900">
                <a:moveTo>
                  <a:pt x="0" y="850391"/>
                </a:moveTo>
                <a:lnTo>
                  <a:pt x="7924800" y="850391"/>
                </a:lnTo>
                <a:lnTo>
                  <a:pt x="7924800" y="0"/>
                </a:lnTo>
                <a:lnTo>
                  <a:pt x="0" y="0"/>
                </a:lnTo>
                <a:lnTo>
                  <a:pt x="0" y="850391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372" y="378506"/>
            <a:ext cx="2978036" cy="172873"/>
          </a:xfrm>
          <a:custGeom>
            <a:avLst/>
            <a:gdLst/>
            <a:ahLst/>
            <a:cxnLst/>
            <a:rect l="l" t="t" r="r" b="b"/>
            <a:pathLst>
              <a:path w="6875145" h="387350">
                <a:moveTo>
                  <a:pt x="6810248" y="0"/>
                </a:moveTo>
                <a:lnTo>
                  <a:pt x="64515" y="0"/>
                </a:lnTo>
                <a:lnTo>
                  <a:pt x="39401" y="5062"/>
                </a:lnTo>
                <a:lnTo>
                  <a:pt x="18894" y="18875"/>
                </a:lnTo>
                <a:lnTo>
                  <a:pt x="5069" y="39379"/>
                </a:lnTo>
                <a:lnTo>
                  <a:pt x="0" y="64516"/>
                </a:lnTo>
                <a:lnTo>
                  <a:pt x="0" y="322580"/>
                </a:lnTo>
                <a:lnTo>
                  <a:pt x="5069" y="347716"/>
                </a:lnTo>
                <a:lnTo>
                  <a:pt x="18894" y="368220"/>
                </a:lnTo>
                <a:lnTo>
                  <a:pt x="39401" y="382033"/>
                </a:lnTo>
                <a:lnTo>
                  <a:pt x="64515" y="387096"/>
                </a:lnTo>
                <a:lnTo>
                  <a:pt x="6810248" y="387096"/>
                </a:lnTo>
                <a:lnTo>
                  <a:pt x="6835384" y="382033"/>
                </a:lnTo>
                <a:lnTo>
                  <a:pt x="6855888" y="368220"/>
                </a:lnTo>
                <a:lnTo>
                  <a:pt x="6869701" y="347716"/>
                </a:lnTo>
                <a:lnTo>
                  <a:pt x="6874764" y="322580"/>
                </a:lnTo>
                <a:lnTo>
                  <a:pt x="6874764" y="64516"/>
                </a:lnTo>
                <a:lnTo>
                  <a:pt x="6869701" y="39379"/>
                </a:lnTo>
                <a:lnTo>
                  <a:pt x="6855888" y="18875"/>
                </a:lnTo>
                <a:lnTo>
                  <a:pt x="6835384" y="5062"/>
                </a:lnTo>
                <a:lnTo>
                  <a:pt x="681024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372" y="378506"/>
            <a:ext cx="2978036" cy="172873"/>
          </a:xfrm>
          <a:custGeom>
            <a:avLst/>
            <a:gdLst/>
            <a:ahLst/>
            <a:cxnLst/>
            <a:rect l="l" t="t" r="r" b="b"/>
            <a:pathLst>
              <a:path w="6875145" h="387350">
                <a:moveTo>
                  <a:pt x="0" y="64516"/>
                </a:moveTo>
                <a:lnTo>
                  <a:pt x="5069" y="39379"/>
                </a:lnTo>
                <a:lnTo>
                  <a:pt x="18894" y="18875"/>
                </a:lnTo>
                <a:lnTo>
                  <a:pt x="39401" y="5062"/>
                </a:lnTo>
                <a:lnTo>
                  <a:pt x="64515" y="0"/>
                </a:lnTo>
                <a:lnTo>
                  <a:pt x="6810248" y="0"/>
                </a:lnTo>
                <a:lnTo>
                  <a:pt x="6835384" y="5062"/>
                </a:lnTo>
                <a:lnTo>
                  <a:pt x="6855888" y="18875"/>
                </a:lnTo>
                <a:lnTo>
                  <a:pt x="6869701" y="39379"/>
                </a:lnTo>
                <a:lnTo>
                  <a:pt x="6874764" y="64516"/>
                </a:lnTo>
                <a:lnTo>
                  <a:pt x="6874764" y="322580"/>
                </a:lnTo>
                <a:lnTo>
                  <a:pt x="6869701" y="347716"/>
                </a:lnTo>
                <a:lnTo>
                  <a:pt x="6855888" y="368220"/>
                </a:lnTo>
                <a:lnTo>
                  <a:pt x="6835384" y="382033"/>
                </a:lnTo>
                <a:lnTo>
                  <a:pt x="6810248" y="387096"/>
                </a:lnTo>
                <a:lnTo>
                  <a:pt x="64515" y="387096"/>
                </a:lnTo>
                <a:lnTo>
                  <a:pt x="39401" y="382033"/>
                </a:lnTo>
                <a:lnTo>
                  <a:pt x="18894" y="368220"/>
                </a:lnTo>
                <a:lnTo>
                  <a:pt x="5069" y="347716"/>
                </a:lnTo>
                <a:lnTo>
                  <a:pt x="0" y="322580"/>
                </a:lnTo>
                <a:lnTo>
                  <a:pt x="0" y="6451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7391" y="920590"/>
            <a:ext cx="3432705" cy="380320"/>
          </a:xfrm>
          <a:custGeom>
            <a:avLst/>
            <a:gdLst/>
            <a:ahLst/>
            <a:cxnLst/>
            <a:rect l="l" t="t" r="r" b="b"/>
            <a:pathLst>
              <a:path w="7924800" h="852169">
                <a:moveTo>
                  <a:pt x="0" y="851915"/>
                </a:moveTo>
                <a:lnTo>
                  <a:pt x="7924800" y="851915"/>
                </a:lnTo>
                <a:lnTo>
                  <a:pt x="7924800" y="0"/>
                </a:lnTo>
                <a:lnTo>
                  <a:pt x="0" y="0"/>
                </a:lnTo>
                <a:lnTo>
                  <a:pt x="0" y="851915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7391" y="920590"/>
            <a:ext cx="3432705" cy="380320"/>
          </a:xfrm>
          <a:custGeom>
            <a:avLst/>
            <a:gdLst/>
            <a:ahLst/>
            <a:cxnLst/>
            <a:rect l="l" t="t" r="r" b="b"/>
            <a:pathLst>
              <a:path w="7924800" h="852169">
                <a:moveTo>
                  <a:pt x="0" y="851915"/>
                </a:moveTo>
                <a:lnTo>
                  <a:pt x="7924800" y="851915"/>
                </a:lnTo>
                <a:lnTo>
                  <a:pt x="7924800" y="0"/>
                </a:lnTo>
                <a:lnTo>
                  <a:pt x="0" y="0"/>
                </a:lnTo>
                <a:lnTo>
                  <a:pt x="0" y="851915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5653" y="868218"/>
            <a:ext cx="2984637" cy="173440"/>
          </a:xfrm>
          <a:custGeom>
            <a:avLst/>
            <a:gdLst/>
            <a:ahLst/>
            <a:cxnLst/>
            <a:rect l="l" t="t" r="r" b="b"/>
            <a:pathLst>
              <a:path w="6890384" h="388619">
                <a:moveTo>
                  <a:pt x="6825233" y="0"/>
                </a:moveTo>
                <a:lnTo>
                  <a:pt x="64770" y="0"/>
                </a:lnTo>
                <a:lnTo>
                  <a:pt x="39556" y="5083"/>
                </a:lnTo>
                <a:lnTo>
                  <a:pt x="18969" y="18954"/>
                </a:lnTo>
                <a:lnTo>
                  <a:pt x="5089" y="39540"/>
                </a:lnTo>
                <a:lnTo>
                  <a:pt x="0" y="64769"/>
                </a:lnTo>
                <a:lnTo>
                  <a:pt x="0" y="323850"/>
                </a:lnTo>
                <a:lnTo>
                  <a:pt x="5089" y="349079"/>
                </a:lnTo>
                <a:lnTo>
                  <a:pt x="18969" y="369665"/>
                </a:lnTo>
                <a:lnTo>
                  <a:pt x="39556" y="383536"/>
                </a:lnTo>
                <a:lnTo>
                  <a:pt x="64770" y="388619"/>
                </a:lnTo>
                <a:lnTo>
                  <a:pt x="6825233" y="388619"/>
                </a:lnTo>
                <a:lnTo>
                  <a:pt x="6850463" y="383536"/>
                </a:lnTo>
                <a:lnTo>
                  <a:pt x="6871049" y="369665"/>
                </a:lnTo>
                <a:lnTo>
                  <a:pt x="6884920" y="349079"/>
                </a:lnTo>
                <a:lnTo>
                  <a:pt x="6890004" y="323850"/>
                </a:lnTo>
                <a:lnTo>
                  <a:pt x="6890004" y="64769"/>
                </a:lnTo>
                <a:lnTo>
                  <a:pt x="6884920" y="39540"/>
                </a:lnTo>
                <a:lnTo>
                  <a:pt x="6871049" y="18954"/>
                </a:lnTo>
                <a:lnTo>
                  <a:pt x="6850463" y="5083"/>
                </a:lnTo>
                <a:lnTo>
                  <a:pt x="6825233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5653" y="868218"/>
            <a:ext cx="2984637" cy="173440"/>
          </a:xfrm>
          <a:custGeom>
            <a:avLst/>
            <a:gdLst/>
            <a:ahLst/>
            <a:cxnLst/>
            <a:rect l="l" t="t" r="r" b="b"/>
            <a:pathLst>
              <a:path w="6890384" h="388619">
                <a:moveTo>
                  <a:pt x="0" y="64769"/>
                </a:moveTo>
                <a:lnTo>
                  <a:pt x="5089" y="39540"/>
                </a:lnTo>
                <a:lnTo>
                  <a:pt x="18969" y="18954"/>
                </a:lnTo>
                <a:lnTo>
                  <a:pt x="39556" y="5083"/>
                </a:lnTo>
                <a:lnTo>
                  <a:pt x="64770" y="0"/>
                </a:lnTo>
                <a:lnTo>
                  <a:pt x="6825233" y="0"/>
                </a:lnTo>
                <a:lnTo>
                  <a:pt x="6850463" y="5083"/>
                </a:lnTo>
                <a:lnTo>
                  <a:pt x="6871049" y="18954"/>
                </a:lnTo>
                <a:lnTo>
                  <a:pt x="6884920" y="39540"/>
                </a:lnTo>
                <a:lnTo>
                  <a:pt x="6890004" y="64769"/>
                </a:lnTo>
                <a:lnTo>
                  <a:pt x="6890004" y="323850"/>
                </a:lnTo>
                <a:lnTo>
                  <a:pt x="6884920" y="349079"/>
                </a:lnTo>
                <a:lnTo>
                  <a:pt x="6871049" y="369665"/>
                </a:lnTo>
                <a:lnTo>
                  <a:pt x="6850463" y="383536"/>
                </a:lnTo>
                <a:lnTo>
                  <a:pt x="6825233" y="388619"/>
                </a:lnTo>
                <a:lnTo>
                  <a:pt x="64770" y="388619"/>
                </a:lnTo>
                <a:lnTo>
                  <a:pt x="39556" y="383536"/>
                </a:lnTo>
                <a:lnTo>
                  <a:pt x="18969" y="369665"/>
                </a:lnTo>
                <a:lnTo>
                  <a:pt x="5089" y="349079"/>
                </a:lnTo>
                <a:lnTo>
                  <a:pt x="0" y="323850"/>
                </a:lnTo>
                <a:lnTo>
                  <a:pt x="0" y="6476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12343" y="332962"/>
            <a:ext cx="3516047" cy="2665757"/>
          </a:xfrm>
          <a:prstGeom prst="rect">
            <a:avLst/>
          </a:prstGeom>
        </p:spPr>
        <p:txBody>
          <a:bodyPr vert="horz" wrap="square" lIns="0" tIns="59336" rIns="0" bIns="0" rtlCol="0">
            <a:spAutoFit/>
          </a:bodyPr>
          <a:lstStyle/>
          <a:p>
            <a:pPr marL="290275">
              <a:spcBef>
                <a:spcPts val="467"/>
              </a:spcBef>
            </a:pP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Themes</a:t>
            </a:r>
            <a:endParaRPr>
              <a:latin typeface="Arial"/>
              <a:cs typeface="Arial"/>
            </a:endParaRPr>
          </a:p>
          <a:p>
            <a:pPr marL="431233" marR="395854" indent="-75494">
              <a:lnSpc>
                <a:spcPts val="728"/>
              </a:lnSpc>
              <a:spcBef>
                <a:spcPts val="494"/>
              </a:spcBef>
              <a:buChar char="•"/>
              <a:tabLst>
                <a:tab pos="431512" algn="l"/>
              </a:tabLst>
            </a:pPr>
            <a:r>
              <a:rPr sz="700" spc="-2" dirty="0">
                <a:latin typeface="Arial"/>
                <a:cs typeface="Arial"/>
              </a:rPr>
              <a:t>Framework </a:t>
            </a:r>
            <a:r>
              <a:rPr sz="700" spc="-4" dirty="0">
                <a:latin typeface="Arial"/>
                <a:cs typeface="Arial"/>
              </a:rPr>
              <a:t>này </a:t>
            </a:r>
            <a:r>
              <a:rPr sz="700" spc="-2" dirty="0">
                <a:latin typeface="Arial"/>
                <a:cs typeface="Arial"/>
              </a:rPr>
              <a:t>cung cấp chủ đề cho </a:t>
            </a:r>
            <a:r>
              <a:rPr sz="700" spc="-4" dirty="0">
                <a:latin typeface="Arial"/>
                <a:cs typeface="Arial"/>
              </a:rPr>
              <a:t>phép người dùng đưa </a:t>
            </a:r>
            <a:r>
              <a:rPr sz="700" spc="-2" dirty="0">
                <a:latin typeface="Arial"/>
                <a:cs typeface="Arial"/>
              </a:rPr>
              <a:t>ra phong  cách </a:t>
            </a:r>
            <a:r>
              <a:rPr sz="700" spc="-4" dirty="0">
                <a:latin typeface="Arial"/>
                <a:cs typeface="Arial"/>
              </a:rPr>
              <a:t>riêng </a:t>
            </a:r>
            <a:r>
              <a:rPr sz="700" spc="-2" dirty="0">
                <a:latin typeface="Arial"/>
                <a:cs typeface="Arial"/>
              </a:rPr>
              <a:t>của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họ.</a:t>
            </a:r>
            <a:endParaRPr sz="700">
              <a:latin typeface="Arial"/>
              <a:cs typeface="Arial"/>
            </a:endParaRPr>
          </a:p>
          <a:p>
            <a:pPr>
              <a:spcBef>
                <a:spcPts val="13"/>
              </a:spcBef>
              <a:buFont typeface="Arial"/>
              <a:buChar char="•"/>
            </a:pPr>
            <a:endParaRPr>
              <a:latin typeface="Times New Roman"/>
              <a:cs typeface="Times New Roman"/>
            </a:endParaRPr>
          </a:p>
          <a:p>
            <a:pPr marL="295568"/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Smaller</a:t>
            </a: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 Size</a:t>
            </a:r>
            <a:endParaRPr>
              <a:latin typeface="Arial"/>
              <a:cs typeface="Arial"/>
            </a:endParaRPr>
          </a:p>
          <a:p>
            <a:pPr marL="431233" indent="-75494">
              <a:lnSpc>
                <a:spcPts val="785"/>
              </a:lnSpc>
              <a:spcBef>
                <a:spcPts val="298"/>
              </a:spcBef>
              <a:buChar char="•"/>
              <a:tabLst>
                <a:tab pos="431512" algn="l"/>
              </a:tabLst>
            </a:pPr>
            <a:r>
              <a:rPr sz="700" spc="-2" dirty="0">
                <a:latin typeface="Arial"/>
                <a:cs typeface="Arial"/>
              </a:rPr>
              <a:t>Kích thước của </a:t>
            </a:r>
            <a:r>
              <a:rPr sz="700" spc="-4" dirty="0">
                <a:latin typeface="Arial"/>
                <a:cs typeface="Arial"/>
              </a:rPr>
              <a:t>framwork </a:t>
            </a:r>
            <a:r>
              <a:rPr sz="700" spc="-2" dirty="0">
                <a:latin typeface="Arial"/>
                <a:cs typeface="Arial"/>
              </a:rPr>
              <a:t>jQuery mobile thì </a:t>
            </a:r>
            <a:r>
              <a:rPr sz="700" spc="-4" dirty="0">
                <a:latin typeface="Arial"/>
                <a:cs typeface="Arial"/>
              </a:rPr>
              <a:t>nhỏ hơn 6KB </a:t>
            </a:r>
            <a:r>
              <a:rPr sz="700" spc="-2" dirty="0">
                <a:latin typeface="Arial"/>
                <a:cs typeface="Arial"/>
              </a:rPr>
              <a:t>cho </a:t>
            </a:r>
            <a:r>
              <a:rPr sz="700" spc="-4" dirty="0">
                <a:latin typeface="Arial"/>
                <a:cs typeface="Arial"/>
              </a:rPr>
              <a:t>CSS</a:t>
            </a:r>
            <a:r>
              <a:rPr sz="700" spc="72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và</a:t>
            </a:r>
            <a:endParaRPr sz="700">
              <a:latin typeface="Arial"/>
              <a:cs typeface="Arial"/>
            </a:endParaRPr>
          </a:p>
          <a:p>
            <a:pPr marL="431233">
              <a:lnSpc>
                <a:spcPts val="785"/>
              </a:lnSpc>
            </a:pPr>
            <a:r>
              <a:rPr sz="700" spc="-2" dirty="0">
                <a:latin typeface="Arial"/>
                <a:cs typeface="Arial"/>
              </a:rPr>
              <a:t>cho thư viện JavaScript là</a:t>
            </a:r>
            <a:r>
              <a:rPr sz="700" spc="-7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12KB.</a:t>
            </a:r>
            <a:endParaRPr sz="70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600">
              <a:latin typeface="Times New Roman"/>
              <a:cs typeface="Times New Roman"/>
            </a:endParaRPr>
          </a:p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  <a:p>
            <a:pPr marR="2500763" algn="ctr">
              <a:spcBef>
                <a:spcPts val="222"/>
              </a:spcBef>
            </a:pPr>
            <a:r>
              <a:rPr sz="700" spc="-2" dirty="0">
                <a:latin typeface="Courier New"/>
                <a:cs typeface="Courier New"/>
              </a:rPr>
              <a:t>&lt;!DOCTYPE</a:t>
            </a:r>
            <a:r>
              <a:rPr sz="700" spc="-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html&gt;</a:t>
            </a:r>
            <a:endParaRPr sz="700">
              <a:latin typeface="Courier New"/>
              <a:cs typeface="Courier New"/>
            </a:endParaRPr>
          </a:p>
          <a:p>
            <a:pPr marL="179402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>
              <a:latin typeface="Courier New"/>
              <a:cs typeface="Courier New"/>
            </a:endParaRPr>
          </a:p>
          <a:p>
            <a:pPr marL="232888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>
              <a:latin typeface="Courier New"/>
              <a:cs typeface="Courier New"/>
            </a:endParaRPr>
          </a:p>
          <a:p>
            <a:pPr marL="286375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&lt;title&gt;Page Title&lt;/title&gt;</a:t>
            </a:r>
            <a:endParaRPr sz="700">
              <a:latin typeface="Courier New"/>
              <a:cs typeface="Courier New"/>
            </a:endParaRPr>
          </a:p>
          <a:p>
            <a:pPr marL="33986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&lt;link rel=”stylesheet” href=”jquery.mobile-1.0a3.min.css”</a:t>
            </a:r>
            <a:r>
              <a:rPr sz="700" spc="44" dirty="0">
                <a:latin typeface="Courier New"/>
                <a:cs typeface="Courier New"/>
              </a:rPr>
              <a:t> </a:t>
            </a:r>
            <a:r>
              <a:rPr sz="700" spc="-4" dirty="0">
                <a:latin typeface="Courier New"/>
                <a:cs typeface="Courier New"/>
              </a:rPr>
              <a:t>/&gt;</a:t>
            </a:r>
            <a:endParaRPr sz="700">
              <a:latin typeface="Courier New"/>
              <a:cs typeface="Courier New"/>
            </a:endParaRPr>
          </a:p>
          <a:p>
            <a:pPr marL="339861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&lt;script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src=”jquery-1.5.min.js”&gt;&lt;/script&gt;</a:t>
            </a:r>
            <a:endParaRPr sz="700">
              <a:latin typeface="Courier New"/>
              <a:cs typeface="Courier New"/>
            </a:endParaRPr>
          </a:p>
          <a:p>
            <a:pPr marL="339861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&lt;script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src=”jquery.mobile-1.0a3.min.js”&gt;&lt;/script&gt;</a:t>
            </a:r>
            <a:endParaRPr sz="700">
              <a:latin typeface="Courier New"/>
              <a:cs typeface="Courier New"/>
            </a:endParaRPr>
          </a:p>
          <a:p>
            <a:pPr marL="232888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>
              <a:latin typeface="Courier New"/>
              <a:cs typeface="Courier New"/>
            </a:endParaRPr>
          </a:p>
          <a:p>
            <a:pPr marL="232888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>
              <a:latin typeface="Courier New"/>
              <a:cs typeface="Courier New"/>
            </a:endParaRPr>
          </a:p>
          <a:p>
            <a:pPr marL="33986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&lt;div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data-role=”page”&gt;</a:t>
            </a:r>
            <a:endParaRPr sz="700">
              <a:latin typeface="Courier New"/>
              <a:cs typeface="Courier New"/>
            </a:endParaRPr>
          </a:p>
          <a:p>
            <a:pPr marL="33986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&lt;div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data-role=”header”&gt;</a:t>
            </a:r>
            <a:endParaRPr sz="700">
              <a:latin typeface="Courier New"/>
              <a:cs typeface="Courier New"/>
            </a:endParaRPr>
          </a:p>
          <a:p>
            <a:pPr marL="339861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&lt;h1&gt;Car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Rental&lt;/h1&gt;</a:t>
            </a:r>
            <a:endParaRPr sz="700">
              <a:latin typeface="Courier New"/>
              <a:cs typeface="Courier New"/>
            </a:endParaRPr>
          </a:p>
          <a:p>
            <a:pPr marL="339861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&lt;/div&gt;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63383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jQuery Mobile</a:t>
            </a:r>
            <a:r>
              <a:rPr spc="-20" dirty="0"/>
              <a:t> </a:t>
            </a:r>
            <a:r>
              <a:rPr spc="-2" dirty="0"/>
              <a:t>3-6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57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31168" y="332483"/>
            <a:ext cx="2550323" cy="1836615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166030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&lt;div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data-role=”content”&gt;</a:t>
            </a:r>
            <a:endParaRPr sz="700">
              <a:latin typeface="Courier New"/>
              <a:cs typeface="Courier New"/>
            </a:endParaRPr>
          </a:p>
          <a:p>
            <a:pPr marL="219517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&lt;p&gt;Choose from the listed car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models&lt;/p&gt;</a:t>
            </a:r>
            <a:endParaRPr sz="700">
              <a:latin typeface="Courier New"/>
              <a:cs typeface="Courier New"/>
            </a:endParaRPr>
          </a:p>
          <a:p>
            <a:pPr marL="273003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&lt;ul data-role=”listview”</a:t>
            </a:r>
            <a:r>
              <a:rPr sz="700" spc="18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data-inset=”true”&gt;</a:t>
            </a:r>
            <a:endParaRPr sz="700">
              <a:latin typeface="Courier New"/>
              <a:cs typeface="Courier New"/>
            </a:endParaRPr>
          </a:p>
          <a:p>
            <a:pPr marL="273003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&lt;li&gt;&lt;a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href=”#”&gt;Ford&lt;/a&gt;&lt;/li&gt;</a:t>
            </a:r>
            <a:endParaRPr sz="700">
              <a:latin typeface="Courier New"/>
              <a:cs typeface="Courier New"/>
            </a:endParaRPr>
          </a:p>
          <a:p>
            <a:pPr marL="273003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&lt;li&gt;&lt;a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href=”#”&gt;Ferrari&lt;/a&gt;&lt;/li&gt;</a:t>
            </a:r>
            <a:endParaRPr sz="700">
              <a:latin typeface="Courier New"/>
              <a:cs typeface="Courier New"/>
            </a:endParaRPr>
          </a:p>
          <a:p>
            <a:pPr marL="273003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&lt;li&gt;&lt;a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href=”#”&gt;BMW&lt;/a&gt;&lt;/li&gt;</a:t>
            </a:r>
            <a:endParaRPr sz="700">
              <a:latin typeface="Courier New"/>
              <a:cs typeface="Courier New"/>
            </a:endParaRPr>
          </a:p>
          <a:p>
            <a:pPr marL="273003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&lt;li&gt;&lt;a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href=”#”&gt;Toyota&lt;/a&gt;&lt;/li&gt;</a:t>
            </a:r>
            <a:endParaRPr sz="700">
              <a:latin typeface="Courier New"/>
              <a:cs typeface="Courier New"/>
            </a:endParaRPr>
          </a:p>
          <a:p>
            <a:pPr marL="273003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&lt;li&gt;&lt;a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href=”#”&gt;Mercedes-Benz&lt;/a&gt;&lt;/li&gt;</a:t>
            </a:r>
            <a:endParaRPr sz="700">
              <a:latin typeface="Courier New"/>
              <a:cs typeface="Courier New"/>
            </a:endParaRPr>
          </a:p>
          <a:p>
            <a:pPr marL="219517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&lt;/ul&gt;</a:t>
            </a:r>
            <a:endParaRPr sz="700">
              <a:latin typeface="Courier New"/>
              <a:cs typeface="Courier New"/>
            </a:endParaRPr>
          </a:p>
          <a:p>
            <a:pPr marL="219517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&lt;/div&gt;</a:t>
            </a:r>
            <a:endParaRPr sz="700">
              <a:latin typeface="Courier New"/>
              <a:cs typeface="Courier New"/>
            </a:endParaRPr>
          </a:p>
          <a:p>
            <a:pPr marL="219517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&lt;div</a:t>
            </a:r>
            <a:r>
              <a:rPr sz="700" spc="-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data-role=”footer”&gt;</a:t>
            </a:r>
            <a:endParaRPr sz="700">
              <a:latin typeface="Courier New"/>
              <a:cs typeface="Courier New"/>
            </a:endParaRPr>
          </a:p>
          <a:p>
            <a:pPr marL="219517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&lt;h4&gt;&amp;copy; DriveCars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2012.&lt;/h4&gt;</a:t>
            </a:r>
            <a:endParaRPr sz="700">
              <a:latin typeface="Courier New"/>
              <a:cs typeface="Courier New"/>
            </a:endParaRPr>
          </a:p>
          <a:p>
            <a:pPr marL="166030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&lt;/div&gt;</a:t>
            </a:r>
            <a:endParaRPr sz="700">
              <a:latin typeface="Courier New"/>
              <a:cs typeface="Courier New"/>
            </a:endParaRPr>
          </a:p>
          <a:p>
            <a:pPr marR="2032758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&lt;/div&gt;</a:t>
            </a:r>
            <a:endParaRPr sz="700">
              <a:latin typeface="Courier New"/>
              <a:cs typeface="Courier New"/>
            </a:endParaRPr>
          </a:p>
          <a:p>
            <a:pPr marR="2086244" algn="ctr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63383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jQuery Mobile</a:t>
            </a:r>
            <a:r>
              <a:rPr spc="-20" dirty="0"/>
              <a:t> </a:t>
            </a:r>
            <a:r>
              <a:rPr spc="-2" dirty="0"/>
              <a:t>4-6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58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32357" y="1039844"/>
            <a:ext cx="3663752" cy="312872"/>
          </a:xfrm>
          <a:custGeom>
            <a:avLst/>
            <a:gdLst/>
            <a:ahLst/>
            <a:cxnLst/>
            <a:rect l="l" t="t" r="r" b="b"/>
            <a:pathLst>
              <a:path w="8458200" h="701039">
                <a:moveTo>
                  <a:pt x="8341360" y="0"/>
                </a:moveTo>
                <a:lnTo>
                  <a:pt x="116839" y="0"/>
                </a:lnTo>
                <a:lnTo>
                  <a:pt x="71360" y="9183"/>
                </a:lnTo>
                <a:lnTo>
                  <a:pt x="34221" y="34226"/>
                </a:lnTo>
                <a:lnTo>
                  <a:pt x="9181" y="71366"/>
                </a:lnTo>
                <a:lnTo>
                  <a:pt x="0" y="116839"/>
                </a:lnTo>
                <a:lnTo>
                  <a:pt x="0" y="584200"/>
                </a:lnTo>
                <a:lnTo>
                  <a:pt x="9181" y="629673"/>
                </a:lnTo>
                <a:lnTo>
                  <a:pt x="34221" y="666813"/>
                </a:lnTo>
                <a:lnTo>
                  <a:pt x="71360" y="691856"/>
                </a:lnTo>
                <a:lnTo>
                  <a:pt x="116839" y="701039"/>
                </a:lnTo>
                <a:lnTo>
                  <a:pt x="8341360" y="701039"/>
                </a:lnTo>
                <a:lnTo>
                  <a:pt x="8386833" y="691856"/>
                </a:lnTo>
                <a:lnTo>
                  <a:pt x="8423973" y="666813"/>
                </a:lnTo>
                <a:lnTo>
                  <a:pt x="8449016" y="629673"/>
                </a:lnTo>
                <a:lnTo>
                  <a:pt x="8458200" y="584200"/>
                </a:lnTo>
                <a:lnTo>
                  <a:pt x="8458200" y="116839"/>
                </a:lnTo>
                <a:lnTo>
                  <a:pt x="8449016" y="71366"/>
                </a:lnTo>
                <a:lnTo>
                  <a:pt x="8423973" y="34226"/>
                </a:lnTo>
                <a:lnTo>
                  <a:pt x="8386833" y="9183"/>
                </a:lnTo>
                <a:lnTo>
                  <a:pt x="8341360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1039844"/>
            <a:ext cx="3663752" cy="312872"/>
          </a:xfrm>
          <a:custGeom>
            <a:avLst/>
            <a:gdLst/>
            <a:ahLst/>
            <a:cxnLst/>
            <a:rect l="l" t="t" r="r" b="b"/>
            <a:pathLst>
              <a:path w="8458200" h="701039">
                <a:moveTo>
                  <a:pt x="0" y="116839"/>
                </a:moveTo>
                <a:lnTo>
                  <a:pt x="9181" y="71366"/>
                </a:lnTo>
                <a:lnTo>
                  <a:pt x="34221" y="34226"/>
                </a:lnTo>
                <a:lnTo>
                  <a:pt x="71360" y="9183"/>
                </a:lnTo>
                <a:lnTo>
                  <a:pt x="116839" y="0"/>
                </a:lnTo>
                <a:lnTo>
                  <a:pt x="8341360" y="0"/>
                </a:lnTo>
                <a:lnTo>
                  <a:pt x="8386833" y="9183"/>
                </a:lnTo>
                <a:lnTo>
                  <a:pt x="8423973" y="34226"/>
                </a:lnTo>
                <a:lnTo>
                  <a:pt x="8449016" y="71366"/>
                </a:lnTo>
                <a:lnTo>
                  <a:pt x="8458200" y="116839"/>
                </a:lnTo>
                <a:lnTo>
                  <a:pt x="8458200" y="584200"/>
                </a:lnTo>
                <a:lnTo>
                  <a:pt x="8449016" y="629673"/>
                </a:lnTo>
                <a:lnTo>
                  <a:pt x="8423973" y="666813"/>
                </a:lnTo>
                <a:lnTo>
                  <a:pt x="8386833" y="691856"/>
                </a:lnTo>
                <a:lnTo>
                  <a:pt x="8341360" y="701039"/>
                </a:lnTo>
                <a:lnTo>
                  <a:pt x="116839" y="701039"/>
                </a:lnTo>
                <a:lnTo>
                  <a:pt x="71360" y="691856"/>
                </a:lnTo>
                <a:lnTo>
                  <a:pt x="34221" y="666813"/>
                </a:lnTo>
                <a:lnTo>
                  <a:pt x="9181" y="629673"/>
                </a:lnTo>
                <a:lnTo>
                  <a:pt x="0" y="584200"/>
                </a:lnTo>
                <a:lnTo>
                  <a:pt x="0" y="11683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1394205"/>
            <a:ext cx="3663752" cy="312305"/>
          </a:xfrm>
          <a:custGeom>
            <a:avLst/>
            <a:gdLst/>
            <a:ahLst/>
            <a:cxnLst/>
            <a:rect l="l" t="t" r="r" b="b"/>
            <a:pathLst>
              <a:path w="8458200" h="699770">
                <a:moveTo>
                  <a:pt x="8341614" y="0"/>
                </a:moveTo>
                <a:lnTo>
                  <a:pt x="116586" y="0"/>
                </a:lnTo>
                <a:lnTo>
                  <a:pt x="71205" y="9161"/>
                </a:lnTo>
                <a:lnTo>
                  <a:pt x="34147" y="34147"/>
                </a:lnTo>
                <a:lnTo>
                  <a:pt x="9161" y="71205"/>
                </a:lnTo>
                <a:lnTo>
                  <a:pt x="0" y="116586"/>
                </a:lnTo>
                <a:lnTo>
                  <a:pt x="0" y="582930"/>
                </a:lnTo>
                <a:lnTo>
                  <a:pt x="9161" y="628310"/>
                </a:lnTo>
                <a:lnTo>
                  <a:pt x="34147" y="665368"/>
                </a:lnTo>
                <a:lnTo>
                  <a:pt x="71205" y="690354"/>
                </a:lnTo>
                <a:lnTo>
                  <a:pt x="116586" y="699515"/>
                </a:lnTo>
                <a:lnTo>
                  <a:pt x="8341614" y="699515"/>
                </a:lnTo>
                <a:lnTo>
                  <a:pt x="8386994" y="690354"/>
                </a:lnTo>
                <a:lnTo>
                  <a:pt x="8424052" y="665368"/>
                </a:lnTo>
                <a:lnTo>
                  <a:pt x="8449038" y="628310"/>
                </a:lnTo>
                <a:lnTo>
                  <a:pt x="8458200" y="582930"/>
                </a:lnTo>
                <a:lnTo>
                  <a:pt x="8458200" y="116586"/>
                </a:lnTo>
                <a:lnTo>
                  <a:pt x="8449038" y="71205"/>
                </a:lnTo>
                <a:lnTo>
                  <a:pt x="8424052" y="34147"/>
                </a:lnTo>
                <a:lnTo>
                  <a:pt x="8386994" y="9161"/>
                </a:lnTo>
                <a:lnTo>
                  <a:pt x="834161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1394205"/>
            <a:ext cx="3663752" cy="312305"/>
          </a:xfrm>
          <a:custGeom>
            <a:avLst/>
            <a:gdLst/>
            <a:ahLst/>
            <a:cxnLst/>
            <a:rect l="l" t="t" r="r" b="b"/>
            <a:pathLst>
              <a:path w="8458200" h="699770">
                <a:moveTo>
                  <a:pt x="0" y="116586"/>
                </a:moveTo>
                <a:lnTo>
                  <a:pt x="9161" y="71205"/>
                </a:lnTo>
                <a:lnTo>
                  <a:pt x="34147" y="34147"/>
                </a:lnTo>
                <a:lnTo>
                  <a:pt x="71205" y="9161"/>
                </a:lnTo>
                <a:lnTo>
                  <a:pt x="116586" y="0"/>
                </a:lnTo>
                <a:lnTo>
                  <a:pt x="8341614" y="0"/>
                </a:lnTo>
                <a:lnTo>
                  <a:pt x="8386994" y="9161"/>
                </a:lnTo>
                <a:lnTo>
                  <a:pt x="8424052" y="34147"/>
                </a:lnTo>
                <a:lnTo>
                  <a:pt x="8449038" y="71205"/>
                </a:lnTo>
                <a:lnTo>
                  <a:pt x="8458200" y="116586"/>
                </a:lnTo>
                <a:lnTo>
                  <a:pt x="8458200" y="582930"/>
                </a:lnTo>
                <a:lnTo>
                  <a:pt x="8449038" y="628310"/>
                </a:lnTo>
                <a:lnTo>
                  <a:pt x="8424052" y="665368"/>
                </a:lnTo>
                <a:lnTo>
                  <a:pt x="8386994" y="690354"/>
                </a:lnTo>
                <a:lnTo>
                  <a:pt x="8341614" y="699515"/>
                </a:lnTo>
                <a:lnTo>
                  <a:pt x="116586" y="699515"/>
                </a:lnTo>
                <a:lnTo>
                  <a:pt x="71205" y="690354"/>
                </a:lnTo>
                <a:lnTo>
                  <a:pt x="34147" y="665368"/>
                </a:lnTo>
                <a:lnTo>
                  <a:pt x="9161" y="628310"/>
                </a:lnTo>
                <a:lnTo>
                  <a:pt x="0" y="582930"/>
                </a:lnTo>
                <a:lnTo>
                  <a:pt x="0" y="11658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768291"/>
            <a:ext cx="3663752" cy="318540"/>
          </a:xfrm>
          <a:custGeom>
            <a:avLst/>
            <a:gdLst/>
            <a:ahLst/>
            <a:cxnLst/>
            <a:rect l="l" t="t" r="r" b="b"/>
            <a:pathLst>
              <a:path w="8458200" h="713739">
                <a:moveTo>
                  <a:pt x="8339328" y="0"/>
                </a:moveTo>
                <a:lnTo>
                  <a:pt x="118872" y="0"/>
                </a:lnTo>
                <a:lnTo>
                  <a:pt x="72603" y="9340"/>
                </a:lnTo>
                <a:lnTo>
                  <a:pt x="34818" y="34813"/>
                </a:lnTo>
                <a:lnTo>
                  <a:pt x="9342" y="72598"/>
                </a:lnTo>
                <a:lnTo>
                  <a:pt x="0" y="118871"/>
                </a:lnTo>
                <a:lnTo>
                  <a:pt x="0" y="594360"/>
                </a:lnTo>
                <a:lnTo>
                  <a:pt x="9342" y="640633"/>
                </a:lnTo>
                <a:lnTo>
                  <a:pt x="34818" y="678418"/>
                </a:lnTo>
                <a:lnTo>
                  <a:pt x="72603" y="703891"/>
                </a:lnTo>
                <a:lnTo>
                  <a:pt x="118872" y="713232"/>
                </a:lnTo>
                <a:lnTo>
                  <a:pt x="8339328" y="713232"/>
                </a:lnTo>
                <a:lnTo>
                  <a:pt x="8385601" y="703891"/>
                </a:lnTo>
                <a:lnTo>
                  <a:pt x="8423386" y="678418"/>
                </a:lnTo>
                <a:lnTo>
                  <a:pt x="8448859" y="640633"/>
                </a:lnTo>
                <a:lnTo>
                  <a:pt x="8458200" y="594360"/>
                </a:lnTo>
                <a:lnTo>
                  <a:pt x="8458200" y="118871"/>
                </a:lnTo>
                <a:lnTo>
                  <a:pt x="8448859" y="72598"/>
                </a:lnTo>
                <a:lnTo>
                  <a:pt x="8423386" y="34813"/>
                </a:lnTo>
                <a:lnTo>
                  <a:pt x="8385601" y="9340"/>
                </a:lnTo>
                <a:lnTo>
                  <a:pt x="8339328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357" y="1768291"/>
            <a:ext cx="3663752" cy="318540"/>
          </a:xfrm>
          <a:custGeom>
            <a:avLst/>
            <a:gdLst/>
            <a:ahLst/>
            <a:cxnLst/>
            <a:rect l="l" t="t" r="r" b="b"/>
            <a:pathLst>
              <a:path w="8458200" h="713739">
                <a:moveTo>
                  <a:pt x="0" y="118871"/>
                </a:moveTo>
                <a:lnTo>
                  <a:pt x="9342" y="72598"/>
                </a:lnTo>
                <a:lnTo>
                  <a:pt x="34818" y="34813"/>
                </a:lnTo>
                <a:lnTo>
                  <a:pt x="72603" y="9340"/>
                </a:lnTo>
                <a:lnTo>
                  <a:pt x="118872" y="0"/>
                </a:lnTo>
                <a:lnTo>
                  <a:pt x="8339328" y="0"/>
                </a:lnTo>
                <a:lnTo>
                  <a:pt x="8385601" y="9340"/>
                </a:lnTo>
                <a:lnTo>
                  <a:pt x="8423386" y="34813"/>
                </a:lnTo>
                <a:lnTo>
                  <a:pt x="8448859" y="72598"/>
                </a:lnTo>
                <a:lnTo>
                  <a:pt x="8458200" y="118871"/>
                </a:lnTo>
                <a:lnTo>
                  <a:pt x="8458200" y="594360"/>
                </a:lnTo>
                <a:lnTo>
                  <a:pt x="8448859" y="640633"/>
                </a:lnTo>
                <a:lnTo>
                  <a:pt x="8423386" y="678418"/>
                </a:lnTo>
                <a:lnTo>
                  <a:pt x="8385601" y="703891"/>
                </a:lnTo>
                <a:lnTo>
                  <a:pt x="8339328" y="713232"/>
                </a:lnTo>
                <a:lnTo>
                  <a:pt x="118872" y="713232"/>
                </a:lnTo>
                <a:lnTo>
                  <a:pt x="72603" y="703891"/>
                </a:lnTo>
                <a:lnTo>
                  <a:pt x="34818" y="678418"/>
                </a:lnTo>
                <a:lnTo>
                  <a:pt x="9342" y="640633"/>
                </a:lnTo>
                <a:lnTo>
                  <a:pt x="0" y="594360"/>
                </a:lnTo>
                <a:lnTo>
                  <a:pt x="0" y="11887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357" y="2128774"/>
            <a:ext cx="3663752" cy="353681"/>
          </a:xfrm>
          <a:custGeom>
            <a:avLst/>
            <a:gdLst/>
            <a:ahLst/>
            <a:cxnLst/>
            <a:rect l="l" t="t" r="r" b="b"/>
            <a:pathLst>
              <a:path w="8458200" h="792479">
                <a:moveTo>
                  <a:pt x="8326120" y="0"/>
                </a:moveTo>
                <a:lnTo>
                  <a:pt x="132080" y="0"/>
                </a:lnTo>
                <a:lnTo>
                  <a:pt x="90331" y="6738"/>
                </a:lnTo>
                <a:lnTo>
                  <a:pt x="54073" y="25497"/>
                </a:lnTo>
                <a:lnTo>
                  <a:pt x="25482" y="54095"/>
                </a:lnTo>
                <a:lnTo>
                  <a:pt x="6733" y="90350"/>
                </a:lnTo>
                <a:lnTo>
                  <a:pt x="0" y="132080"/>
                </a:lnTo>
                <a:lnTo>
                  <a:pt x="0" y="660400"/>
                </a:lnTo>
                <a:lnTo>
                  <a:pt x="6733" y="702129"/>
                </a:lnTo>
                <a:lnTo>
                  <a:pt x="25482" y="738384"/>
                </a:lnTo>
                <a:lnTo>
                  <a:pt x="54073" y="766982"/>
                </a:lnTo>
                <a:lnTo>
                  <a:pt x="90331" y="785741"/>
                </a:lnTo>
                <a:lnTo>
                  <a:pt x="132080" y="792480"/>
                </a:lnTo>
                <a:lnTo>
                  <a:pt x="8326120" y="792480"/>
                </a:lnTo>
                <a:lnTo>
                  <a:pt x="8367849" y="785741"/>
                </a:lnTo>
                <a:lnTo>
                  <a:pt x="8404104" y="766982"/>
                </a:lnTo>
                <a:lnTo>
                  <a:pt x="8432702" y="738384"/>
                </a:lnTo>
                <a:lnTo>
                  <a:pt x="8451461" y="702129"/>
                </a:lnTo>
                <a:lnTo>
                  <a:pt x="8458200" y="660400"/>
                </a:lnTo>
                <a:lnTo>
                  <a:pt x="8458200" y="132080"/>
                </a:lnTo>
                <a:lnTo>
                  <a:pt x="8451461" y="90350"/>
                </a:lnTo>
                <a:lnTo>
                  <a:pt x="8432702" y="54095"/>
                </a:lnTo>
                <a:lnTo>
                  <a:pt x="8404104" y="25497"/>
                </a:lnTo>
                <a:lnTo>
                  <a:pt x="8367849" y="6738"/>
                </a:lnTo>
                <a:lnTo>
                  <a:pt x="8326120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357" y="2128774"/>
            <a:ext cx="3663752" cy="353681"/>
          </a:xfrm>
          <a:custGeom>
            <a:avLst/>
            <a:gdLst/>
            <a:ahLst/>
            <a:cxnLst/>
            <a:rect l="l" t="t" r="r" b="b"/>
            <a:pathLst>
              <a:path w="8458200" h="792479">
                <a:moveTo>
                  <a:pt x="0" y="132080"/>
                </a:moveTo>
                <a:lnTo>
                  <a:pt x="6733" y="90350"/>
                </a:lnTo>
                <a:lnTo>
                  <a:pt x="25482" y="54095"/>
                </a:lnTo>
                <a:lnTo>
                  <a:pt x="54073" y="25497"/>
                </a:lnTo>
                <a:lnTo>
                  <a:pt x="90331" y="6738"/>
                </a:lnTo>
                <a:lnTo>
                  <a:pt x="132080" y="0"/>
                </a:lnTo>
                <a:lnTo>
                  <a:pt x="8326120" y="0"/>
                </a:lnTo>
                <a:lnTo>
                  <a:pt x="8367849" y="6738"/>
                </a:lnTo>
                <a:lnTo>
                  <a:pt x="8404104" y="25497"/>
                </a:lnTo>
                <a:lnTo>
                  <a:pt x="8432702" y="54095"/>
                </a:lnTo>
                <a:lnTo>
                  <a:pt x="8451461" y="90350"/>
                </a:lnTo>
                <a:lnTo>
                  <a:pt x="8458200" y="132080"/>
                </a:lnTo>
                <a:lnTo>
                  <a:pt x="8458200" y="660400"/>
                </a:lnTo>
                <a:lnTo>
                  <a:pt x="8451461" y="702129"/>
                </a:lnTo>
                <a:lnTo>
                  <a:pt x="8432702" y="738384"/>
                </a:lnTo>
                <a:lnTo>
                  <a:pt x="8404104" y="766982"/>
                </a:lnTo>
                <a:lnTo>
                  <a:pt x="8367849" y="785741"/>
                </a:lnTo>
                <a:lnTo>
                  <a:pt x="8326120" y="792480"/>
                </a:lnTo>
                <a:lnTo>
                  <a:pt x="132080" y="792480"/>
                </a:lnTo>
                <a:lnTo>
                  <a:pt x="90331" y="785741"/>
                </a:lnTo>
                <a:lnTo>
                  <a:pt x="54073" y="766982"/>
                </a:lnTo>
                <a:lnTo>
                  <a:pt x="25482" y="738384"/>
                </a:lnTo>
                <a:lnTo>
                  <a:pt x="6733" y="702129"/>
                </a:lnTo>
                <a:lnTo>
                  <a:pt x="0" y="660400"/>
                </a:lnTo>
                <a:lnTo>
                  <a:pt x="0" y="13208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57" y="2551150"/>
            <a:ext cx="3663752" cy="305503"/>
          </a:xfrm>
          <a:custGeom>
            <a:avLst/>
            <a:gdLst/>
            <a:ahLst/>
            <a:cxnLst/>
            <a:rect l="l" t="t" r="r" b="b"/>
            <a:pathLst>
              <a:path w="8458200" h="684529">
                <a:moveTo>
                  <a:pt x="8344154" y="0"/>
                </a:moveTo>
                <a:lnTo>
                  <a:pt x="114046" y="0"/>
                </a:lnTo>
                <a:lnTo>
                  <a:pt x="69651" y="8961"/>
                </a:lnTo>
                <a:lnTo>
                  <a:pt x="33401" y="33401"/>
                </a:lnTo>
                <a:lnTo>
                  <a:pt x="8961" y="69651"/>
                </a:lnTo>
                <a:lnTo>
                  <a:pt x="0" y="114045"/>
                </a:lnTo>
                <a:lnTo>
                  <a:pt x="0" y="570229"/>
                </a:lnTo>
                <a:lnTo>
                  <a:pt x="8961" y="614624"/>
                </a:lnTo>
                <a:lnTo>
                  <a:pt x="33400" y="650874"/>
                </a:lnTo>
                <a:lnTo>
                  <a:pt x="69651" y="675314"/>
                </a:lnTo>
                <a:lnTo>
                  <a:pt x="114046" y="684276"/>
                </a:lnTo>
                <a:lnTo>
                  <a:pt x="8344154" y="684276"/>
                </a:lnTo>
                <a:lnTo>
                  <a:pt x="8388548" y="675314"/>
                </a:lnTo>
                <a:lnTo>
                  <a:pt x="8424799" y="650874"/>
                </a:lnTo>
                <a:lnTo>
                  <a:pt x="8449238" y="614624"/>
                </a:lnTo>
                <a:lnTo>
                  <a:pt x="8458200" y="570229"/>
                </a:lnTo>
                <a:lnTo>
                  <a:pt x="8458200" y="114045"/>
                </a:lnTo>
                <a:lnTo>
                  <a:pt x="8449238" y="69651"/>
                </a:lnTo>
                <a:lnTo>
                  <a:pt x="8424799" y="33401"/>
                </a:lnTo>
                <a:lnTo>
                  <a:pt x="8388548" y="8961"/>
                </a:lnTo>
                <a:lnTo>
                  <a:pt x="8344154" y="0"/>
                </a:lnTo>
                <a:close/>
              </a:path>
            </a:pathLst>
          </a:custGeom>
          <a:solidFill>
            <a:srgbClr val="C4BC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357" y="2551150"/>
            <a:ext cx="3663752" cy="305503"/>
          </a:xfrm>
          <a:custGeom>
            <a:avLst/>
            <a:gdLst/>
            <a:ahLst/>
            <a:cxnLst/>
            <a:rect l="l" t="t" r="r" b="b"/>
            <a:pathLst>
              <a:path w="8458200" h="684529">
                <a:moveTo>
                  <a:pt x="0" y="114045"/>
                </a:moveTo>
                <a:lnTo>
                  <a:pt x="8961" y="69651"/>
                </a:lnTo>
                <a:lnTo>
                  <a:pt x="33401" y="33401"/>
                </a:lnTo>
                <a:lnTo>
                  <a:pt x="69651" y="8961"/>
                </a:lnTo>
                <a:lnTo>
                  <a:pt x="114046" y="0"/>
                </a:lnTo>
                <a:lnTo>
                  <a:pt x="8344154" y="0"/>
                </a:lnTo>
                <a:lnTo>
                  <a:pt x="8388548" y="8961"/>
                </a:lnTo>
                <a:lnTo>
                  <a:pt x="8424799" y="33400"/>
                </a:lnTo>
                <a:lnTo>
                  <a:pt x="8449238" y="69651"/>
                </a:lnTo>
                <a:lnTo>
                  <a:pt x="8458200" y="114045"/>
                </a:lnTo>
                <a:lnTo>
                  <a:pt x="8458200" y="570229"/>
                </a:lnTo>
                <a:lnTo>
                  <a:pt x="8449238" y="614624"/>
                </a:lnTo>
                <a:lnTo>
                  <a:pt x="8424799" y="650874"/>
                </a:lnTo>
                <a:lnTo>
                  <a:pt x="8388548" y="675314"/>
                </a:lnTo>
                <a:lnTo>
                  <a:pt x="8344154" y="684276"/>
                </a:lnTo>
                <a:lnTo>
                  <a:pt x="114046" y="684276"/>
                </a:lnTo>
                <a:lnTo>
                  <a:pt x="69651" y="675314"/>
                </a:lnTo>
                <a:lnTo>
                  <a:pt x="33400" y="650874"/>
                </a:lnTo>
                <a:lnTo>
                  <a:pt x="8961" y="614624"/>
                </a:lnTo>
                <a:lnTo>
                  <a:pt x="0" y="570229"/>
                </a:lnTo>
                <a:lnTo>
                  <a:pt x="0" y="11404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0755" y="372952"/>
            <a:ext cx="3625354" cy="2472637"/>
          </a:xfrm>
          <a:prstGeom prst="rect">
            <a:avLst/>
          </a:prstGeom>
        </p:spPr>
        <p:txBody>
          <a:bodyPr vert="horz" wrap="square" lIns="0" tIns="13372" rIns="0" bIns="0" rtlCol="0">
            <a:spAutoFit/>
          </a:bodyPr>
          <a:lstStyle/>
          <a:p>
            <a:pPr marL="167980" marR="2229" indent="-120344">
              <a:lnSpc>
                <a:spcPct val="94700"/>
              </a:lnSpc>
              <a:spcBef>
                <a:spcPts val="10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68259" algn="l"/>
              </a:tabLst>
            </a:pPr>
            <a:r>
              <a:rPr spc="-11" dirty="0">
                <a:latin typeface="Calibri"/>
                <a:cs typeface="Calibri"/>
              </a:rPr>
              <a:t>Trong </a:t>
            </a:r>
            <a:r>
              <a:rPr spc="2" dirty="0">
                <a:latin typeface="Calibri"/>
                <a:cs typeface="Calibri"/>
              </a:rPr>
              <a:t>đoạn mã </a:t>
            </a:r>
            <a:r>
              <a:rPr spc="-15" dirty="0">
                <a:latin typeface="Calibri"/>
                <a:cs typeface="Calibri"/>
              </a:rPr>
              <a:t>này, </a:t>
            </a:r>
            <a:r>
              <a:rPr dirty="0">
                <a:latin typeface="Calibri"/>
                <a:cs typeface="Calibri"/>
              </a:rPr>
              <a:t>ba </a:t>
            </a:r>
            <a:r>
              <a:rPr spc="-2" dirty="0">
                <a:latin typeface="Calibri"/>
                <a:cs typeface="Calibri"/>
              </a:rPr>
              <a:t>tập </a:t>
            </a:r>
            <a:r>
              <a:rPr dirty="0">
                <a:latin typeface="Calibri"/>
                <a:cs typeface="Calibri"/>
              </a:rPr>
              <a:t>tin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bao gồm, CSS (jquery.mobile-1.0a3.min.css),  jQuery </a:t>
            </a:r>
            <a:r>
              <a:rPr spc="2" dirty="0">
                <a:latin typeface="Calibri"/>
                <a:cs typeface="Calibri"/>
              </a:rPr>
              <a:t>thư </a:t>
            </a:r>
            <a:r>
              <a:rPr dirty="0">
                <a:latin typeface="Calibri"/>
                <a:cs typeface="Calibri"/>
              </a:rPr>
              <a:t>viện (jquery-1.5.min.js),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thư </a:t>
            </a:r>
            <a:r>
              <a:rPr dirty="0">
                <a:latin typeface="Calibri"/>
                <a:cs typeface="Calibri"/>
              </a:rPr>
              <a:t>viện di </a:t>
            </a:r>
            <a:r>
              <a:rPr spc="2" dirty="0">
                <a:latin typeface="Calibri"/>
                <a:cs typeface="Calibri"/>
              </a:rPr>
              <a:t>động </a:t>
            </a:r>
            <a:r>
              <a:rPr dirty="0">
                <a:latin typeface="Calibri"/>
                <a:cs typeface="Calibri"/>
              </a:rPr>
              <a:t>jQuery (jquery.mobile-  1.0a3.</a:t>
            </a:r>
            <a:r>
              <a:rPr spc="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min.js).</a:t>
            </a:r>
          </a:p>
          <a:p>
            <a:pPr marL="167980" marR="527063" indent="-120344">
              <a:lnSpc>
                <a:spcPts val="904"/>
              </a:lnSpc>
              <a:spcBef>
                <a:spcPts val="3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68259" algn="l"/>
              </a:tabLst>
            </a:pPr>
            <a:r>
              <a:rPr spc="2" dirty="0">
                <a:latin typeface="Calibri"/>
                <a:cs typeface="Calibri"/>
              </a:rPr>
              <a:t>Một người </a:t>
            </a:r>
            <a:r>
              <a:rPr dirty="0">
                <a:latin typeface="Calibri"/>
                <a:cs typeface="Calibri"/>
              </a:rPr>
              <a:t>sử dụng </a:t>
            </a:r>
            <a:r>
              <a:rPr spc="2" dirty="0">
                <a:latin typeface="Calibri"/>
                <a:cs typeface="Calibri"/>
              </a:rPr>
              <a:t>cũng </a:t>
            </a:r>
            <a:r>
              <a:rPr dirty="0">
                <a:latin typeface="Calibri"/>
                <a:cs typeface="Calibri"/>
              </a:rPr>
              <a:t>có thể </a:t>
            </a:r>
            <a:r>
              <a:rPr spc="-2" dirty="0">
                <a:latin typeface="Calibri"/>
                <a:cs typeface="Calibri"/>
              </a:rPr>
              <a:t>tải </a:t>
            </a:r>
            <a:r>
              <a:rPr dirty="0">
                <a:latin typeface="Calibri"/>
                <a:cs typeface="Calibri"/>
              </a:rPr>
              <a:t>các thư viện jQuery </a:t>
            </a:r>
            <a:r>
              <a:rPr spc="2" dirty="0">
                <a:latin typeface="Calibri"/>
                <a:cs typeface="Calibri"/>
              </a:rPr>
              <a:t>từ </a:t>
            </a:r>
            <a:r>
              <a:rPr spc="-2" dirty="0">
                <a:latin typeface="Calibri"/>
                <a:cs typeface="Calibri"/>
              </a:rPr>
              <a:t>trang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 </a:t>
            </a:r>
            <a:r>
              <a:rPr dirty="0">
                <a:latin typeface="Calibri"/>
                <a:cs typeface="Calibri"/>
                <a:hlinkClick r:id="rId3"/>
              </a:rPr>
              <a:t> </a:t>
            </a:r>
            <a:r>
              <a:rPr spc="-2" dirty="0">
                <a:latin typeface="Calibri"/>
                <a:cs typeface="Calibri"/>
                <a:hlinkClick r:id="rId3"/>
              </a:rPr>
              <a:t>http://code.jquery.com/.</a:t>
            </a:r>
            <a:endParaRPr dirty="0">
              <a:latin typeface="Calibri"/>
              <a:cs typeface="Calibri"/>
            </a:endParaRPr>
          </a:p>
          <a:p>
            <a:pPr>
              <a:spcBef>
                <a:spcPts val="4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5850">
              <a:lnSpc>
                <a:spcPts val="884"/>
              </a:lnSpc>
            </a:pPr>
            <a:r>
              <a:rPr spc="-2" dirty="0">
                <a:latin typeface="Arial"/>
                <a:cs typeface="Arial"/>
              </a:rPr>
              <a:t>JQuery </a:t>
            </a:r>
            <a:r>
              <a:rPr spc="-4" dirty="0">
                <a:latin typeface="Arial"/>
                <a:cs typeface="Arial"/>
              </a:rPr>
              <a:t>Mobile </a:t>
            </a:r>
            <a:r>
              <a:rPr dirty="0">
                <a:latin typeface="Arial"/>
                <a:cs typeface="Arial"/>
              </a:rPr>
              <a:t>có thẻ </a:t>
            </a:r>
            <a:r>
              <a:rPr spc="-2" dirty="0">
                <a:latin typeface="Arial"/>
                <a:cs typeface="Arial"/>
              </a:rPr>
              <a:t>HTML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làm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họ </a:t>
            </a:r>
            <a:r>
              <a:rPr dirty="0">
                <a:latin typeface="Arial"/>
                <a:cs typeface="Arial"/>
              </a:rPr>
              <a:t>trên các </a:t>
            </a:r>
            <a:r>
              <a:rPr spc="-2" dirty="0">
                <a:latin typeface="Arial"/>
                <a:cs typeface="Arial"/>
              </a:rPr>
              <a:t>thiết bị di </a:t>
            </a:r>
            <a:r>
              <a:rPr spc="-4" dirty="0">
                <a:latin typeface="Arial"/>
                <a:cs typeface="Arial"/>
              </a:rPr>
              <a:t>động. </a:t>
            </a:r>
            <a:r>
              <a:rPr spc="-2" dirty="0">
                <a:latin typeface="Arial"/>
                <a:cs typeface="Arial"/>
              </a:rPr>
              <a:t>Để làm</a:t>
            </a:r>
            <a:r>
              <a:rPr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việc</a:t>
            </a:r>
            <a:endParaRPr dirty="0">
              <a:latin typeface="Arial"/>
              <a:cs typeface="Arial"/>
            </a:endParaRPr>
          </a:p>
          <a:p>
            <a:pPr marL="5850">
              <a:lnSpc>
                <a:spcPts val="884"/>
              </a:lnSpc>
            </a:pPr>
            <a:r>
              <a:rPr spc="-20" dirty="0">
                <a:latin typeface="Arial"/>
                <a:cs typeface="Arial"/>
              </a:rPr>
              <a:t>này, </a:t>
            </a:r>
            <a:r>
              <a:rPr spc="-2" dirty="0">
                <a:latin typeface="Arial"/>
                <a:cs typeface="Arial"/>
              </a:rPr>
              <a:t>HTML </a:t>
            </a:r>
            <a:r>
              <a:rPr dirty="0">
                <a:latin typeface="Arial"/>
                <a:cs typeface="Arial"/>
              </a:rPr>
              <a:t>có sử </a:t>
            </a:r>
            <a:r>
              <a:rPr spc="-2" dirty="0">
                <a:latin typeface="Arial"/>
                <a:cs typeface="Arial"/>
              </a:rPr>
              <a:t>dụng các thuộc tính dữ</a:t>
            </a:r>
            <a:r>
              <a:rPr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liệu.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5571"/>
            <a:r>
              <a:rPr spc="-2" dirty="0">
                <a:latin typeface="Arial"/>
                <a:cs typeface="Arial"/>
              </a:rPr>
              <a:t>jQuery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spc="-2" dirty="0">
                <a:latin typeface="Arial"/>
                <a:cs typeface="Arial"/>
              </a:rPr>
              <a:t>các thuộc tính </a:t>
            </a:r>
            <a:r>
              <a:rPr spc="-4" dirty="0">
                <a:latin typeface="Arial"/>
                <a:cs typeface="Arial"/>
              </a:rPr>
              <a:t>như </a:t>
            </a:r>
            <a:r>
              <a:rPr spc="-2" dirty="0">
                <a:latin typeface="Arial"/>
                <a:cs typeface="Arial"/>
              </a:rPr>
              <a:t>các chỉ </a:t>
            </a:r>
            <a:r>
              <a:rPr dirty="0">
                <a:latin typeface="Arial"/>
                <a:cs typeface="Arial"/>
              </a:rPr>
              <a:t>số </a:t>
            </a:r>
            <a:r>
              <a:rPr spc="-2" dirty="0">
                <a:latin typeface="Arial"/>
                <a:cs typeface="Arial"/>
              </a:rPr>
              <a:t>làm cho nó trên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trang</a:t>
            </a:r>
            <a:r>
              <a:rPr spc="35" dirty="0">
                <a:latin typeface="Arial"/>
                <a:cs typeface="Arial"/>
              </a:rPr>
              <a:t> </a:t>
            </a:r>
            <a:r>
              <a:rPr spc="-7" dirty="0"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6129" marR="15600">
              <a:lnSpc>
                <a:spcPts val="820"/>
              </a:lnSpc>
              <a:spcBef>
                <a:spcPts val="691"/>
              </a:spcBef>
            </a:pPr>
            <a:r>
              <a:rPr spc="-2" dirty="0">
                <a:latin typeface="Arial"/>
                <a:cs typeface="Arial"/>
              </a:rPr>
              <a:t>jQuery cũng </a:t>
            </a:r>
            <a:r>
              <a:rPr spc="-4" dirty="0">
                <a:latin typeface="Arial"/>
                <a:cs typeface="Arial"/>
              </a:rPr>
              <a:t>giống như </a:t>
            </a:r>
            <a:r>
              <a:rPr spc="-2" dirty="0">
                <a:latin typeface="Arial"/>
                <a:cs typeface="Arial"/>
              </a:rPr>
              <a:t>div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2" dirty="0">
                <a:latin typeface="Arial"/>
                <a:cs typeface="Arial"/>
              </a:rPr>
              <a:t>dụng một giá </a:t>
            </a:r>
            <a:r>
              <a:rPr dirty="0">
                <a:latin typeface="Arial"/>
                <a:cs typeface="Arial"/>
              </a:rPr>
              <a:t>trị </a:t>
            </a:r>
            <a:r>
              <a:rPr spc="-2" dirty="0">
                <a:latin typeface="Arial"/>
                <a:cs typeface="Arial"/>
              </a:rPr>
              <a:t>dữ liệu </a:t>
            </a:r>
            <a:r>
              <a:rPr dirty="0">
                <a:latin typeface="Arial"/>
                <a:cs typeface="Arial"/>
              </a:rPr>
              <a:t>vai </a:t>
            </a:r>
            <a:r>
              <a:rPr spc="-2" dirty="0">
                <a:latin typeface="Arial"/>
                <a:cs typeface="Arial"/>
              </a:rPr>
              <a:t>trò đặc </a:t>
            </a:r>
            <a:r>
              <a:rPr spc="-4" dirty="0">
                <a:latin typeface="Arial"/>
                <a:cs typeface="Arial"/>
              </a:rPr>
              <a:t>biệt </a:t>
            </a:r>
            <a:r>
              <a:rPr spc="-2" dirty="0">
                <a:latin typeface="Arial"/>
                <a:cs typeface="Arial"/>
              </a:rPr>
              <a:t>như trang,  nội </a:t>
            </a:r>
            <a:r>
              <a:rPr spc="-4" dirty="0">
                <a:latin typeface="Arial"/>
                <a:cs typeface="Arial"/>
              </a:rPr>
              <a:t>dung, </a:t>
            </a:r>
            <a:r>
              <a:rPr dirty="0">
                <a:latin typeface="Arial"/>
                <a:cs typeface="Arial"/>
              </a:rPr>
              <a:t>tiêu </a:t>
            </a:r>
            <a:r>
              <a:rPr spc="-2" dirty="0">
                <a:latin typeface="Arial"/>
                <a:cs typeface="Arial"/>
              </a:rPr>
              <a:t>đề, </a:t>
            </a:r>
            <a:r>
              <a:rPr dirty="0">
                <a:latin typeface="Arial"/>
                <a:cs typeface="Arial"/>
              </a:rPr>
              <a:t>và</a:t>
            </a:r>
            <a:r>
              <a:rPr spc="18" dirty="0">
                <a:latin typeface="Arial"/>
                <a:cs typeface="Arial"/>
              </a:rPr>
              <a:t> </a:t>
            </a:r>
            <a:r>
              <a:rPr spc="-9" dirty="0">
                <a:latin typeface="Arial"/>
                <a:cs typeface="Arial"/>
              </a:rPr>
              <a:t>footer.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7800">
              <a:spcBef>
                <a:spcPts val="551"/>
              </a:spcBef>
            </a:pPr>
            <a:r>
              <a:rPr spc="-2" dirty="0">
                <a:latin typeface="Arial"/>
                <a:cs typeface="Arial"/>
              </a:rPr>
              <a:t>Có </a:t>
            </a:r>
            <a:r>
              <a:rPr spc="-4" dirty="0">
                <a:latin typeface="Arial"/>
                <a:cs typeface="Arial"/>
              </a:rPr>
              <a:t>nhiều </a:t>
            </a:r>
            <a:r>
              <a:rPr spc="-2" dirty="0">
                <a:latin typeface="Arial"/>
                <a:cs typeface="Arial"/>
              </a:rPr>
              <a:t>khối div thêm vào mã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trang, </a:t>
            </a:r>
            <a:r>
              <a:rPr spc="-4" dirty="0">
                <a:latin typeface="Arial"/>
                <a:cs typeface="Arial"/>
              </a:rPr>
              <a:t>nội dung, </a:t>
            </a:r>
            <a:r>
              <a:rPr spc="-2" dirty="0">
                <a:latin typeface="Arial"/>
                <a:cs typeface="Arial"/>
              </a:rPr>
              <a:t>tiêu đề, </a:t>
            </a:r>
            <a:r>
              <a:rPr dirty="0">
                <a:latin typeface="Arial"/>
                <a:cs typeface="Arial"/>
              </a:rPr>
              <a:t>và</a:t>
            </a:r>
            <a:r>
              <a:rPr spc="48" dirty="0">
                <a:latin typeface="Arial"/>
                <a:cs typeface="Arial"/>
              </a:rPr>
              <a:t> </a:t>
            </a:r>
            <a:r>
              <a:rPr spc="-9" dirty="0">
                <a:latin typeface="Arial"/>
                <a:cs typeface="Arial"/>
              </a:rPr>
              <a:t>footer.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5571">
              <a:lnSpc>
                <a:spcPts val="884"/>
              </a:lnSpc>
              <a:spcBef>
                <a:spcPts val="719"/>
              </a:spcBef>
            </a:pPr>
            <a:r>
              <a:rPr spc="-2" dirty="0">
                <a:latin typeface="Arial"/>
                <a:cs typeface="Arial"/>
              </a:rPr>
              <a:t>Để hiển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2" dirty="0">
                <a:latin typeface="Arial"/>
                <a:cs typeface="Arial"/>
              </a:rPr>
              <a:t>các mẫu xe khác nhau một listview dữ liệu được thêm </a:t>
            </a:r>
            <a:r>
              <a:rPr dirty="0">
                <a:latin typeface="Arial"/>
                <a:cs typeface="Arial"/>
              </a:rPr>
              <a:t>vào </a:t>
            </a:r>
            <a:r>
              <a:rPr spc="-2" dirty="0">
                <a:latin typeface="Arial"/>
                <a:cs typeface="Arial"/>
              </a:rPr>
              <a:t>để</a:t>
            </a:r>
            <a:r>
              <a:rPr spc="33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tăng</a:t>
            </a:r>
            <a:endParaRPr dirty="0">
              <a:latin typeface="Arial"/>
              <a:cs typeface="Arial"/>
            </a:endParaRPr>
          </a:p>
          <a:p>
            <a:pPr marL="5571">
              <a:lnSpc>
                <a:spcPts val="884"/>
              </a:lnSpc>
            </a:pPr>
            <a:r>
              <a:rPr spc="-2" dirty="0">
                <a:latin typeface="Arial"/>
                <a:cs typeface="Arial"/>
              </a:rPr>
              <a:t>cường </a:t>
            </a:r>
            <a:r>
              <a:rPr spc="-4" dirty="0">
                <a:latin typeface="Arial"/>
                <a:cs typeface="Arial"/>
              </a:rPr>
              <a:t>giao diện </a:t>
            </a:r>
            <a:r>
              <a:rPr spc="-2" dirty="0">
                <a:latin typeface="Arial"/>
                <a:cs typeface="Arial"/>
              </a:rPr>
              <a:t>của trang </a:t>
            </a:r>
            <a:r>
              <a:rPr spc="-9" dirty="0">
                <a:latin typeface="Arial"/>
                <a:cs typeface="Arial"/>
              </a:rPr>
              <a:t>web </a:t>
            </a:r>
            <a:r>
              <a:rPr spc="-4" dirty="0">
                <a:latin typeface="Arial"/>
                <a:cs typeface="Arial"/>
              </a:rPr>
              <a:t>điện </a:t>
            </a:r>
            <a:r>
              <a:rPr spc="-2" dirty="0">
                <a:latin typeface="Arial"/>
                <a:cs typeface="Arial"/>
              </a:rPr>
              <a:t>thoại di</a:t>
            </a:r>
            <a:r>
              <a:rPr spc="61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động.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63383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jQuery Mobile</a:t>
            </a:r>
            <a:r>
              <a:rPr spc="-20" dirty="0"/>
              <a:t> </a:t>
            </a:r>
            <a:r>
              <a:rPr spc="-2" dirty="0"/>
              <a:t>5-6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59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65704" y="816526"/>
            <a:ext cx="3498718" cy="3026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5704" y="816526"/>
            <a:ext cx="3498718" cy="302669"/>
          </a:xfrm>
          <a:custGeom>
            <a:avLst/>
            <a:gdLst/>
            <a:ahLst/>
            <a:cxnLst/>
            <a:rect l="l" t="t" r="r" b="b"/>
            <a:pathLst>
              <a:path w="8077200" h="678180">
                <a:moveTo>
                  <a:pt x="0" y="146430"/>
                </a:moveTo>
                <a:lnTo>
                  <a:pt x="7463" y="100136"/>
                </a:lnTo>
                <a:lnTo>
                  <a:pt x="28247" y="59938"/>
                </a:lnTo>
                <a:lnTo>
                  <a:pt x="59941" y="28244"/>
                </a:lnTo>
                <a:lnTo>
                  <a:pt x="100135" y="7462"/>
                </a:lnTo>
                <a:lnTo>
                  <a:pt x="146418" y="0"/>
                </a:lnTo>
                <a:lnTo>
                  <a:pt x="7930769" y="0"/>
                </a:lnTo>
                <a:lnTo>
                  <a:pt x="7977063" y="7462"/>
                </a:lnTo>
                <a:lnTo>
                  <a:pt x="8017261" y="28244"/>
                </a:lnTo>
                <a:lnTo>
                  <a:pt x="8048955" y="59938"/>
                </a:lnTo>
                <a:lnTo>
                  <a:pt x="8069737" y="100136"/>
                </a:lnTo>
                <a:lnTo>
                  <a:pt x="8077200" y="146430"/>
                </a:lnTo>
                <a:lnTo>
                  <a:pt x="8077200" y="531749"/>
                </a:lnTo>
                <a:lnTo>
                  <a:pt x="8069737" y="578043"/>
                </a:lnTo>
                <a:lnTo>
                  <a:pt x="8048955" y="618241"/>
                </a:lnTo>
                <a:lnTo>
                  <a:pt x="8017261" y="649935"/>
                </a:lnTo>
                <a:lnTo>
                  <a:pt x="7977063" y="670717"/>
                </a:lnTo>
                <a:lnTo>
                  <a:pt x="7930769" y="678179"/>
                </a:lnTo>
                <a:lnTo>
                  <a:pt x="146418" y="678179"/>
                </a:lnTo>
                <a:lnTo>
                  <a:pt x="100135" y="670717"/>
                </a:lnTo>
                <a:lnTo>
                  <a:pt x="59941" y="649935"/>
                </a:lnTo>
                <a:lnTo>
                  <a:pt x="28247" y="618241"/>
                </a:lnTo>
                <a:lnTo>
                  <a:pt x="7463" y="578043"/>
                </a:lnTo>
                <a:lnTo>
                  <a:pt x="0" y="531749"/>
                </a:lnTo>
                <a:lnTo>
                  <a:pt x="0" y="14643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7025" y="1224620"/>
            <a:ext cx="3498718" cy="2271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7025" y="1224620"/>
            <a:ext cx="3498718" cy="227285"/>
          </a:xfrm>
          <a:custGeom>
            <a:avLst/>
            <a:gdLst/>
            <a:ahLst/>
            <a:cxnLst/>
            <a:rect l="l" t="t" r="r" b="b"/>
            <a:pathLst>
              <a:path w="8077200" h="509270">
                <a:moveTo>
                  <a:pt x="0" y="109854"/>
                </a:moveTo>
                <a:lnTo>
                  <a:pt x="8635" y="67079"/>
                </a:lnTo>
                <a:lnTo>
                  <a:pt x="32184" y="32162"/>
                </a:lnTo>
                <a:lnTo>
                  <a:pt x="67111" y="8628"/>
                </a:lnTo>
                <a:lnTo>
                  <a:pt x="109880" y="0"/>
                </a:lnTo>
                <a:lnTo>
                  <a:pt x="7967345" y="0"/>
                </a:lnTo>
                <a:lnTo>
                  <a:pt x="8010120" y="8628"/>
                </a:lnTo>
                <a:lnTo>
                  <a:pt x="8045037" y="32162"/>
                </a:lnTo>
                <a:lnTo>
                  <a:pt x="8068571" y="67079"/>
                </a:lnTo>
                <a:lnTo>
                  <a:pt x="8077200" y="109854"/>
                </a:lnTo>
                <a:lnTo>
                  <a:pt x="8077200" y="399161"/>
                </a:lnTo>
                <a:lnTo>
                  <a:pt x="8068571" y="441936"/>
                </a:lnTo>
                <a:lnTo>
                  <a:pt x="8045037" y="476853"/>
                </a:lnTo>
                <a:lnTo>
                  <a:pt x="8010120" y="500387"/>
                </a:lnTo>
                <a:lnTo>
                  <a:pt x="7967345" y="509015"/>
                </a:lnTo>
                <a:lnTo>
                  <a:pt x="109880" y="509015"/>
                </a:lnTo>
                <a:lnTo>
                  <a:pt x="67111" y="500387"/>
                </a:lnTo>
                <a:lnTo>
                  <a:pt x="32184" y="476853"/>
                </a:lnTo>
                <a:lnTo>
                  <a:pt x="8635" y="441936"/>
                </a:lnTo>
                <a:lnTo>
                  <a:pt x="0" y="399161"/>
                </a:lnTo>
                <a:lnTo>
                  <a:pt x="0" y="10985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7025" y="1564697"/>
            <a:ext cx="3498718" cy="2271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025" y="1564698"/>
            <a:ext cx="3498718" cy="227285"/>
          </a:xfrm>
          <a:custGeom>
            <a:avLst/>
            <a:gdLst/>
            <a:ahLst/>
            <a:cxnLst/>
            <a:rect l="l" t="t" r="r" b="b"/>
            <a:pathLst>
              <a:path w="8077200" h="509270">
                <a:moveTo>
                  <a:pt x="0" y="109855"/>
                </a:moveTo>
                <a:lnTo>
                  <a:pt x="8635" y="67079"/>
                </a:lnTo>
                <a:lnTo>
                  <a:pt x="32184" y="32162"/>
                </a:lnTo>
                <a:lnTo>
                  <a:pt x="67111" y="8628"/>
                </a:lnTo>
                <a:lnTo>
                  <a:pt x="109880" y="0"/>
                </a:lnTo>
                <a:lnTo>
                  <a:pt x="7967345" y="0"/>
                </a:lnTo>
                <a:lnTo>
                  <a:pt x="8010120" y="8628"/>
                </a:lnTo>
                <a:lnTo>
                  <a:pt x="8045037" y="32162"/>
                </a:lnTo>
                <a:lnTo>
                  <a:pt x="8068571" y="67079"/>
                </a:lnTo>
                <a:lnTo>
                  <a:pt x="8077200" y="109855"/>
                </a:lnTo>
                <a:lnTo>
                  <a:pt x="8077200" y="399161"/>
                </a:lnTo>
                <a:lnTo>
                  <a:pt x="8068571" y="441936"/>
                </a:lnTo>
                <a:lnTo>
                  <a:pt x="8045037" y="476853"/>
                </a:lnTo>
                <a:lnTo>
                  <a:pt x="8010120" y="500387"/>
                </a:lnTo>
                <a:lnTo>
                  <a:pt x="7967345" y="509015"/>
                </a:lnTo>
                <a:lnTo>
                  <a:pt x="109880" y="509015"/>
                </a:lnTo>
                <a:lnTo>
                  <a:pt x="67111" y="500387"/>
                </a:lnTo>
                <a:lnTo>
                  <a:pt x="32184" y="476853"/>
                </a:lnTo>
                <a:lnTo>
                  <a:pt x="8635" y="441936"/>
                </a:lnTo>
                <a:lnTo>
                  <a:pt x="0" y="399161"/>
                </a:lnTo>
                <a:lnTo>
                  <a:pt x="0" y="10985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7025" y="1870767"/>
            <a:ext cx="3498718" cy="2230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7025" y="1870767"/>
            <a:ext cx="3498718" cy="223318"/>
          </a:xfrm>
          <a:custGeom>
            <a:avLst/>
            <a:gdLst/>
            <a:ahLst/>
            <a:cxnLst/>
            <a:rect l="l" t="t" r="r" b="b"/>
            <a:pathLst>
              <a:path w="8077200" h="500379">
                <a:moveTo>
                  <a:pt x="0" y="107950"/>
                </a:moveTo>
                <a:lnTo>
                  <a:pt x="8479" y="65901"/>
                </a:lnTo>
                <a:lnTo>
                  <a:pt x="31605" y="31591"/>
                </a:lnTo>
                <a:lnTo>
                  <a:pt x="65906" y="8473"/>
                </a:lnTo>
                <a:lnTo>
                  <a:pt x="107911" y="0"/>
                </a:lnTo>
                <a:lnTo>
                  <a:pt x="7969250" y="0"/>
                </a:lnTo>
                <a:lnTo>
                  <a:pt x="8011298" y="8473"/>
                </a:lnTo>
                <a:lnTo>
                  <a:pt x="8045608" y="31591"/>
                </a:lnTo>
                <a:lnTo>
                  <a:pt x="8068726" y="65901"/>
                </a:lnTo>
                <a:lnTo>
                  <a:pt x="8077200" y="107950"/>
                </a:lnTo>
                <a:lnTo>
                  <a:pt x="8077200" y="391921"/>
                </a:lnTo>
                <a:lnTo>
                  <a:pt x="8068726" y="433970"/>
                </a:lnTo>
                <a:lnTo>
                  <a:pt x="8045608" y="468280"/>
                </a:lnTo>
                <a:lnTo>
                  <a:pt x="8011298" y="491398"/>
                </a:lnTo>
                <a:lnTo>
                  <a:pt x="7969250" y="499871"/>
                </a:lnTo>
                <a:lnTo>
                  <a:pt x="107911" y="499871"/>
                </a:lnTo>
                <a:lnTo>
                  <a:pt x="65906" y="491398"/>
                </a:lnTo>
                <a:lnTo>
                  <a:pt x="31605" y="468280"/>
                </a:lnTo>
                <a:lnTo>
                  <a:pt x="8479" y="433970"/>
                </a:lnTo>
                <a:lnTo>
                  <a:pt x="0" y="391921"/>
                </a:lnTo>
                <a:lnTo>
                  <a:pt x="0" y="10795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7025" y="2210845"/>
            <a:ext cx="3498718" cy="2271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7025" y="2210845"/>
            <a:ext cx="3498718" cy="227285"/>
          </a:xfrm>
          <a:custGeom>
            <a:avLst/>
            <a:gdLst/>
            <a:ahLst/>
            <a:cxnLst/>
            <a:rect l="l" t="t" r="r" b="b"/>
            <a:pathLst>
              <a:path w="8077200" h="509270">
                <a:moveTo>
                  <a:pt x="0" y="109855"/>
                </a:moveTo>
                <a:lnTo>
                  <a:pt x="8635" y="67079"/>
                </a:lnTo>
                <a:lnTo>
                  <a:pt x="32184" y="32162"/>
                </a:lnTo>
                <a:lnTo>
                  <a:pt x="67111" y="8628"/>
                </a:lnTo>
                <a:lnTo>
                  <a:pt x="109880" y="0"/>
                </a:lnTo>
                <a:lnTo>
                  <a:pt x="7967345" y="0"/>
                </a:lnTo>
                <a:lnTo>
                  <a:pt x="8010120" y="8628"/>
                </a:lnTo>
                <a:lnTo>
                  <a:pt x="8045037" y="32162"/>
                </a:lnTo>
                <a:lnTo>
                  <a:pt x="8068571" y="67079"/>
                </a:lnTo>
                <a:lnTo>
                  <a:pt x="8077200" y="109855"/>
                </a:lnTo>
                <a:lnTo>
                  <a:pt x="8077200" y="399160"/>
                </a:lnTo>
                <a:lnTo>
                  <a:pt x="8068571" y="441936"/>
                </a:lnTo>
                <a:lnTo>
                  <a:pt x="8045037" y="476853"/>
                </a:lnTo>
                <a:lnTo>
                  <a:pt x="8010120" y="500387"/>
                </a:lnTo>
                <a:lnTo>
                  <a:pt x="7967345" y="509016"/>
                </a:lnTo>
                <a:lnTo>
                  <a:pt x="109880" y="509016"/>
                </a:lnTo>
                <a:lnTo>
                  <a:pt x="67111" y="500387"/>
                </a:lnTo>
                <a:lnTo>
                  <a:pt x="32184" y="476853"/>
                </a:lnTo>
                <a:lnTo>
                  <a:pt x="8635" y="441936"/>
                </a:lnTo>
                <a:lnTo>
                  <a:pt x="0" y="399160"/>
                </a:lnTo>
                <a:lnTo>
                  <a:pt x="0" y="10985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12344" y="348410"/>
            <a:ext cx="3651374" cy="2039333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48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Một người </a:t>
            </a:r>
            <a:r>
              <a:rPr dirty="0">
                <a:latin typeface="Calibri"/>
                <a:cs typeface="Calibri"/>
              </a:rPr>
              <a:t>sử dụng cần phải cài đặt Opera </a:t>
            </a:r>
            <a:r>
              <a:rPr spc="2" dirty="0">
                <a:latin typeface="Calibri"/>
                <a:cs typeface="Calibri"/>
              </a:rPr>
              <a:t>Mobile </a:t>
            </a:r>
            <a:r>
              <a:rPr dirty="0">
                <a:latin typeface="Calibri"/>
                <a:cs typeface="Calibri"/>
              </a:rPr>
              <a:t>Emulator </a:t>
            </a:r>
            <a:r>
              <a:rPr spc="2" dirty="0">
                <a:latin typeface="Calibri"/>
                <a:cs typeface="Calibri"/>
              </a:rPr>
              <a:t>từ </a:t>
            </a:r>
            <a:r>
              <a:rPr spc="-2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web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8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Opera.</a:t>
            </a:r>
          </a:p>
          <a:p>
            <a:pPr marL="125916" indent="-120344">
              <a:lnSpc>
                <a:spcPts val="915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Sau </a:t>
            </a:r>
            <a:r>
              <a:rPr dirty="0">
                <a:latin typeface="Calibri"/>
                <a:cs typeface="Calibri"/>
              </a:rPr>
              <a:t>khi cài đặt Opera </a:t>
            </a:r>
            <a:r>
              <a:rPr spc="2" dirty="0">
                <a:latin typeface="Calibri"/>
                <a:cs typeface="Calibri"/>
              </a:rPr>
              <a:t>Mobile </a:t>
            </a:r>
            <a:r>
              <a:rPr spc="-7" dirty="0">
                <a:latin typeface="Calibri"/>
                <a:cs typeface="Calibri"/>
              </a:rPr>
              <a:t>Emulator, </a:t>
            </a:r>
            <a:r>
              <a:rPr spc="2" dirty="0">
                <a:latin typeface="Calibri"/>
                <a:cs typeface="Calibri"/>
              </a:rPr>
              <a:t>thực </a:t>
            </a:r>
            <a:r>
              <a:rPr dirty="0">
                <a:latin typeface="Calibri"/>
                <a:cs typeface="Calibri"/>
              </a:rPr>
              <a:t>hiện các bước sau đây </a:t>
            </a:r>
            <a:r>
              <a:rPr spc="2" dirty="0">
                <a:latin typeface="Calibri"/>
                <a:cs typeface="Calibri"/>
              </a:rPr>
              <a:t>để áp </a:t>
            </a:r>
            <a:r>
              <a:rPr dirty="0">
                <a:latin typeface="Calibri"/>
                <a:cs typeface="Calibri"/>
              </a:rPr>
              <a:t>dụng</a:t>
            </a:r>
            <a:r>
              <a:rPr spc="-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cài</a:t>
            </a:r>
          </a:p>
          <a:p>
            <a:pPr marL="125916">
              <a:lnSpc>
                <a:spcPts val="941"/>
              </a:lnSpc>
            </a:pPr>
            <a:r>
              <a:rPr spc="2" dirty="0">
                <a:latin typeface="Calibri"/>
                <a:cs typeface="Calibri"/>
              </a:rPr>
              <a:t>đặt </a:t>
            </a:r>
            <a:r>
              <a:rPr dirty="0">
                <a:latin typeface="Calibri"/>
                <a:cs typeface="Calibri"/>
              </a:rPr>
              <a:t>vào trình giả</a:t>
            </a:r>
            <a:r>
              <a:rPr spc="-1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lập:</a:t>
            </a:r>
          </a:p>
          <a:p>
            <a:pPr>
              <a:spcBef>
                <a:spcPts val="13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214781" marR="229267" lvl="1" indent="-120344">
              <a:buAutoNum type="arabicPeriod"/>
              <a:tabLst>
                <a:tab pos="197509" algn="l"/>
              </a:tabLst>
            </a:pPr>
            <a:r>
              <a:rPr sz="700" spc="-4" dirty="0">
                <a:latin typeface="Arial"/>
                <a:cs typeface="Arial"/>
              </a:rPr>
              <a:t>Chọn </a:t>
            </a:r>
            <a:r>
              <a:rPr sz="700" b="1" spc="-4" dirty="0">
                <a:latin typeface="Arial"/>
                <a:cs typeface="Arial"/>
              </a:rPr>
              <a:t>All </a:t>
            </a:r>
            <a:r>
              <a:rPr sz="700" b="1" spc="-2" dirty="0">
                <a:latin typeface="Arial"/>
                <a:cs typeface="Arial"/>
              </a:rPr>
              <a:t>Programs </a:t>
            </a:r>
            <a:r>
              <a:rPr sz="700" spc="-2" dirty="0">
                <a:latin typeface="Wingdings"/>
                <a:cs typeface="Wingdings"/>
              </a:rPr>
              <a:t></a:t>
            </a:r>
            <a:r>
              <a:rPr sz="700" spc="-2" dirty="0">
                <a:latin typeface="Times New Roman"/>
                <a:cs typeface="Times New Roman"/>
              </a:rPr>
              <a:t> </a:t>
            </a:r>
            <a:r>
              <a:rPr sz="700" b="1" spc="-2" dirty="0">
                <a:latin typeface="Arial"/>
                <a:cs typeface="Arial"/>
              </a:rPr>
              <a:t>Opera Mobile Emulator </a:t>
            </a:r>
            <a:r>
              <a:rPr sz="700" spc="-2" dirty="0">
                <a:latin typeface="Wingdings"/>
                <a:cs typeface="Wingdings"/>
              </a:rPr>
              <a:t></a:t>
            </a:r>
            <a:r>
              <a:rPr sz="700" spc="-2" dirty="0">
                <a:latin typeface="Times New Roman"/>
                <a:cs typeface="Times New Roman"/>
              </a:rPr>
              <a:t> </a:t>
            </a:r>
            <a:r>
              <a:rPr sz="700" b="1" spc="-2" dirty="0">
                <a:latin typeface="Arial"/>
                <a:cs typeface="Arial"/>
              </a:rPr>
              <a:t>Opera Mobile Emulator</a:t>
            </a:r>
            <a:r>
              <a:rPr sz="700" spc="-2" dirty="0">
                <a:latin typeface="Arial"/>
                <a:cs typeface="Arial"/>
              </a:rPr>
              <a:t>.Hộp  hội thoại </a:t>
            </a:r>
            <a:r>
              <a:rPr sz="700" b="1" spc="-2" dirty="0">
                <a:latin typeface="Arial"/>
                <a:cs typeface="Arial"/>
              </a:rPr>
              <a:t>Opera Mobile Emulator </a:t>
            </a:r>
            <a:r>
              <a:rPr sz="700" spc="-2" dirty="0">
                <a:latin typeface="Arial"/>
                <a:cs typeface="Arial"/>
              </a:rPr>
              <a:t>sẽ hiển</a:t>
            </a:r>
            <a:r>
              <a:rPr sz="700" spc="37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thị.</a:t>
            </a:r>
            <a:endParaRPr sz="7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AutoNum type="arabicPeriod"/>
            </a:pPr>
            <a:endParaRPr dirty="0">
              <a:latin typeface="Times New Roman"/>
              <a:cs typeface="Times New Roman"/>
            </a:endParaRPr>
          </a:p>
          <a:p>
            <a:pPr marL="194166" lvl="1" indent="-98336">
              <a:spcBef>
                <a:spcPts val="590"/>
              </a:spcBef>
              <a:buAutoNum type="arabicPeriod"/>
              <a:tabLst>
                <a:tab pos="194445" algn="l"/>
              </a:tabLst>
            </a:pPr>
            <a:r>
              <a:rPr sz="700" spc="-9" dirty="0">
                <a:latin typeface="Arial"/>
                <a:cs typeface="Arial"/>
              </a:rPr>
              <a:t>Trong </a:t>
            </a:r>
            <a:r>
              <a:rPr sz="700" b="1" spc="-2" dirty="0">
                <a:latin typeface="Arial"/>
                <a:cs typeface="Arial"/>
              </a:rPr>
              <a:t>Profile</a:t>
            </a:r>
            <a:r>
              <a:rPr sz="700" spc="-2" dirty="0">
                <a:latin typeface="Arial"/>
                <a:cs typeface="Arial"/>
              </a:rPr>
              <a:t>, chọn </a:t>
            </a:r>
            <a:r>
              <a:rPr sz="700" b="1" spc="-2" dirty="0">
                <a:latin typeface="Arial"/>
                <a:cs typeface="Arial"/>
              </a:rPr>
              <a:t>Samsung Galaxy</a:t>
            </a:r>
            <a:r>
              <a:rPr sz="700" b="1" spc="44" dirty="0">
                <a:latin typeface="Arial"/>
                <a:cs typeface="Arial"/>
              </a:rPr>
              <a:t> </a:t>
            </a:r>
            <a:r>
              <a:rPr sz="700" b="1" spc="-15" dirty="0">
                <a:latin typeface="Arial"/>
                <a:cs typeface="Arial"/>
              </a:rPr>
              <a:t>Tab</a:t>
            </a:r>
            <a:r>
              <a:rPr sz="700" spc="-15" dirty="0">
                <a:latin typeface="Arial"/>
                <a:cs typeface="Arial"/>
              </a:rPr>
              <a:t>.</a:t>
            </a:r>
            <a:endParaRPr sz="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95551"/>
            <a:r>
              <a:rPr lang="en-US" sz="700" spc="-7" dirty="0" smtClean="0">
                <a:latin typeface="Arial"/>
                <a:cs typeface="Arial"/>
              </a:rPr>
              <a:t>3. </a:t>
            </a:r>
            <a:r>
              <a:rPr sz="700" spc="-7" dirty="0" err="1" smtClean="0">
                <a:latin typeface="Arial"/>
                <a:cs typeface="Arial"/>
              </a:rPr>
              <a:t>Trong</a:t>
            </a:r>
            <a:r>
              <a:rPr sz="700" spc="-7" dirty="0" smtClean="0">
                <a:latin typeface="Arial"/>
                <a:cs typeface="Arial"/>
              </a:rPr>
              <a:t> </a:t>
            </a:r>
            <a:r>
              <a:rPr sz="700" b="1" spc="-2" dirty="0">
                <a:latin typeface="Arial"/>
                <a:cs typeface="Arial"/>
              </a:rPr>
              <a:t>Resolutio</a:t>
            </a:r>
            <a:r>
              <a:rPr sz="700" spc="-2" dirty="0">
                <a:latin typeface="Arial"/>
                <a:cs typeface="Arial"/>
              </a:rPr>
              <a:t>, chọn </a:t>
            </a:r>
            <a:r>
              <a:rPr sz="700" b="1" spc="-2" dirty="0">
                <a:latin typeface="Arial"/>
                <a:cs typeface="Arial"/>
              </a:rPr>
              <a:t>WVGA</a:t>
            </a:r>
            <a:r>
              <a:rPr sz="700" b="1" spc="2" dirty="0">
                <a:latin typeface="Arial"/>
                <a:cs typeface="Arial"/>
              </a:rPr>
              <a:t> </a:t>
            </a:r>
            <a:r>
              <a:rPr sz="700" b="1" spc="-2" dirty="0">
                <a:latin typeface="Arial"/>
                <a:cs typeface="Arial"/>
              </a:rPr>
              <a:t>Portrait(480x800)</a:t>
            </a:r>
            <a:r>
              <a:rPr sz="700" spc="-2" dirty="0">
                <a:latin typeface="Arial"/>
                <a:cs typeface="Arial"/>
              </a:rPr>
              <a:t>.</a:t>
            </a:r>
            <a:endParaRPr sz="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195280" indent="-99451">
              <a:spcBef>
                <a:spcPts val="649"/>
              </a:spcBef>
              <a:buAutoNum type="arabicPeriod" startAt="4"/>
              <a:tabLst>
                <a:tab pos="195559" algn="l"/>
              </a:tabLst>
            </a:pPr>
            <a:r>
              <a:rPr sz="700" spc="-2" dirty="0">
                <a:latin typeface="Arial"/>
                <a:cs typeface="Arial"/>
              </a:rPr>
              <a:t>Chọn</a:t>
            </a:r>
            <a:r>
              <a:rPr sz="700" b="1" spc="-2" dirty="0">
                <a:latin typeface="Arial"/>
                <a:cs typeface="Arial"/>
              </a:rPr>
              <a:t>Update</a:t>
            </a:r>
            <a:r>
              <a:rPr sz="700" spc="-2" dirty="0">
                <a:latin typeface="Arial"/>
                <a:cs typeface="Arial"/>
              </a:rPr>
              <a:t>.</a:t>
            </a:r>
            <a:endParaRPr sz="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AutoNum type="arabicPeriod" startAt="4"/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20"/>
              </a:spcBef>
              <a:buFont typeface="Arial"/>
              <a:buAutoNum type="arabicPeriod" startAt="4"/>
            </a:pPr>
            <a:endParaRPr sz="700" dirty="0">
              <a:latin typeface="Times New Roman"/>
              <a:cs typeface="Times New Roman"/>
            </a:endParaRPr>
          </a:p>
          <a:p>
            <a:pPr marL="195280" indent="-99451">
              <a:buAutoNum type="arabicPeriod" startAt="4"/>
              <a:tabLst>
                <a:tab pos="195559" algn="l"/>
              </a:tabLst>
            </a:pPr>
            <a:r>
              <a:rPr sz="700" spc="-2" dirty="0">
                <a:latin typeface="Arial"/>
                <a:cs typeface="Arial"/>
              </a:rPr>
              <a:t>Chọn </a:t>
            </a:r>
            <a:r>
              <a:rPr sz="700" b="1" spc="-2" dirty="0">
                <a:latin typeface="Arial"/>
                <a:cs typeface="Arial"/>
              </a:rPr>
              <a:t>Launch</a:t>
            </a:r>
            <a:r>
              <a:rPr sz="700" spc="-2" dirty="0">
                <a:latin typeface="Arial"/>
                <a:cs typeface="Arial"/>
              </a:rPr>
              <a:t>. </a:t>
            </a:r>
            <a:r>
              <a:rPr sz="700" b="1" spc="-2" dirty="0">
                <a:latin typeface="Arial"/>
                <a:cs typeface="Arial"/>
              </a:rPr>
              <a:t>Samsung Galaxy </a:t>
            </a:r>
            <a:r>
              <a:rPr sz="700" spc="-4" dirty="0">
                <a:latin typeface="Arial"/>
                <a:cs typeface="Arial"/>
              </a:rPr>
              <a:t>được </a:t>
            </a:r>
            <a:r>
              <a:rPr sz="700" spc="-2" dirty="0">
                <a:latin typeface="Arial"/>
                <a:cs typeface="Arial"/>
              </a:rPr>
              <a:t>hiển</a:t>
            </a:r>
            <a:r>
              <a:rPr sz="700" spc="35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thị.</a:t>
            </a:r>
            <a:endParaRPr sz="7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23390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9" dirty="0"/>
              <a:t>JavaScript</a:t>
            </a:r>
            <a:r>
              <a:rPr spc="-33" dirty="0"/>
              <a:t> </a:t>
            </a:r>
            <a:r>
              <a:rPr spc="-2" dirty="0"/>
              <a:t>1-2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32357" y="408433"/>
            <a:ext cx="3630745" cy="303519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8268716" y="0"/>
                </a:moveTo>
                <a:lnTo>
                  <a:pt x="113283" y="0"/>
                </a:lnTo>
                <a:lnTo>
                  <a:pt x="69190" y="8895"/>
                </a:lnTo>
                <a:lnTo>
                  <a:pt x="33181" y="33162"/>
                </a:lnTo>
                <a:lnTo>
                  <a:pt x="8903" y="69169"/>
                </a:lnTo>
                <a:lnTo>
                  <a:pt x="0" y="113284"/>
                </a:lnTo>
                <a:lnTo>
                  <a:pt x="0" y="566420"/>
                </a:lnTo>
                <a:lnTo>
                  <a:pt x="8903" y="610534"/>
                </a:lnTo>
                <a:lnTo>
                  <a:pt x="33181" y="646541"/>
                </a:lnTo>
                <a:lnTo>
                  <a:pt x="69190" y="670808"/>
                </a:lnTo>
                <a:lnTo>
                  <a:pt x="113283" y="679703"/>
                </a:lnTo>
                <a:lnTo>
                  <a:pt x="8268716" y="679703"/>
                </a:lnTo>
                <a:lnTo>
                  <a:pt x="8312830" y="670808"/>
                </a:lnTo>
                <a:lnTo>
                  <a:pt x="8348837" y="646541"/>
                </a:lnTo>
                <a:lnTo>
                  <a:pt x="8373104" y="610534"/>
                </a:lnTo>
                <a:lnTo>
                  <a:pt x="8382000" y="566420"/>
                </a:lnTo>
                <a:lnTo>
                  <a:pt x="8382000" y="113284"/>
                </a:lnTo>
                <a:lnTo>
                  <a:pt x="8373104" y="69169"/>
                </a:lnTo>
                <a:lnTo>
                  <a:pt x="8348837" y="33162"/>
                </a:lnTo>
                <a:lnTo>
                  <a:pt x="8312830" y="8895"/>
                </a:lnTo>
                <a:lnTo>
                  <a:pt x="8268716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408433"/>
            <a:ext cx="3630745" cy="303519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0" y="113284"/>
                </a:moveTo>
                <a:lnTo>
                  <a:pt x="8903" y="69169"/>
                </a:lnTo>
                <a:lnTo>
                  <a:pt x="33181" y="33162"/>
                </a:lnTo>
                <a:lnTo>
                  <a:pt x="69190" y="8895"/>
                </a:lnTo>
                <a:lnTo>
                  <a:pt x="113283" y="0"/>
                </a:lnTo>
                <a:lnTo>
                  <a:pt x="8268716" y="0"/>
                </a:lnTo>
                <a:lnTo>
                  <a:pt x="8312830" y="8895"/>
                </a:lnTo>
                <a:lnTo>
                  <a:pt x="8348837" y="33162"/>
                </a:lnTo>
                <a:lnTo>
                  <a:pt x="8373104" y="69169"/>
                </a:lnTo>
                <a:lnTo>
                  <a:pt x="8382000" y="113284"/>
                </a:lnTo>
                <a:lnTo>
                  <a:pt x="8382000" y="566420"/>
                </a:lnTo>
                <a:lnTo>
                  <a:pt x="8373104" y="610534"/>
                </a:lnTo>
                <a:lnTo>
                  <a:pt x="8348837" y="646541"/>
                </a:lnTo>
                <a:lnTo>
                  <a:pt x="8312830" y="670808"/>
                </a:lnTo>
                <a:lnTo>
                  <a:pt x="8268716" y="679703"/>
                </a:lnTo>
                <a:lnTo>
                  <a:pt x="113283" y="679703"/>
                </a:lnTo>
                <a:lnTo>
                  <a:pt x="69190" y="670808"/>
                </a:lnTo>
                <a:lnTo>
                  <a:pt x="33181" y="646541"/>
                </a:lnTo>
                <a:lnTo>
                  <a:pt x="8903" y="610534"/>
                </a:lnTo>
                <a:lnTo>
                  <a:pt x="0" y="566420"/>
                </a:lnTo>
                <a:lnTo>
                  <a:pt x="0" y="11328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782518"/>
            <a:ext cx="3630745" cy="295301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8271764" y="0"/>
                </a:moveTo>
                <a:lnTo>
                  <a:pt x="110236" y="0"/>
                </a:lnTo>
                <a:lnTo>
                  <a:pt x="67326" y="8669"/>
                </a:lnTo>
                <a:lnTo>
                  <a:pt x="32286" y="32305"/>
                </a:lnTo>
                <a:lnTo>
                  <a:pt x="8662" y="67347"/>
                </a:lnTo>
                <a:lnTo>
                  <a:pt x="0" y="110236"/>
                </a:lnTo>
                <a:lnTo>
                  <a:pt x="0" y="551179"/>
                </a:lnTo>
                <a:lnTo>
                  <a:pt x="8662" y="594068"/>
                </a:lnTo>
                <a:lnTo>
                  <a:pt x="32286" y="629110"/>
                </a:lnTo>
                <a:lnTo>
                  <a:pt x="67326" y="652746"/>
                </a:lnTo>
                <a:lnTo>
                  <a:pt x="110236" y="661415"/>
                </a:lnTo>
                <a:lnTo>
                  <a:pt x="8271764" y="661415"/>
                </a:lnTo>
                <a:lnTo>
                  <a:pt x="8314652" y="652746"/>
                </a:lnTo>
                <a:lnTo>
                  <a:pt x="8349694" y="629110"/>
                </a:lnTo>
                <a:lnTo>
                  <a:pt x="8373330" y="594068"/>
                </a:lnTo>
                <a:lnTo>
                  <a:pt x="8382000" y="551179"/>
                </a:lnTo>
                <a:lnTo>
                  <a:pt x="8382000" y="110236"/>
                </a:lnTo>
                <a:lnTo>
                  <a:pt x="8373330" y="67347"/>
                </a:lnTo>
                <a:lnTo>
                  <a:pt x="8349694" y="32305"/>
                </a:lnTo>
                <a:lnTo>
                  <a:pt x="8314652" y="8669"/>
                </a:lnTo>
                <a:lnTo>
                  <a:pt x="827176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782518"/>
            <a:ext cx="3630745" cy="295301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0" y="110236"/>
                </a:moveTo>
                <a:lnTo>
                  <a:pt x="8662" y="67347"/>
                </a:lnTo>
                <a:lnTo>
                  <a:pt x="32286" y="32305"/>
                </a:lnTo>
                <a:lnTo>
                  <a:pt x="67326" y="8669"/>
                </a:lnTo>
                <a:lnTo>
                  <a:pt x="110236" y="0"/>
                </a:lnTo>
                <a:lnTo>
                  <a:pt x="8271764" y="0"/>
                </a:lnTo>
                <a:lnTo>
                  <a:pt x="8314652" y="8669"/>
                </a:lnTo>
                <a:lnTo>
                  <a:pt x="8349694" y="32305"/>
                </a:lnTo>
                <a:lnTo>
                  <a:pt x="8373330" y="67347"/>
                </a:lnTo>
                <a:lnTo>
                  <a:pt x="8382000" y="110236"/>
                </a:lnTo>
                <a:lnTo>
                  <a:pt x="8382000" y="551179"/>
                </a:lnTo>
                <a:lnTo>
                  <a:pt x="8373330" y="594068"/>
                </a:lnTo>
                <a:lnTo>
                  <a:pt x="8349694" y="629110"/>
                </a:lnTo>
                <a:lnTo>
                  <a:pt x="8314652" y="652746"/>
                </a:lnTo>
                <a:lnTo>
                  <a:pt x="8271764" y="661415"/>
                </a:lnTo>
                <a:lnTo>
                  <a:pt x="110236" y="661415"/>
                </a:lnTo>
                <a:lnTo>
                  <a:pt x="67326" y="652746"/>
                </a:lnTo>
                <a:lnTo>
                  <a:pt x="32286" y="629110"/>
                </a:lnTo>
                <a:lnTo>
                  <a:pt x="8662" y="594068"/>
                </a:lnTo>
                <a:lnTo>
                  <a:pt x="0" y="551179"/>
                </a:lnTo>
                <a:lnTo>
                  <a:pt x="0" y="11023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156604"/>
            <a:ext cx="3630745" cy="271495"/>
          </a:xfrm>
          <a:custGeom>
            <a:avLst/>
            <a:gdLst/>
            <a:ahLst/>
            <a:cxnLst/>
            <a:rect l="l" t="t" r="r" b="b"/>
            <a:pathLst>
              <a:path w="8382000" h="608330">
                <a:moveTo>
                  <a:pt x="8280654" y="0"/>
                </a:moveTo>
                <a:lnTo>
                  <a:pt x="101346" y="0"/>
                </a:lnTo>
                <a:lnTo>
                  <a:pt x="61898" y="7959"/>
                </a:lnTo>
                <a:lnTo>
                  <a:pt x="29684" y="29670"/>
                </a:lnTo>
                <a:lnTo>
                  <a:pt x="7964" y="61882"/>
                </a:lnTo>
                <a:lnTo>
                  <a:pt x="0" y="101346"/>
                </a:lnTo>
                <a:lnTo>
                  <a:pt x="0" y="506729"/>
                </a:lnTo>
                <a:lnTo>
                  <a:pt x="7964" y="546193"/>
                </a:lnTo>
                <a:lnTo>
                  <a:pt x="29684" y="578405"/>
                </a:lnTo>
                <a:lnTo>
                  <a:pt x="61898" y="600116"/>
                </a:lnTo>
                <a:lnTo>
                  <a:pt x="101346" y="608076"/>
                </a:lnTo>
                <a:lnTo>
                  <a:pt x="8280654" y="608076"/>
                </a:lnTo>
                <a:lnTo>
                  <a:pt x="8320117" y="600116"/>
                </a:lnTo>
                <a:lnTo>
                  <a:pt x="8352329" y="578405"/>
                </a:lnTo>
                <a:lnTo>
                  <a:pt x="8374040" y="546193"/>
                </a:lnTo>
                <a:lnTo>
                  <a:pt x="8382000" y="506729"/>
                </a:lnTo>
                <a:lnTo>
                  <a:pt x="8382000" y="101346"/>
                </a:lnTo>
                <a:lnTo>
                  <a:pt x="8374040" y="61882"/>
                </a:lnTo>
                <a:lnTo>
                  <a:pt x="8352329" y="29670"/>
                </a:lnTo>
                <a:lnTo>
                  <a:pt x="8320117" y="7959"/>
                </a:lnTo>
                <a:lnTo>
                  <a:pt x="8280654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357" y="1156604"/>
            <a:ext cx="3630745" cy="271495"/>
          </a:xfrm>
          <a:custGeom>
            <a:avLst/>
            <a:gdLst/>
            <a:ahLst/>
            <a:cxnLst/>
            <a:rect l="l" t="t" r="r" b="b"/>
            <a:pathLst>
              <a:path w="8382000" h="608330">
                <a:moveTo>
                  <a:pt x="0" y="101346"/>
                </a:moveTo>
                <a:lnTo>
                  <a:pt x="7964" y="61882"/>
                </a:lnTo>
                <a:lnTo>
                  <a:pt x="29684" y="29670"/>
                </a:lnTo>
                <a:lnTo>
                  <a:pt x="61898" y="7959"/>
                </a:lnTo>
                <a:lnTo>
                  <a:pt x="101346" y="0"/>
                </a:lnTo>
                <a:lnTo>
                  <a:pt x="8280654" y="0"/>
                </a:lnTo>
                <a:lnTo>
                  <a:pt x="8320117" y="7959"/>
                </a:lnTo>
                <a:lnTo>
                  <a:pt x="8352329" y="29670"/>
                </a:lnTo>
                <a:lnTo>
                  <a:pt x="8374040" y="61882"/>
                </a:lnTo>
                <a:lnTo>
                  <a:pt x="8382000" y="101346"/>
                </a:lnTo>
                <a:lnTo>
                  <a:pt x="8382000" y="506729"/>
                </a:lnTo>
                <a:lnTo>
                  <a:pt x="8374040" y="546193"/>
                </a:lnTo>
                <a:lnTo>
                  <a:pt x="8352329" y="578405"/>
                </a:lnTo>
                <a:lnTo>
                  <a:pt x="8320117" y="600116"/>
                </a:lnTo>
                <a:lnTo>
                  <a:pt x="8280654" y="608076"/>
                </a:lnTo>
                <a:lnTo>
                  <a:pt x="101346" y="608076"/>
                </a:lnTo>
                <a:lnTo>
                  <a:pt x="61898" y="600116"/>
                </a:lnTo>
                <a:lnTo>
                  <a:pt x="29684" y="578405"/>
                </a:lnTo>
                <a:lnTo>
                  <a:pt x="7964" y="546193"/>
                </a:lnTo>
                <a:lnTo>
                  <a:pt x="0" y="506729"/>
                </a:lnTo>
                <a:lnTo>
                  <a:pt x="0" y="10134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357" y="1496682"/>
            <a:ext cx="3630745" cy="265261"/>
          </a:xfrm>
          <a:custGeom>
            <a:avLst/>
            <a:gdLst/>
            <a:ahLst/>
            <a:cxnLst/>
            <a:rect l="l" t="t" r="r" b="b"/>
            <a:pathLst>
              <a:path w="8382000" h="594360">
                <a:moveTo>
                  <a:pt x="8282940" y="0"/>
                </a:moveTo>
                <a:lnTo>
                  <a:pt x="99060" y="0"/>
                </a:lnTo>
                <a:lnTo>
                  <a:pt x="60500" y="7780"/>
                </a:lnTo>
                <a:lnTo>
                  <a:pt x="29013" y="29003"/>
                </a:lnTo>
                <a:lnTo>
                  <a:pt x="7784" y="60489"/>
                </a:lnTo>
                <a:lnTo>
                  <a:pt x="0" y="99060"/>
                </a:lnTo>
                <a:lnTo>
                  <a:pt x="0" y="495300"/>
                </a:lnTo>
                <a:lnTo>
                  <a:pt x="7784" y="533870"/>
                </a:lnTo>
                <a:lnTo>
                  <a:pt x="29013" y="565356"/>
                </a:lnTo>
                <a:lnTo>
                  <a:pt x="60500" y="586579"/>
                </a:lnTo>
                <a:lnTo>
                  <a:pt x="99060" y="594360"/>
                </a:lnTo>
                <a:lnTo>
                  <a:pt x="8282940" y="594360"/>
                </a:lnTo>
                <a:lnTo>
                  <a:pt x="8321510" y="586579"/>
                </a:lnTo>
                <a:lnTo>
                  <a:pt x="8352996" y="565356"/>
                </a:lnTo>
                <a:lnTo>
                  <a:pt x="8374219" y="533870"/>
                </a:lnTo>
                <a:lnTo>
                  <a:pt x="8382000" y="495300"/>
                </a:lnTo>
                <a:lnTo>
                  <a:pt x="8382000" y="99060"/>
                </a:lnTo>
                <a:lnTo>
                  <a:pt x="8374219" y="60489"/>
                </a:lnTo>
                <a:lnTo>
                  <a:pt x="8352996" y="29003"/>
                </a:lnTo>
                <a:lnTo>
                  <a:pt x="8321510" y="7780"/>
                </a:lnTo>
                <a:lnTo>
                  <a:pt x="8282940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357" y="1496682"/>
            <a:ext cx="3630745" cy="265261"/>
          </a:xfrm>
          <a:custGeom>
            <a:avLst/>
            <a:gdLst/>
            <a:ahLst/>
            <a:cxnLst/>
            <a:rect l="l" t="t" r="r" b="b"/>
            <a:pathLst>
              <a:path w="8382000" h="594360">
                <a:moveTo>
                  <a:pt x="0" y="99060"/>
                </a:moveTo>
                <a:lnTo>
                  <a:pt x="7784" y="60489"/>
                </a:lnTo>
                <a:lnTo>
                  <a:pt x="29013" y="29003"/>
                </a:lnTo>
                <a:lnTo>
                  <a:pt x="60500" y="7780"/>
                </a:lnTo>
                <a:lnTo>
                  <a:pt x="99060" y="0"/>
                </a:lnTo>
                <a:lnTo>
                  <a:pt x="8282940" y="0"/>
                </a:lnTo>
                <a:lnTo>
                  <a:pt x="8321510" y="7780"/>
                </a:lnTo>
                <a:lnTo>
                  <a:pt x="8352996" y="29003"/>
                </a:lnTo>
                <a:lnTo>
                  <a:pt x="8374219" y="60489"/>
                </a:lnTo>
                <a:lnTo>
                  <a:pt x="8382000" y="99060"/>
                </a:lnTo>
                <a:lnTo>
                  <a:pt x="8382000" y="495300"/>
                </a:lnTo>
                <a:lnTo>
                  <a:pt x="8374219" y="533870"/>
                </a:lnTo>
                <a:lnTo>
                  <a:pt x="8352996" y="565356"/>
                </a:lnTo>
                <a:lnTo>
                  <a:pt x="8321510" y="586579"/>
                </a:lnTo>
                <a:lnTo>
                  <a:pt x="8282940" y="594360"/>
                </a:lnTo>
                <a:lnTo>
                  <a:pt x="99060" y="594360"/>
                </a:lnTo>
                <a:lnTo>
                  <a:pt x="60500" y="586579"/>
                </a:lnTo>
                <a:lnTo>
                  <a:pt x="29013" y="565356"/>
                </a:lnTo>
                <a:lnTo>
                  <a:pt x="7784" y="533870"/>
                </a:lnTo>
                <a:lnTo>
                  <a:pt x="0" y="495300"/>
                </a:lnTo>
                <a:lnTo>
                  <a:pt x="0" y="9906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57" y="1836760"/>
            <a:ext cx="3630745" cy="291333"/>
          </a:xfrm>
          <a:custGeom>
            <a:avLst/>
            <a:gdLst/>
            <a:ahLst/>
            <a:cxnLst/>
            <a:rect l="l" t="t" r="r" b="b"/>
            <a:pathLst>
              <a:path w="8382000" h="652779">
                <a:moveTo>
                  <a:pt x="8273288" y="0"/>
                </a:moveTo>
                <a:lnTo>
                  <a:pt x="108711" y="0"/>
                </a:lnTo>
                <a:lnTo>
                  <a:pt x="66399" y="8538"/>
                </a:lnTo>
                <a:lnTo>
                  <a:pt x="31843" y="31829"/>
                </a:lnTo>
                <a:lnTo>
                  <a:pt x="8544" y="66383"/>
                </a:lnTo>
                <a:lnTo>
                  <a:pt x="0" y="108712"/>
                </a:lnTo>
                <a:lnTo>
                  <a:pt x="0" y="543560"/>
                </a:lnTo>
                <a:lnTo>
                  <a:pt x="8544" y="585888"/>
                </a:lnTo>
                <a:lnTo>
                  <a:pt x="31843" y="620442"/>
                </a:lnTo>
                <a:lnTo>
                  <a:pt x="66399" y="643733"/>
                </a:lnTo>
                <a:lnTo>
                  <a:pt x="108711" y="652271"/>
                </a:lnTo>
                <a:lnTo>
                  <a:pt x="8273288" y="652271"/>
                </a:lnTo>
                <a:lnTo>
                  <a:pt x="8315616" y="643733"/>
                </a:lnTo>
                <a:lnTo>
                  <a:pt x="8350170" y="620442"/>
                </a:lnTo>
                <a:lnTo>
                  <a:pt x="8373461" y="585888"/>
                </a:lnTo>
                <a:lnTo>
                  <a:pt x="8382000" y="543560"/>
                </a:lnTo>
                <a:lnTo>
                  <a:pt x="8382000" y="108712"/>
                </a:lnTo>
                <a:lnTo>
                  <a:pt x="8373461" y="66383"/>
                </a:lnTo>
                <a:lnTo>
                  <a:pt x="8350170" y="31829"/>
                </a:lnTo>
                <a:lnTo>
                  <a:pt x="8315616" y="8538"/>
                </a:lnTo>
                <a:lnTo>
                  <a:pt x="8273288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357" y="1836760"/>
            <a:ext cx="3630745" cy="291333"/>
          </a:xfrm>
          <a:custGeom>
            <a:avLst/>
            <a:gdLst/>
            <a:ahLst/>
            <a:cxnLst/>
            <a:rect l="l" t="t" r="r" b="b"/>
            <a:pathLst>
              <a:path w="8382000" h="652779">
                <a:moveTo>
                  <a:pt x="0" y="108712"/>
                </a:moveTo>
                <a:lnTo>
                  <a:pt x="8544" y="66383"/>
                </a:lnTo>
                <a:lnTo>
                  <a:pt x="31843" y="31829"/>
                </a:lnTo>
                <a:lnTo>
                  <a:pt x="66399" y="8538"/>
                </a:lnTo>
                <a:lnTo>
                  <a:pt x="108711" y="0"/>
                </a:lnTo>
                <a:lnTo>
                  <a:pt x="8273288" y="0"/>
                </a:lnTo>
                <a:lnTo>
                  <a:pt x="8315616" y="8538"/>
                </a:lnTo>
                <a:lnTo>
                  <a:pt x="8350170" y="31829"/>
                </a:lnTo>
                <a:lnTo>
                  <a:pt x="8373461" y="66383"/>
                </a:lnTo>
                <a:lnTo>
                  <a:pt x="8382000" y="108712"/>
                </a:lnTo>
                <a:lnTo>
                  <a:pt x="8382000" y="543560"/>
                </a:lnTo>
                <a:lnTo>
                  <a:pt x="8373461" y="585888"/>
                </a:lnTo>
                <a:lnTo>
                  <a:pt x="8350170" y="620442"/>
                </a:lnTo>
                <a:lnTo>
                  <a:pt x="8315616" y="643733"/>
                </a:lnTo>
                <a:lnTo>
                  <a:pt x="8273288" y="652271"/>
                </a:lnTo>
                <a:lnTo>
                  <a:pt x="108711" y="652271"/>
                </a:lnTo>
                <a:lnTo>
                  <a:pt x="66399" y="643733"/>
                </a:lnTo>
                <a:lnTo>
                  <a:pt x="31843" y="620442"/>
                </a:lnTo>
                <a:lnTo>
                  <a:pt x="8544" y="585888"/>
                </a:lnTo>
                <a:lnTo>
                  <a:pt x="0" y="543560"/>
                </a:lnTo>
                <a:lnTo>
                  <a:pt x="0" y="1087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2357" y="2219688"/>
            <a:ext cx="3630745" cy="287082"/>
          </a:xfrm>
          <a:custGeom>
            <a:avLst/>
            <a:gdLst/>
            <a:ahLst/>
            <a:cxnLst/>
            <a:rect l="l" t="t" r="r" b="b"/>
            <a:pathLst>
              <a:path w="8382000" h="643254">
                <a:moveTo>
                  <a:pt x="8274812" y="0"/>
                </a:moveTo>
                <a:lnTo>
                  <a:pt x="107188" y="0"/>
                </a:lnTo>
                <a:lnTo>
                  <a:pt x="65467" y="8425"/>
                </a:lnTo>
                <a:lnTo>
                  <a:pt x="31395" y="31400"/>
                </a:lnTo>
                <a:lnTo>
                  <a:pt x="8423" y="65472"/>
                </a:lnTo>
                <a:lnTo>
                  <a:pt x="0" y="107187"/>
                </a:lnTo>
                <a:lnTo>
                  <a:pt x="0" y="535939"/>
                </a:lnTo>
                <a:lnTo>
                  <a:pt x="8423" y="577655"/>
                </a:lnTo>
                <a:lnTo>
                  <a:pt x="31395" y="611727"/>
                </a:lnTo>
                <a:lnTo>
                  <a:pt x="65467" y="634702"/>
                </a:lnTo>
                <a:lnTo>
                  <a:pt x="107188" y="643128"/>
                </a:lnTo>
                <a:lnTo>
                  <a:pt x="8274812" y="643128"/>
                </a:lnTo>
                <a:lnTo>
                  <a:pt x="8316527" y="634702"/>
                </a:lnTo>
                <a:lnTo>
                  <a:pt x="8350599" y="611727"/>
                </a:lnTo>
                <a:lnTo>
                  <a:pt x="8373574" y="577655"/>
                </a:lnTo>
                <a:lnTo>
                  <a:pt x="8382000" y="535939"/>
                </a:lnTo>
                <a:lnTo>
                  <a:pt x="8382000" y="107187"/>
                </a:lnTo>
                <a:lnTo>
                  <a:pt x="8373574" y="65472"/>
                </a:lnTo>
                <a:lnTo>
                  <a:pt x="8350599" y="31400"/>
                </a:lnTo>
                <a:lnTo>
                  <a:pt x="8316527" y="8425"/>
                </a:lnTo>
                <a:lnTo>
                  <a:pt x="8274812" y="0"/>
                </a:lnTo>
                <a:close/>
              </a:path>
            </a:pathLst>
          </a:custGeom>
          <a:solidFill>
            <a:srgbClr val="B7DE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357" y="2219688"/>
            <a:ext cx="3630745" cy="287082"/>
          </a:xfrm>
          <a:custGeom>
            <a:avLst/>
            <a:gdLst/>
            <a:ahLst/>
            <a:cxnLst/>
            <a:rect l="l" t="t" r="r" b="b"/>
            <a:pathLst>
              <a:path w="8382000" h="643254">
                <a:moveTo>
                  <a:pt x="0" y="107187"/>
                </a:moveTo>
                <a:lnTo>
                  <a:pt x="8423" y="65472"/>
                </a:lnTo>
                <a:lnTo>
                  <a:pt x="31395" y="31400"/>
                </a:lnTo>
                <a:lnTo>
                  <a:pt x="65467" y="8425"/>
                </a:lnTo>
                <a:lnTo>
                  <a:pt x="107188" y="0"/>
                </a:lnTo>
                <a:lnTo>
                  <a:pt x="8274812" y="0"/>
                </a:lnTo>
                <a:lnTo>
                  <a:pt x="8316527" y="8425"/>
                </a:lnTo>
                <a:lnTo>
                  <a:pt x="8350599" y="31400"/>
                </a:lnTo>
                <a:lnTo>
                  <a:pt x="8373574" y="65472"/>
                </a:lnTo>
                <a:lnTo>
                  <a:pt x="8382000" y="107187"/>
                </a:lnTo>
                <a:lnTo>
                  <a:pt x="8382000" y="535939"/>
                </a:lnTo>
                <a:lnTo>
                  <a:pt x="8373574" y="577655"/>
                </a:lnTo>
                <a:lnTo>
                  <a:pt x="8350599" y="611727"/>
                </a:lnTo>
                <a:lnTo>
                  <a:pt x="8316527" y="634702"/>
                </a:lnTo>
                <a:lnTo>
                  <a:pt x="8274812" y="643128"/>
                </a:lnTo>
                <a:lnTo>
                  <a:pt x="107188" y="643128"/>
                </a:lnTo>
                <a:lnTo>
                  <a:pt x="65467" y="634702"/>
                </a:lnTo>
                <a:lnTo>
                  <a:pt x="31395" y="611727"/>
                </a:lnTo>
                <a:lnTo>
                  <a:pt x="8423" y="577655"/>
                </a:lnTo>
                <a:lnTo>
                  <a:pt x="0" y="535939"/>
                </a:lnTo>
                <a:lnTo>
                  <a:pt x="0" y="10718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2357" y="2559085"/>
            <a:ext cx="3630745" cy="297568"/>
          </a:xfrm>
          <a:custGeom>
            <a:avLst/>
            <a:gdLst/>
            <a:ahLst/>
            <a:cxnLst/>
            <a:rect l="l" t="t" r="r" b="b"/>
            <a:pathLst>
              <a:path w="8382000" h="582295">
                <a:moveTo>
                  <a:pt x="8284972" y="0"/>
                </a:moveTo>
                <a:lnTo>
                  <a:pt x="97028" y="0"/>
                </a:lnTo>
                <a:lnTo>
                  <a:pt x="59262" y="7625"/>
                </a:lnTo>
                <a:lnTo>
                  <a:pt x="28421" y="28421"/>
                </a:lnTo>
                <a:lnTo>
                  <a:pt x="7625" y="59262"/>
                </a:lnTo>
                <a:lnTo>
                  <a:pt x="0" y="97028"/>
                </a:lnTo>
                <a:lnTo>
                  <a:pt x="0" y="485140"/>
                </a:lnTo>
                <a:lnTo>
                  <a:pt x="7625" y="522905"/>
                </a:lnTo>
                <a:lnTo>
                  <a:pt x="28421" y="553746"/>
                </a:lnTo>
                <a:lnTo>
                  <a:pt x="59262" y="574542"/>
                </a:lnTo>
                <a:lnTo>
                  <a:pt x="97028" y="582168"/>
                </a:lnTo>
                <a:lnTo>
                  <a:pt x="8284972" y="582168"/>
                </a:lnTo>
                <a:lnTo>
                  <a:pt x="8322742" y="574542"/>
                </a:lnTo>
                <a:lnTo>
                  <a:pt x="8353583" y="553746"/>
                </a:lnTo>
                <a:lnTo>
                  <a:pt x="8374376" y="522905"/>
                </a:lnTo>
                <a:lnTo>
                  <a:pt x="8382000" y="485140"/>
                </a:lnTo>
                <a:lnTo>
                  <a:pt x="8382000" y="97028"/>
                </a:lnTo>
                <a:lnTo>
                  <a:pt x="8374376" y="59262"/>
                </a:lnTo>
                <a:lnTo>
                  <a:pt x="8353583" y="28421"/>
                </a:lnTo>
                <a:lnTo>
                  <a:pt x="8322742" y="7625"/>
                </a:lnTo>
                <a:lnTo>
                  <a:pt x="8284972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2357" y="2559085"/>
            <a:ext cx="3630745" cy="297568"/>
          </a:xfrm>
          <a:custGeom>
            <a:avLst/>
            <a:gdLst/>
            <a:ahLst/>
            <a:cxnLst/>
            <a:rect l="l" t="t" r="r" b="b"/>
            <a:pathLst>
              <a:path w="8382000" h="582295">
                <a:moveTo>
                  <a:pt x="0" y="97028"/>
                </a:moveTo>
                <a:lnTo>
                  <a:pt x="7625" y="59262"/>
                </a:lnTo>
                <a:lnTo>
                  <a:pt x="28421" y="28421"/>
                </a:lnTo>
                <a:lnTo>
                  <a:pt x="59262" y="7625"/>
                </a:lnTo>
                <a:lnTo>
                  <a:pt x="97028" y="0"/>
                </a:lnTo>
                <a:lnTo>
                  <a:pt x="8284972" y="0"/>
                </a:lnTo>
                <a:lnTo>
                  <a:pt x="8322742" y="7625"/>
                </a:lnTo>
                <a:lnTo>
                  <a:pt x="8353583" y="28421"/>
                </a:lnTo>
                <a:lnTo>
                  <a:pt x="8374376" y="59262"/>
                </a:lnTo>
                <a:lnTo>
                  <a:pt x="8382000" y="97028"/>
                </a:lnTo>
                <a:lnTo>
                  <a:pt x="8382000" y="485140"/>
                </a:lnTo>
                <a:lnTo>
                  <a:pt x="8374376" y="522905"/>
                </a:lnTo>
                <a:lnTo>
                  <a:pt x="8353583" y="553746"/>
                </a:lnTo>
                <a:lnTo>
                  <a:pt x="8322742" y="574542"/>
                </a:lnTo>
                <a:lnTo>
                  <a:pt x="8284972" y="582168"/>
                </a:lnTo>
                <a:lnTo>
                  <a:pt x="97028" y="582168"/>
                </a:lnTo>
                <a:lnTo>
                  <a:pt x="59262" y="574542"/>
                </a:lnTo>
                <a:lnTo>
                  <a:pt x="28421" y="553746"/>
                </a:lnTo>
                <a:lnTo>
                  <a:pt x="7625" y="522905"/>
                </a:lnTo>
                <a:lnTo>
                  <a:pt x="0" y="485140"/>
                </a:lnTo>
                <a:lnTo>
                  <a:pt x="0" y="9702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68511" y="430312"/>
            <a:ext cx="3594591" cy="2354193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7522" marR="145973">
              <a:lnSpc>
                <a:spcPts val="820"/>
              </a:lnSpc>
              <a:spcBef>
                <a:spcPts val="178"/>
              </a:spcBef>
            </a:pPr>
            <a:r>
              <a:rPr spc="-2" dirty="0">
                <a:latin typeface="Arial"/>
                <a:cs typeface="Arial"/>
              </a:rPr>
              <a:t>JavaScript là một ngôn ngữ </a:t>
            </a:r>
            <a:r>
              <a:rPr dirty="0">
                <a:latin typeface="Arial"/>
                <a:cs typeface="Arial"/>
              </a:rPr>
              <a:t>kịch </a:t>
            </a:r>
            <a:r>
              <a:rPr spc="-2" dirty="0">
                <a:latin typeface="Arial"/>
                <a:cs typeface="Arial"/>
              </a:rPr>
              <a:t>bản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phép </a:t>
            </a:r>
            <a:r>
              <a:rPr spc="-4" dirty="0">
                <a:latin typeface="Arial"/>
                <a:cs typeface="Arial"/>
              </a:rPr>
              <a:t>xây </a:t>
            </a:r>
            <a:r>
              <a:rPr spc="-2" dirty="0">
                <a:latin typeface="Arial"/>
                <a:cs typeface="Arial"/>
              </a:rPr>
              <a:t>dựng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trang </a:t>
            </a:r>
            <a:r>
              <a:rPr spc="-7" dirty="0">
                <a:latin typeface="Arial"/>
                <a:cs typeface="Arial"/>
              </a:rPr>
              <a:t>web </a:t>
            </a:r>
            <a:r>
              <a:rPr spc="-4" dirty="0">
                <a:latin typeface="Arial"/>
                <a:cs typeface="Arial"/>
              </a:rPr>
              <a:t>động  </a:t>
            </a:r>
            <a:r>
              <a:rPr spc="-2" dirty="0">
                <a:latin typeface="Arial"/>
                <a:cs typeface="Arial"/>
              </a:rPr>
              <a:t>bằng </a:t>
            </a:r>
            <a:r>
              <a:rPr dirty="0">
                <a:latin typeface="Arial"/>
                <a:cs typeface="Arial"/>
              </a:rPr>
              <a:t>cách </a:t>
            </a:r>
            <a:r>
              <a:rPr spc="-2" dirty="0">
                <a:latin typeface="Arial"/>
                <a:cs typeface="Arial"/>
              </a:rPr>
              <a:t>đảm bảo tương </a:t>
            </a:r>
            <a:r>
              <a:rPr dirty="0">
                <a:latin typeface="Arial"/>
                <a:cs typeface="Arial"/>
              </a:rPr>
              <a:t>tác </a:t>
            </a:r>
            <a:r>
              <a:rPr spc="-4" dirty="0">
                <a:latin typeface="Arial"/>
                <a:cs typeface="Arial"/>
              </a:rPr>
              <a:t>người </a:t>
            </a:r>
            <a:r>
              <a:rPr spc="-2" dirty="0">
                <a:latin typeface="Arial"/>
                <a:cs typeface="Arial"/>
              </a:rPr>
              <a:t>dùng </a:t>
            </a:r>
            <a:r>
              <a:rPr dirty="0">
                <a:latin typeface="Arial"/>
                <a:cs typeface="Arial"/>
              </a:rPr>
              <a:t>tối</a:t>
            </a:r>
            <a:r>
              <a:rPr spc="26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đa.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7243" marR="2229">
              <a:lnSpc>
                <a:spcPts val="820"/>
              </a:lnSpc>
              <a:spcBef>
                <a:spcPts val="2"/>
              </a:spcBef>
            </a:pPr>
            <a:r>
              <a:rPr spc="-2" dirty="0">
                <a:latin typeface="Arial"/>
                <a:cs typeface="Arial"/>
              </a:rPr>
              <a:t>JavaScript là một ngôn ngữ dựa </a:t>
            </a:r>
            <a:r>
              <a:rPr dirty="0">
                <a:latin typeface="Arial"/>
                <a:cs typeface="Arial"/>
              </a:rPr>
              <a:t>trên </a:t>
            </a:r>
            <a:r>
              <a:rPr spc="-2" dirty="0">
                <a:latin typeface="Arial"/>
                <a:cs typeface="Arial"/>
              </a:rPr>
              <a:t>đối tượng, </a:t>
            </a:r>
            <a:r>
              <a:rPr dirty="0">
                <a:latin typeface="Arial"/>
                <a:cs typeface="Arial"/>
              </a:rPr>
              <a:t>có </a:t>
            </a:r>
            <a:r>
              <a:rPr spc="-4" dirty="0">
                <a:latin typeface="Arial"/>
                <a:cs typeface="Arial"/>
              </a:rPr>
              <a:t>nghĩa </a:t>
            </a:r>
            <a:r>
              <a:rPr spc="-2" dirty="0">
                <a:latin typeface="Arial"/>
                <a:cs typeface="Arial"/>
              </a:rPr>
              <a:t>là nó cung </a:t>
            </a:r>
            <a:r>
              <a:rPr dirty="0">
                <a:latin typeface="Arial"/>
                <a:cs typeface="Arial"/>
              </a:rPr>
              <a:t>cấp các </a:t>
            </a:r>
            <a:r>
              <a:rPr spc="-2" dirty="0">
                <a:latin typeface="Arial"/>
                <a:cs typeface="Arial"/>
              </a:rPr>
              <a:t>đối  tượng để xác định chức</a:t>
            </a:r>
            <a:r>
              <a:rPr spc="13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năng.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6129">
              <a:lnSpc>
                <a:spcPts val="884"/>
              </a:lnSpc>
            </a:pPr>
            <a:r>
              <a:rPr spc="-9" dirty="0">
                <a:latin typeface="Arial"/>
                <a:cs typeface="Arial"/>
              </a:rPr>
              <a:t>Trong </a:t>
            </a:r>
            <a:r>
              <a:rPr spc="-2" dirty="0">
                <a:latin typeface="Arial"/>
                <a:cs typeface="Arial"/>
              </a:rPr>
              <a:t>cuộc sống thực, một đối tượng là một thực </a:t>
            </a:r>
            <a:r>
              <a:rPr dirty="0">
                <a:latin typeface="Arial"/>
                <a:cs typeface="Arial"/>
              </a:rPr>
              <a:t>thể có thể </a:t>
            </a:r>
            <a:r>
              <a:rPr spc="-2" dirty="0">
                <a:latin typeface="Arial"/>
                <a:cs typeface="Arial"/>
              </a:rPr>
              <a:t>nhìn thấy </a:t>
            </a:r>
            <a:r>
              <a:rPr spc="-4" dirty="0">
                <a:latin typeface="Arial"/>
                <a:cs typeface="Arial"/>
              </a:rPr>
              <a:t>như</a:t>
            </a:r>
            <a:r>
              <a:rPr spc="48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một</a:t>
            </a:r>
            <a:endParaRPr dirty="0">
              <a:latin typeface="Arial"/>
              <a:cs typeface="Arial"/>
            </a:endParaRPr>
          </a:p>
          <a:p>
            <a:pPr marL="6129">
              <a:lnSpc>
                <a:spcPts val="884"/>
              </a:lnSpc>
            </a:pPr>
            <a:r>
              <a:rPr spc="-2" dirty="0">
                <a:latin typeface="Arial"/>
                <a:cs typeface="Arial"/>
              </a:rPr>
              <a:t>chiếc </a:t>
            </a:r>
            <a:r>
              <a:rPr spc="-4" dirty="0">
                <a:latin typeface="Arial"/>
                <a:cs typeface="Arial"/>
              </a:rPr>
              <a:t>xe </a:t>
            </a:r>
            <a:r>
              <a:rPr spc="-2" dirty="0">
                <a:latin typeface="Arial"/>
                <a:cs typeface="Arial"/>
              </a:rPr>
              <a:t>hoặc cái bảng </a:t>
            </a:r>
            <a:r>
              <a:rPr dirty="0">
                <a:latin typeface="Arial"/>
                <a:cs typeface="Arial"/>
              </a:rPr>
              <a:t>có </a:t>
            </a:r>
            <a:r>
              <a:rPr spc="-2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số </a:t>
            </a:r>
            <a:r>
              <a:rPr spc="-2" dirty="0">
                <a:latin typeface="Arial"/>
                <a:cs typeface="Arial"/>
              </a:rPr>
              <a:t>thuộc tính </a:t>
            </a:r>
            <a:r>
              <a:rPr dirty="0">
                <a:latin typeface="Arial"/>
                <a:cs typeface="Arial"/>
              </a:rPr>
              <a:t>và </a:t>
            </a:r>
            <a:r>
              <a:rPr spc="-4" dirty="0">
                <a:latin typeface="Arial"/>
                <a:cs typeface="Arial"/>
              </a:rPr>
              <a:t>hành </a:t>
            </a:r>
            <a:r>
              <a:rPr spc="-2" dirty="0">
                <a:latin typeface="Arial"/>
                <a:cs typeface="Arial"/>
              </a:rPr>
              <a:t>động nhất</a:t>
            </a:r>
            <a:r>
              <a:rPr spc="44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định.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dirty="0">
              <a:latin typeface="Times New Roman"/>
              <a:cs typeface="Times New Roman"/>
            </a:endParaRPr>
          </a:p>
          <a:p>
            <a:pPr marL="5571" marR="145973">
              <a:lnSpc>
                <a:spcPts val="820"/>
              </a:lnSpc>
              <a:spcBef>
                <a:spcPts val="2"/>
              </a:spcBef>
            </a:pPr>
            <a:r>
              <a:rPr spc="-2" dirty="0">
                <a:latin typeface="Arial"/>
                <a:cs typeface="Arial"/>
              </a:rPr>
              <a:t>Tương </a:t>
            </a:r>
            <a:r>
              <a:rPr dirty="0">
                <a:latin typeface="Arial"/>
                <a:cs typeface="Arial"/>
              </a:rPr>
              <a:t>tự </a:t>
            </a:r>
            <a:r>
              <a:rPr spc="-2" dirty="0">
                <a:latin typeface="Arial"/>
                <a:cs typeface="Arial"/>
              </a:rPr>
              <a:t>như </a:t>
            </a:r>
            <a:r>
              <a:rPr spc="-18" dirty="0">
                <a:latin typeface="Arial"/>
                <a:cs typeface="Arial"/>
              </a:rPr>
              <a:t>vậy, </a:t>
            </a:r>
            <a:r>
              <a:rPr dirty="0">
                <a:latin typeface="Arial"/>
                <a:cs typeface="Arial"/>
              </a:rPr>
              <a:t>trong </a:t>
            </a:r>
            <a:r>
              <a:rPr spc="-2" dirty="0">
                <a:latin typeface="Arial"/>
                <a:cs typeface="Arial"/>
              </a:rPr>
              <a:t>một ngôn ngữ </a:t>
            </a:r>
            <a:r>
              <a:rPr dirty="0">
                <a:latin typeface="Arial"/>
                <a:cs typeface="Arial"/>
              </a:rPr>
              <a:t>kịch </a:t>
            </a:r>
            <a:r>
              <a:rPr spc="-2" dirty="0">
                <a:latin typeface="Arial"/>
                <a:cs typeface="Arial"/>
              </a:rPr>
              <a:t>bản, một đối </a:t>
            </a:r>
            <a:r>
              <a:rPr dirty="0">
                <a:latin typeface="Arial"/>
                <a:cs typeface="Arial"/>
              </a:rPr>
              <a:t>tượng có </a:t>
            </a:r>
            <a:r>
              <a:rPr spc="-2" dirty="0">
                <a:latin typeface="Arial"/>
                <a:cs typeface="Arial"/>
              </a:rPr>
              <a:t>một nhận  dạng duy nhất, trạng </a:t>
            </a:r>
            <a:r>
              <a:rPr dirty="0">
                <a:latin typeface="Arial"/>
                <a:cs typeface="Arial"/>
              </a:rPr>
              <a:t>thái và </a:t>
            </a:r>
            <a:r>
              <a:rPr spc="-2" dirty="0">
                <a:latin typeface="Arial"/>
                <a:cs typeface="Arial"/>
              </a:rPr>
              <a:t>hành</a:t>
            </a:r>
            <a:r>
              <a:rPr spc="22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vi.</a:t>
            </a:r>
          </a:p>
          <a:p>
            <a:pPr>
              <a:spcBef>
                <a:spcPts val="4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6964"/>
            <a:r>
              <a:rPr spc="-2" dirty="0">
                <a:latin typeface="Arial"/>
                <a:cs typeface="Arial"/>
              </a:rPr>
              <a:t>Danh tính </a:t>
            </a:r>
            <a:r>
              <a:rPr dirty="0">
                <a:latin typeface="Arial"/>
                <a:cs typeface="Arial"/>
              </a:rPr>
              <a:t>của các </a:t>
            </a:r>
            <a:r>
              <a:rPr spc="-2" dirty="0">
                <a:latin typeface="Arial"/>
                <a:cs typeface="Arial"/>
              </a:rPr>
              <a:t>đối tượng phân biệt nó </a:t>
            </a:r>
            <a:r>
              <a:rPr dirty="0">
                <a:latin typeface="Arial"/>
                <a:cs typeface="Arial"/>
              </a:rPr>
              <a:t>với các </a:t>
            </a:r>
            <a:r>
              <a:rPr spc="-2" dirty="0">
                <a:latin typeface="Arial"/>
                <a:cs typeface="Arial"/>
              </a:rPr>
              <a:t>đối tượng khác cùng</a:t>
            </a:r>
            <a:r>
              <a:rPr spc="24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loại.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6686" marR="95551">
              <a:lnSpc>
                <a:spcPts val="820"/>
              </a:lnSpc>
              <a:spcBef>
                <a:spcPts val="715"/>
              </a:spcBef>
            </a:pPr>
            <a:r>
              <a:rPr spc="-9" dirty="0">
                <a:latin typeface="Arial"/>
                <a:cs typeface="Arial"/>
              </a:rPr>
              <a:t>Trạng </a:t>
            </a:r>
            <a:r>
              <a:rPr spc="-2" dirty="0">
                <a:latin typeface="Arial"/>
                <a:cs typeface="Arial"/>
              </a:rPr>
              <a:t>thái </a:t>
            </a:r>
            <a:r>
              <a:rPr dirty="0">
                <a:latin typeface="Arial"/>
                <a:cs typeface="Arial"/>
              </a:rPr>
              <a:t>của các </a:t>
            </a:r>
            <a:r>
              <a:rPr spc="-2" dirty="0">
                <a:latin typeface="Arial"/>
                <a:cs typeface="Arial"/>
              </a:rPr>
              <a:t>đối tượng liên quan đến đặc điểm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2" dirty="0">
                <a:latin typeface="Arial"/>
                <a:cs typeface="Arial"/>
              </a:rPr>
              <a:t>nó, trong </a:t>
            </a:r>
            <a:r>
              <a:rPr dirty="0">
                <a:latin typeface="Arial"/>
                <a:cs typeface="Arial"/>
              </a:rPr>
              <a:t>khi </a:t>
            </a:r>
            <a:r>
              <a:rPr spc="-2" dirty="0">
                <a:latin typeface="Arial"/>
                <a:cs typeface="Arial"/>
              </a:rPr>
              <a:t>hành </a:t>
            </a:r>
            <a:r>
              <a:rPr dirty="0">
                <a:latin typeface="Arial"/>
                <a:cs typeface="Arial"/>
              </a:rPr>
              <a:t>vi  của các </a:t>
            </a:r>
            <a:r>
              <a:rPr spc="-2" dirty="0">
                <a:latin typeface="Arial"/>
                <a:cs typeface="Arial"/>
              </a:rPr>
              <a:t>đối tượng bao gồm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4" dirty="0">
                <a:latin typeface="Arial"/>
                <a:cs typeface="Arial"/>
              </a:rPr>
              <a:t>hành </a:t>
            </a:r>
            <a:r>
              <a:rPr spc="-2" dirty="0">
                <a:latin typeface="Arial"/>
                <a:cs typeface="Arial"/>
              </a:rPr>
              <a:t>động </a:t>
            </a:r>
            <a:r>
              <a:rPr dirty="0">
                <a:latin typeface="Arial"/>
                <a:cs typeface="Arial"/>
              </a:rPr>
              <a:t>có thể của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nó.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2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5571" marR="127030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Các đối </a:t>
            </a:r>
            <a:r>
              <a:rPr dirty="0">
                <a:latin typeface="Arial"/>
                <a:cs typeface="Arial"/>
              </a:rPr>
              <a:t>tượng </a:t>
            </a:r>
            <a:r>
              <a:rPr spc="-2" dirty="0">
                <a:latin typeface="Arial"/>
                <a:cs typeface="Arial"/>
              </a:rPr>
              <a:t>lưu danh tính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trạng </a:t>
            </a:r>
            <a:r>
              <a:rPr dirty="0">
                <a:latin typeface="Arial"/>
                <a:cs typeface="Arial"/>
              </a:rPr>
              <a:t>thái của </a:t>
            </a:r>
            <a:r>
              <a:rPr spc="-2" dirty="0">
                <a:latin typeface="Arial"/>
                <a:cs typeface="Arial"/>
              </a:rPr>
              <a:t>nó </a:t>
            </a:r>
            <a:r>
              <a:rPr dirty="0">
                <a:latin typeface="Arial"/>
                <a:cs typeface="Arial"/>
              </a:rPr>
              <a:t>trong các trường </a:t>
            </a:r>
            <a:r>
              <a:rPr spc="-2" dirty="0">
                <a:latin typeface="Arial"/>
                <a:cs typeface="Arial"/>
              </a:rPr>
              <a:t>(còn gọi là  biến)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phơi bày hành </a:t>
            </a:r>
            <a:r>
              <a:rPr dirty="0">
                <a:latin typeface="Arial"/>
                <a:cs typeface="Arial"/>
              </a:rPr>
              <a:t>vi của </a:t>
            </a:r>
            <a:r>
              <a:rPr spc="-2" dirty="0">
                <a:latin typeface="Arial"/>
                <a:cs typeface="Arial"/>
              </a:rPr>
              <a:t>mình </a:t>
            </a:r>
            <a:r>
              <a:rPr dirty="0">
                <a:latin typeface="Arial"/>
                <a:cs typeface="Arial"/>
              </a:rPr>
              <a:t>thông </a:t>
            </a:r>
            <a:r>
              <a:rPr spc="-2" dirty="0">
                <a:latin typeface="Arial"/>
                <a:cs typeface="Arial"/>
              </a:rPr>
              <a:t>qua </a:t>
            </a:r>
            <a:r>
              <a:rPr dirty="0">
                <a:latin typeface="Arial"/>
                <a:cs typeface="Arial"/>
              </a:rPr>
              <a:t>chức </a:t>
            </a:r>
            <a:r>
              <a:rPr spc="-2" dirty="0">
                <a:latin typeface="Arial"/>
                <a:cs typeface="Arial"/>
              </a:rPr>
              <a:t>năng (hành</a:t>
            </a:r>
            <a:r>
              <a:rPr spc="33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động).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63383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jQuery Mobile</a:t>
            </a:r>
            <a:r>
              <a:rPr spc="-20" dirty="0"/>
              <a:t> </a:t>
            </a:r>
            <a:r>
              <a:rPr spc="-2" dirty="0"/>
              <a:t>6-6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60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65704" y="714503"/>
            <a:ext cx="3498718" cy="3740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5704" y="714503"/>
            <a:ext cx="3498718" cy="374086"/>
          </a:xfrm>
          <a:custGeom>
            <a:avLst/>
            <a:gdLst/>
            <a:ahLst/>
            <a:cxnLst/>
            <a:rect l="l" t="t" r="r" b="b"/>
            <a:pathLst>
              <a:path w="8077200" h="838200">
                <a:moveTo>
                  <a:pt x="0" y="180975"/>
                </a:moveTo>
                <a:lnTo>
                  <a:pt x="6463" y="132864"/>
                </a:lnTo>
                <a:lnTo>
                  <a:pt x="24705" y="89633"/>
                </a:lnTo>
                <a:lnTo>
                  <a:pt x="53000" y="53006"/>
                </a:lnTo>
                <a:lnTo>
                  <a:pt x="89624" y="24708"/>
                </a:lnTo>
                <a:lnTo>
                  <a:pt x="132853" y="6464"/>
                </a:lnTo>
                <a:lnTo>
                  <a:pt x="180962" y="0"/>
                </a:lnTo>
                <a:lnTo>
                  <a:pt x="7896225" y="0"/>
                </a:lnTo>
                <a:lnTo>
                  <a:pt x="7944335" y="6464"/>
                </a:lnTo>
                <a:lnTo>
                  <a:pt x="7987566" y="24708"/>
                </a:lnTo>
                <a:lnTo>
                  <a:pt x="8024193" y="53006"/>
                </a:lnTo>
                <a:lnTo>
                  <a:pt x="8052491" y="89633"/>
                </a:lnTo>
                <a:lnTo>
                  <a:pt x="8070735" y="132864"/>
                </a:lnTo>
                <a:lnTo>
                  <a:pt x="8077200" y="180975"/>
                </a:lnTo>
                <a:lnTo>
                  <a:pt x="8077200" y="657225"/>
                </a:lnTo>
                <a:lnTo>
                  <a:pt x="8070735" y="705335"/>
                </a:lnTo>
                <a:lnTo>
                  <a:pt x="8052491" y="748566"/>
                </a:lnTo>
                <a:lnTo>
                  <a:pt x="8024193" y="785193"/>
                </a:lnTo>
                <a:lnTo>
                  <a:pt x="7987566" y="813491"/>
                </a:lnTo>
                <a:lnTo>
                  <a:pt x="7944335" y="831735"/>
                </a:lnTo>
                <a:lnTo>
                  <a:pt x="7896225" y="838200"/>
                </a:lnTo>
                <a:lnTo>
                  <a:pt x="180962" y="838200"/>
                </a:lnTo>
                <a:lnTo>
                  <a:pt x="132853" y="831735"/>
                </a:lnTo>
                <a:lnTo>
                  <a:pt x="89624" y="813491"/>
                </a:lnTo>
                <a:lnTo>
                  <a:pt x="53000" y="785193"/>
                </a:lnTo>
                <a:lnTo>
                  <a:pt x="24705" y="748566"/>
                </a:lnTo>
                <a:lnTo>
                  <a:pt x="6463" y="705335"/>
                </a:lnTo>
                <a:lnTo>
                  <a:pt x="0" y="657225"/>
                </a:lnTo>
                <a:lnTo>
                  <a:pt x="0" y="18097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7025" y="1122597"/>
            <a:ext cx="3498718" cy="194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7025" y="1122596"/>
            <a:ext cx="3498718" cy="194695"/>
          </a:xfrm>
          <a:custGeom>
            <a:avLst/>
            <a:gdLst/>
            <a:ahLst/>
            <a:cxnLst/>
            <a:rect l="l" t="t" r="r" b="b"/>
            <a:pathLst>
              <a:path w="8077200" h="436244">
                <a:moveTo>
                  <a:pt x="0" y="94107"/>
                </a:moveTo>
                <a:lnTo>
                  <a:pt x="7394" y="57489"/>
                </a:lnTo>
                <a:lnTo>
                  <a:pt x="27560" y="27574"/>
                </a:lnTo>
                <a:lnTo>
                  <a:pt x="57473" y="7399"/>
                </a:lnTo>
                <a:lnTo>
                  <a:pt x="94107" y="0"/>
                </a:lnTo>
                <a:lnTo>
                  <a:pt x="7983093" y="0"/>
                </a:lnTo>
                <a:lnTo>
                  <a:pt x="8019710" y="7399"/>
                </a:lnTo>
                <a:lnTo>
                  <a:pt x="8049625" y="27574"/>
                </a:lnTo>
                <a:lnTo>
                  <a:pt x="8069800" y="57489"/>
                </a:lnTo>
                <a:lnTo>
                  <a:pt x="8077200" y="94107"/>
                </a:lnTo>
                <a:lnTo>
                  <a:pt x="8077200" y="341757"/>
                </a:lnTo>
                <a:lnTo>
                  <a:pt x="8069800" y="378374"/>
                </a:lnTo>
                <a:lnTo>
                  <a:pt x="8049625" y="408289"/>
                </a:lnTo>
                <a:lnTo>
                  <a:pt x="8019710" y="428464"/>
                </a:lnTo>
                <a:lnTo>
                  <a:pt x="7983093" y="435863"/>
                </a:lnTo>
                <a:lnTo>
                  <a:pt x="94107" y="435863"/>
                </a:lnTo>
                <a:lnTo>
                  <a:pt x="57473" y="428464"/>
                </a:lnTo>
                <a:lnTo>
                  <a:pt x="27560" y="408289"/>
                </a:lnTo>
                <a:lnTo>
                  <a:pt x="7394" y="378374"/>
                </a:lnTo>
                <a:lnTo>
                  <a:pt x="0" y="341757"/>
                </a:lnTo>
                <a:lnTo>
                  <a:pt x="0" y="9410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7025" y="1360651"/>
            <a:ext cx="3498718" cy="2020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025" y="1360651"/>
            <a:ext cx="3498718" cy="202063"/>
          </a:xfrm>
          <a:custGeom>
            <a:avLst/>
            <a:gdLst/>
            <a:ahLst/>
            <a:cxnLst/>
            <a:rect l="l" t="t" r="r" b="b"/>
            <a:pathLst>
              <a:path w="8077200" h="452754">
                <a:moveTo>
                  <a:pt x="0" y="97662"/>
                </a:moveTo>
                <a:lnTo>
                  <a:pt x="7679" y="59632"/>
                </a:lnTo>
                <a:lnTo>
                  <a:pt x="28621" y="28590"/>
                </a:lnTo>
                <a:lnTo>
                  <a:pt x="59680" y="7669"/>
                </a:lnTo>
                <a:lnTo>
                  <a:pt x="97713" y="0"/>
                </a:lnTo>
                <a:lnTo>
                  <a:pt x="7979537" y="0"/>
                </a:lnTo>
                <a:lnTo>
                  <a:pt x="8017567" y="7669"/>
                </a:lnTo>
                <a:lnTo>
                  <a:pt x="8048609" y="28590"/>
                </a:lnTo>
                <a:lnTo>
                  <a:pt x="8069530" y="59632"/>
                </a:lnTo>
                <a:lnTo>
                  <a:pt x="8077200" y="97662"/>
                </a:lnTo>
                <a:lnTo>
                  <a:pt x="8077200" y="354964"/>
                </a:lnTo>
                <a:lnTo>
                  <a:pt x="8069530" y="392995"/>
                </a:lnTo>
                <a:lnTo>
                  <a:pt x="8048609" y="424037"/>
                </a:lnTo>
                <a:lnTo>
                  <a:pt x="8017567" y="444958"/>
                </a:lnTo>
                <a:lnTo>
                  <a:pt x="7979537" y="452627"/>
                </a:lnTo>
                <a:lnTo>
                  <a:pt x="97713" y="452627"/>
                </a:lnTo>
                <a:lnTo>
                  <a:pt x="59680" y="444958"/>
                </a:lnTo>
                <a:lnTo>
                  <a:pt x="28621" y="424037"/>
                </a:lnTo>
                <a:lnTo>
                  <a:pt x="7679" y="392995"/>
                </a:lnTo>
                <a:lnTo>
                  <a:pt x="0" y="354964"/>
                </a:lnTo>
                <a:lnTo>
                  <a:pt x="0" y="9766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2343" y="407980"/>
            <a:ext cx="3748470" cy="1323769"/>
          </a:xfrm>
          <a:prstGeom prst="rect">
            <a:avLst/>
          </a:prstGeom>
        </p:spPr>
        <p:txBody>
          <a:bodyPr vert="horz" wrap="square" lIns="0" tIns="18107" rIns="0" bIns="0" rtlCol="0">
            <a:spAutoFit/>
          </a:bodyPr>
          <a:lstStyle/>
          <a:p>
            <a:pPr marL="125916" marR="2229" indent="-120344">
              <a:lnSpc>
                <a:spcPts val="904"/>
              </a:lnSpc>
              <a:spcBef>
                <a:spcPts val="14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người sử dụng cần cài đặt Opera Mobile Emulator từ trang web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Opera </a:t>
            </a:r>
            <a:r>
              <a:rPr spc="-15" dirty="0">
                <a:latin typeface="Calibri"/>
                <a:cs typeface="Calibri"/>
              </a:rPr>
              <a:t>và  </a:t>
            </a:r>
            <a:r>
              <a:rPr spc="2" dirty="0">
                <a:latin typeface="Calibri"/>
                <a:cs typeface="Calibri"/>
              </a:rPr>
              <a:t>thực </a:t>
            </a:r>
            <a:r>
              <a:rPr dirty="0">
                <a:latin typeface="Calibri"/>
                <a:cs typeface="Calibri"/>
              </a:rPr>
              <a:t>hiện các bước sau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để </a:t>
            </a:r>
            <a:r>
              <a:rPr spc="2" dirty="0">
                <a:latin typeface="Calibri"/>
                <a:cs typeface="Calibri"/>
              </a:rPr>
              <a:t>áp dụng </a:t>
            </a:r>
            <a:r>
              <a:rPr dirty="0">
                <a:latin typeface="Calibri"/>
                <a:cs typeface="Calibri"/>
              </a:rPr>
              <a:t>cài đặt vào trình giả lập:</a:t>
            </a:r>
            <a:r>
              <a:rPr spc="-9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:</a:t>
            </a:r>
          </a:p>
          <a:p>
            <a:pPr marL="214781" marR="285539" lvl="1" indent="-120344">
              <a:spcBef>
                <a:spcPts val="689"/>
              </a:spcBef>
              <a:buAutoNum type="arabicPeriod"/>
              <a:tabLst>
                <a:tab pos="192774" algn="l"/>
              </a:tabLst>
            </a:pPr>
            <a:r>
              <a:rPr sz="700" spc="-2" dirty="0">
                <a:latin typeface="Arial"/>
                <a:cs typeface="Arial"/>
              </a:rPr>
              <a:t>Thêm </a:t>
            </a:r>
            <a:r>
              <a:rPr sz="700" spc="-4" dirty="0">
                <a:latin typeface="Arial"/>
                <a:cs typeface="Arial"/>
              </a:rPr>
              <a:t>Opera </a:t>
            </a:r>
            <a:r>
              <a:rPr sz="700" spc="-2" dirty="0">
                <a:latin typeface="Arial"/>
                <a:cs typeface="Arial"/>
              </a:rPr>
              <a:t>Mobile Emulator trong trình soạn thảo </a:t>
            </a:r>
            <a:r>
              <a:rPr sz="700" spc="-4" dirty="0">
                <a:latin typeface="Arial"/>
                <a:cs typeface="Arial"/>
              </a:rPr>
              <a:t>CoffeeCup </a:t>
            </a:r>
            <a:r>
              <a:rPr sz="700" spc="-2" dirty="0">
                <a:latin typeface="Arial"/>
                <a:cs typeface="Arial"/>
              </a:rPr>
              <a:t>bằng cách </a:t>
            </a:r>
            <a:r>
              <a:rPr sz="700" spc="-4" dirty="0">
                <a:latin typeface="Arial"/>
                <a:cs typeface="Arial"/>
              </a:rPr>
              <a:t>nhấn  </a:t>
            </a:r>
            <a:r>
              <a:rPr sz="700" b="1" spc="-13" dirty="0">
                <a:latin typeface="Arial"/>
                <a:cs typeface="Arial"/>
              </a:rPr>
              <a:t>Tools </a:t>
            </a:r>
            <a:r>
              <a:rPr sz="700" spc="-2" dirty="0">
                <a:latin typeface="Wingdings"/>
                <a:cs typeface="Wingdings"/>
              </a:rPr>
              <a:t></a:t>
            </a:r>
            <a:r>
              <a:rPr sz="700" spc="-2" dirty="0">
                <a:latin typeface="Times New Roman"/>
                <a:cs typeface="Times New Roman"/>
              </a:rPr>
              <a:t> </a:t>
            </a:r>
            <a:r>
              <a:rPr sz="700" b="1" spc="-4" dirty="0">
                <a:latin typeface="Arial"/>
                <a:cs typeface="Arial"/>
              </a:rPr>
              <a:t>Additional </a:t>
            </a:r>
            <a:r>
              <a:rPr sz="700" b="1" dirty="0">
                <a:latin typeface="Arial"/>
                <a:cs typeface="Arial"/>
              </a:rPr>
              <a:t>Browsers </a:t>
            </a:r>
            <a:r>
              <a:rPr sz="700" spc="-2" dirty="0">
                <a:latin typeface="Wingdings"/>
                <a:cs typeface="Wingdings"/>
              </a:rPr>
              <a:t></a:t>
            </a:r>
            <a:r>
              <a:rPr sz="700" spc="-2" dirty="0">
                <a:latin typeface="Times New Roman"/>
                <a:cs typeface="Times New Roman"/>
              </a:rPr>
              <a:t> </a:t>
            </a:r>
            <a:r>
              <a:rPr sz="700" b="1" spc="-15" dirty="0">
                <a:latin typeface="Arial"/>
                <a:cs typeface="Arial"/>
              </a:rPr>
              <a:t>Test </a:t>
            </a:r>
            <a:r>
              <a:rPr sz="700" b="1" dirty="0">
                <a:latin typeface="Arial"/>
                <a:cs typeface="Arial"/>
              </a:rPr>
              <a:t>with </a:t>
            </a:r>
            <a:r>
              <a:rPr sz="700" b="1" spc="-4" dirty="0">
                <a:latin typeface="Arial"/>
                <a:cs typeface="Arial"/>
              </a:rPr>
              <a:t>Additional </a:t>
            </a:r>
            <a:r>
              <a:rPr sz="700" b="1" dirty="0">
                <a:latin typeface="Arial"/>
                <a:cs typeface="Arial"/>
              </a:rPr>
              <a:t>Browser </a:t>
            </a:r>
            <a:r>
              <a:rPr sz="700" b="1" spc="-2" dirty="0">
                <a:latin typeface="Arial"/>
                <a:cs typeface="Arial"/>
              </a:rPr>
              <a:t>1 </a:t>
            </a:r>
            <a:r>
              <a:rPr sz="700" spc="-2" dirty="0">
                <a:latin typeface="Arial"/>
                <a:cs typeface="Arial"/>
              </a:rPr>
              <a:t>và cung </a:t>
            </a:r>
            <a:r>
              <a:rPr sz="700" spc="-4" dirty="0">
                <a:latin typeface="Arial"/>
                <a:cs typeface="Arial"/>
              </a:rPr>
              <a:t>cấp  </a:t>
            </a:r>
            <a:r>
              <a:rPr sz="700" spc="-2" dirty="0">
                <a:latin typeface="Arial"/>
                <a:cs typeface="Arial"/>
              </a:rPr>
              <a:t>cho các vị trí của Opera Mobile Emulator được cài đặt trên hệ thống của</a:t>
            </a:r>
            <a:r>
              <a:rPr sz="700" spc="77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bạn.</a:t>
            </a:r>
            <a:endParaRPr sz="700" dirty="0">
              <a:latin typeface="Arial"/>
              <a:cs typeface="Arial"/>
            </a:endParaRPr>
          </a:p>
          <a:p>
            <a:pPr lvl="1">
              <a:spcBef>
                <a:spcPts val="7"/>
              </a:spcBef>
              <a:buFont typeface="Arial"/>
              <a:buAutoNum type="arabicPeriod"/>
            </a:pPr>
            <a:endParaRPr sz="600" dirty="0">
              <a:latin typeface="Times New Roman"/>
              <a:cs typeface="Times New Roman"/>
            </a:endParaRPr>
          </a:p>
          <a:p>
            <a:pPr marL="182188" lvl="1" indent="-99729">
              <a:buAutoNum type="arabicPeriod"/>
              <a:tabLst>
                <a:tab pos="182466" algn="l"/>
              </a:tabLst>
            </a:pPr>
            <a:r>
              <a:rPr sz="700" spc="-4" dirty="0">
                <a:latin typeface="Arial"/>
                <a:cs typeface="Arial"/>
              </a:rPr>
              <a:t>Mở </a:t>
            </a:r>
            <a:r>
              <a:rPr sz="700" spc="-2" dirty="0">
                <a:latin typeface="Arial"/>
                <a:cs typeface="Arial"/>
              </a:rPr>
              <a:t>file </a:t>
            </a:r>
            <a:r>
              <a:rPr sz="700" spc="-4" dirty="0">
                <a:latin typeface="Arial"/>
                <a:cs typeface="Arial"/>
              </a:rPr>
              <a:t>jQuery </a:t>
            </a:r>
            <a:r>
              <a:rPr sz="700" spc="-2" dirty="0">
                <a:latin typeface="Arial"/>
                <a:cs typeface="Arial"/>
              </a:rPr>
              <a:t>trong trình soạn thảo </a:t>
            </a:r>
            <a:r>
              <a:rPr sz="700" spc="-4" dirty="0">
                <a:latin typeface="Arial"/>
                <a:cs typeface="Arial"/>
              </a:rPr>
              <a:t>CoffeeCup </a:t>
            </a:r>
            <a:r>
              <a:rPr sz="700" spc="-2" dirty="0">
                <a:latin typeface="Arial"/>
                <a:cs typeface="Arial"/>
              </a:rPr>
              <a:t>và lưu</a:t>
            </a:r>
            <a:r>
              <a:rPr sz="700" spc="48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lại.</a:t>
            </a:r>
            <a:endParaRPr sz="700" dirty="0">
              <a:latin typeface="Arial"/>
              <a:cs typeface="Arial"/>
            </a:endParaRPr>
          </a:p>
          <a:p>
            <a:pPr lvl="1">
              <a:spcBef>
                <a:spcPts val="15"/>
              </a:spcBef>
              <a:buFont typeface="Arial"/>
              <a:buAutoNum type="arabicPeriod"/>
            </a:pPr>
            <a:endParaRPr dirty="0">
              <a:latin typeface="Times New Roman"/>
              <a:cs typeface="Times New Roman"/>
            </a:endParaRPr>
          </a:p>
          <a:p>
            <a:pPr marL="193887" lvl="1" indent="-99451">
              <a:buAutoNum type="arabicPeriod"/>
              <a:tabLst>
                <a:tab pos="194166" algn="l"/>
              </a:tabLst>
            </a:pPr>
            <a:r>
              <a:rPr sz="700" spc="-4" dirty="0">
                <a:latin typeface="Arial"/>
                <a:cs typeface="Arial"/>
              </a:rPr>
              <a:t>Chọn </a:t>
            </a:r>
            <a:r>
              <a:rPr sz="700" b="1" spc="-13" dirty="0">
                <a:latin typeface="Arial"/>
                <a:cs typeface="Arial"/>
              </a:rPr>
              <a:t>Tools </a:t>
            </a:r>
            <a:r>
              <a:rPr sz="700" spc="-2" dirty="0">
                <a:latin typeface="Wingdings"/>
                <a:cs typeface="Wingdings"/>
              </a:rPr>
              <a:t></a:t>
            </a:r>
            <a:r>
              <a:rPr sz="700" spc="-2" dirty="0">
                <a:latin typeface="Times New Roman"/>
                <a:cs typeface="Times New Roman"/>
              </a:rPr>
              <a:t> </a:t>
            </a:r>
            <a:r>
              <a:rPr sz="700" b="1" spc="-4" dirty="0">
                <a:latin typeface="Arial"/>
                <a:cs typeface="Arial"/>
              </a:rPr>
              <a:t>Additional </a:t>
            </a:r>
            <a:r>
              <a:rPr sz="700" b="1" dirty="0">
                <a:latin typeface="Arial"/>
                <a:cs typeface="Arial"/>
              </a:rPr>
              <a:t>Browser </a:t>
            </a:r>
            <a:r>
              <a:rPr sz="700" spc="-2" dirty="0">
                <a:latin typeface="Wingdings"/>
                <a:cs typeface="Wingdings"/>
              </a:rPr>
              <a:t></a:t>
            </a:r>
            <a:r>
              <a:rPr sz="700" spc="-2" dirty="0">
                <a:latin typeface="Times New Roman"/>
                <a:cs typeface="Times New Roman"/>
              </a:rPr>
              <a:t> </a:t>
            </a:r>
            <a:r>
              <a:rPr sz="700" b="1" spc="-15" dirty="0">
                <a:latin typeface="Arial"/>
                <a:cs typeface="Arial"/>
              </a:rPr>
              <a:t>Test </a:t>
            </a:r>
            <a:r>
              <a:rPr sz="700" b="1" dirty="0">
                <a:latin typeface="Arial"/>
                <a:cs typeface="Arial"/>
              </a:rPr>
              <a:t>with </a:t>
            </a:r>
            <a:r>
              <a:rPr sz="700" b="1" spc="-4" dirty="0">
                <a:latin typeface="Arial"/>
                <a:cs typeface="Arial"/>
              </a:rPr>
              <a:t>Additional </a:t>
            </a:r>
            <a:r>
              <a:rPr sz="700" b="1" dirty="0">
                <a:latin typeface="Arial"/>
                <a:cs typeface="Arial"/>
              </a:rPr>
              <a:t>Browser</a:t>
            </a:r>
            <a:r>
              <a:rPr sz="700" b="1" spc="24" dirty="0">
                <a:latin typeface="Arial"/>
                <a:cs typeface="Arial"/>
              </a:rPr>
              <a:t> </a:t>
            </a:r>
            <a:r>
              <a:rPr sz="700" b="1" dirty="0">
                <a:latin typeface="Arial"/>
                <a:cs typeface="Arial"/>
              </a:rPr>
              <a:t>1</a:t>
            </a:r>
            <a:r>
              <a:rPr sz="700" dirty="0">
                <a:latin typeface="Arial"/>
                <a:cs typeface="Arial"/>
              </a:rPr>
              <a:t>.</a:t>
            </a:r>
          </a:p>
          <a:p>
            <a:pPr lvl="1">
              <a:spcBef>
                <a:spcPts val="24"/>
              </a:spcBef>
              <a:buFont typeface="Arial"/>
              <a:buAutoNum type="arabicPeriod"/>
            </a:pPr>
            <a:endParaRPr sz="700" dirty="0">
              <a:latin typeface="Times New Roman"/>
              <a:cs typeface="Times New Roman"/>
            </a:endParaRPr>
          </a:p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 err="1">
                <a:latin typeface="Calibri"/>
                <a:cs typeface="Calibri"/>
              </a:rPr>
              <a:t>Kết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lang="en-US" dirty="0" err="1" smtClean="0">
                <a:latin typeface="Calibri"/>
                <a:cs typeface="Calibri"/>
              </a:rPr>
              <a:t>quả</a:t>
            </a:r>
            <a:r>
              <a:rPr dirty="0" smtClean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18312" y="1632373"/>
            <a:ext cx="693142" cy="12365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75750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4" dirty="0"/>
              <a:t>Tổng</a:t>
            </a:r>
            <a:r>
              <a:rPr spc="-26" dirty="0"/>
              <a:t> kết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61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5350" y="405429"/>
            <a:ext cx="3616167" cy="2043584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125916" marR="3900" indent="-120344">
              <a:lnSpc>
                <a:spcPct val="100499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Scripting đề cập đến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loạt các </a:t>
            </a:r>
            <a:r>
              <a:rPr spc="-2" dirty="0">
                <a:latin typeface="Calibri"/>
                <a:cs typeface="Calibri"/>
              </a:rPr>
              <a:t>lệnh </a:t>
            </a:r>
            <a:r>
              <a:rPr dirty="0">
                <a:latin typeface="Calibri"/>
                <a:cs typeface="Calibri"/>
              </a:rPr>
              <a:t>được </a:t>
            </a:r>
            <a:r>
              <a:rPr spc="2" dirty="0">
                <a:latin typeface="Calibri"/>
                <a:cs typeface="Calibri"/>
              </a:rPr>
              <a:t>thông </a:t>
            </a:r>
            <a:r>
              <a:rPr dirty="0">
                <a:latin typeface="Calibri"/>
                <a:cs typeface="Calibri"/>
              </a:rPr>
              <a:t>dịch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thực </a:t>
            </a:r>
            <a:r>
              <a:rPr dirty="0">
                <a:latin typeface="Calibri"/>
                <a:cs typeface="Calibri"/>
              </a:rPr>
              <a:t>hiện tuần tự </a:t>
            </a:r>
            <a:r>
              <a:rPr spc="-9" dirty="0">
                <a:latin typeface="Calibri"/>
                <a:cs typeface="Calibri"/>
              </a:rPr>
              <a:t>và  </a:t>
            </a:r>
            <a:r>
              <a:rPr spc="-7" dirty="0">
                <a:latin typeface="Calibri"/>
                <a:cs typeface="Calibri"/>
              </a:rPr>
              <a:t>ngay </a:t>
            </a:r>
            <a:r>
              <a:rPr dirty="0">
                <a:latin typeface="Calibri"/>
                <a:cs typeface="Calibri"/>
              </a:rPr>
              <a:t>lập tức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sự kiện xuất</a:t>
            </a:r>
            <a:r>
              <a:rPr spc="-3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hiện.</a:t>
            </a:r>
            <a:endParaRPr>
              <a:latin typeface="Calibri"/>
              <a:cs typeface="Calibri"/>
            </a:endParaRPr>
          </a:p>
          <a:p>
            <a:pPr marL="125916" marR="3900" indent="-120344">
              <a:lnSpc>
                <a:spcPct val="1010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JavaScript là một ngôn ngữ kịch bản, có thể được </a:t>
            </a:r>
            <a:r>
              <a:rPr spc="2" dirty="0">
                <a:latin typeface="Calibri"/>
                <a:cs typeface="Calibri"/>
              </a:rPr>
              <a:t>thực </a:t>
            </a:r>
            <a:r>
              <a:rPr dirty="0">
                <a:latin typeface="Calibri"/>
                <a:cs typeface="Calibri"/>
              </a:rPr>
              <a:t>hiện </a:t>
            </a:r>
            <a:r>
              <a:rPr spc="-2" dirty="0">
                <a:latin typeface="Calibri"/>
                <a:cs typeface="Calibri"/>
              </a:rPr>
              <a:t>trên </a:t>
            </a:r>
            <a:r>
              <a:rPr dirty="0">
                <a:latin typeface="Calibri"/>
                <a:cs typeface="Calibri"/>
              </a:rPr>
              <a:t>phía máy khách </a:t>
            </a:r>
            <a:r>
              <a:rPr spc="-9" dirty="0">
                <a:latin typeface="Calibri"/>
                <a:cs typeface="Calibri"/>
              </a:rPr>
              <a:t>và  </a:t>
            </a:r>
            <a:r>
              <a:rPr dirty="0">
                <a:latin typeface="Calibri"/>
                <a:cs typeface="Calibri"/>
              </a:rPr>
              <a:t>phía máy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chủ.</a:t>
            </a:r>
            <a:endParaRPr>
              <a:latin typeface="Calibri"/>
              <a:cs typeface="Calibri"/>
            </a:endParaRPr>
          </a:p>
          <a:p>
            <a:pPr marL="125916" marR="2229" indent="-120344">
              <a:lnSpc>
                <a:spcPts val="983"/>
              </a:lnSpc>
              <a:spcBef>
                <a:spcPts val="3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Một biến dùng để chỉ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spc="-2" dirty="0">
                <a:latin typeface="Calibri"/>
                <a:cs typeface="Calibri"/>
              </a:rPr>
              <a:t>tên </a:t>
            </a:r>
            <a:r>
              <a:rPr dirty="0">
                <a:latin typeface="Calibri"/>
                <a:cs typeface="Calibri"/>
              </a:rPr>
              <a:t>biểu tượng chứa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giá trị, trong đó có thể thay đổi  giá trị.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5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Một kiểu </a:t>
            </a:r>
            <a:r>
              <a:rPr spc="2" dirty="0">
                <a:latin typeface="Calibri"/>
                <a:cs typeface="Calibri"/>
              </a:rPr>
              <a:t>dữ </a:t>
            </a:r>
            <a:r>
              <a:rPr dirty="0">
                <a:latin typeface="Calibri"/>
                <a:cs typeface="Calibri"/>
              </a:rPr>
              <a:t>liệu nguyên </a:t>
            </a:r>
            <a:r>
              <a:rPr spc="2" dirty="0">
                <a:latin typeface="Calibri"/>
                <a:cs typeface="Calibri"/>
              </a:rPr>
              <a:t>thủy </a:t>
            </a:r>
            <a:r>
              <a:rPr dirty="0">
                <a:latin typeface="Calibri"/>
                <a:cs typeface="Calibri"/>
              </a:rPr>
              <a:t>có </a:t>
            </a:r>
            <a:r>
              <a:rPr spc="2" dirty="0">
                <a:latin typeface="Calibri"/>
                <a:cs typeface="Calibri"/>
              </a:rPr>
              <a:t>chứa một </a:t>
            </a:r>
            <a:r>
              <a:rPr dirty="0">
                <a:latin typeface="Calibri"/>
                <a:cs typeface="Calibri"/>
              </a:rPr>
              <a:t>giá trị đơn </a:t>
            </a:r>
            <a:r>
              <a:rPr spc="2" dirty="0">
                <a:latin typeface="Calibri"/>
                <a:cs typeface="Calibri"/>
              </a:rPr>
              <a:t>như một </a:t>
            </a:r>
            <a:r>
              <a:rPr dirty="0">
                <a:latin typeface="Calibri"/>
                <a:cs typeface="Calibri"/>
              </a:rPr>
              <a:t>số hoặc </a:t>
            </a:r>
            <a:r>
              <a:rPr spc="2" dirty="0">
                <a:latin typeface="Calibri"/>
                <a:cs typeface="Calibri"/>
              </a:rPr>
              <a:t>một</a:t>
            </a:r>
            <a:r>
              <a:rPr spc="-9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chuỗi.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Một</a:t>
            </a:r>
            <a:r>
              <a:rPr spc="5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hàm</a:t>
            </a:r>
            <a:r>
              <a:rPr spc="6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là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một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đoạn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spc="4" dirty="0">
                <a:latin typeface="Calibri"/>
                <a:cs typeface="Calibri"/>
              </a:rPr>
              <a:t>mã</a:t>
            </a:r>
            <a:r>
              <a:rPr spc="57" dirty="0">
                <a:latin typeface="Calibri"/>
                <a:cs typeface="Calibri"/>
              </a:rPr>
              <a:t> </a:t>
            </a:r>
            <a:r>
              <a:rPr spc="4" dirty="0">
                <a:latin typeface="Calibri"/>
                <a:cs typeface="Calibri"/>
              </a:rPr>
              <a:t>mà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thực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hiện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một</a:t>
            </a:r>
            <a:r>
              <a:rPr spc="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số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hành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động</a:t>
            </a:r>
            <a:r>
              <a:rPr spc="57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trên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biến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để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hoàn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11"/>
              </a:spcBef>
            </a:pPr>
            <a:r>
              <a:rPr spc="2" dirty="0">
                <a:latin typeface="Calibri"/>
                <a:cs typeface="Calibri"/>
              </a:rPr>
              <a:t>thành một </a:t>
            </a:r>
            <a:r>
              <a:rPr dirty="0">
                <a:latin typeface="Calibri"/>
                <a:cs typeface="Calibri"/>
              </a:rPr>
              <a:t>nhiệm vụ </a:t>
            </a:r>
            <a:r>
              <a:rPr spc="2" dirty="0">
                <a:latin typeface="Calibri"/>
                <a:cs typeface="Calibri"/>
              </a:rPr>
              <a:t>cụ</a:t>
            </a:r>
            <a:r>
              <a:rPr spc="-4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thể.</a:t>
            </a:r>
            <a:endParaRPr>
              <a:latin typeface="Calibri"/>
              <a:cs typeface="Calibri"/>
            </a:endParaRPr>
          </a:p>
          <a:p>
            <a:pPr marL="125916" marR="2507" indent="-120344">
              <a:lnSpc>
                <a:spcPct val="100499"/>
              </a:lnSpc>
              <a:spcBef>
                <a:spcPts val="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-4" dirty="0">
                <a:latin typeface="Calibri"/>
                <a:cs typeface="Calibri"/>
              </a:rPr>
              <a:t>Xử </a:t>
            </a:r>
            <a:r>
              <a:rPr dirty="0">
                <a:latin typeface="Calibri"/>
                <a:cs typeface="Calibri"/>
              </a:rPr>
              <a:t>lý sự kiện là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quá trình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các hành động được thực hiện </a:t>
            </a:r>
            <a:r>
              <a:rPr spc="-2" dirty="0">
                <a:latin typeface="Calibri"/>
                <a:cs typeface="Calibri"/>
              </a:rPr>
              <a:t>khi </a:t>
            </a:r>
            <a:r>
              <a:rPr dirty="0">
                <a:latin typeface="Calibri"/>
                <a:cs typeface="Calibri"/>
              </a:rPr>
              <a:t>sự kiện  </a:t>
            </a:r>
            <a:r>
              <a:rPr spc="-7" dirty="0">
                <a:latin typeface="Calibri"/>
                <a:cs typeface="Calibri"/>
              </a:rPr>
              <a:t>xảy</a:t>
            </a:r>
            <a:r>
              <a:rPr spc="-2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ra.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Sự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kiện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bọt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là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một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cơ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chế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cho</a:t>
            </a:r>
            <a:r>
              <a:rPr spc="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phép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bạn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chỉ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định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một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xử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lý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sự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kiện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chung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cho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tất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cả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11"/>
              </a:spcBef>
            </a:pPr>
            <a:r>
              <a:rPr dirty="0">
                <a:latin typeface="Calibri"/>
                <a:cs typeface="Calibri"/>
              </a:rPr>
              <a:t>các phần tử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con.</a:t>
            </a:r>
            <a:endParaRPr>
              <a:latin typeface="Calibri"/>
              <a:cs typeface="Calibri"/>
            </a:endParaRPr>
          </a:p>
          <a:p>
            <a:pPr marL="125916" marR="2786" indent="-120344" algn="just">
              <a:lnSpc>
                <a:spcPts val="983"/>
              </a:lnSpc>
              <a:spcBef>
                <a:spcPts val="3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jQuery mobile là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spc="-2" dirty="0">
                <a:latin typeface="Calibri"/>
                <a:cs typeface="Calibri"/>
              </a:rPr>
              <a:t>framework </a:t>
            </a:r>
            <a:r>
              <a:rPr dirty="0">
                <a:latin typeface="Calibri"/>
                <a:cs typeface="Calibri"/>
              </a:rPr>
              <a:t>để phát triển giao diện </a:t>
            </a:r>
            <a:r>
              <a:rPr spc="-7" dirty="0">
                <a:latin typeface="Calibri"/>
                <a:cs typeface="Calibri"/>
              </a:rPr>
              <a:t>Web,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người </a:t>
            </a:r>
            <a:r>
              <a:rPr spc="-2" dirty="0">
                <a:latin typeface="Calibri"/>
                <a:cs typeface="Calibri"/>
              </a:rPr>
              <a:t>sử  </a:t>
            </a:r>
            <a:r>
              <a:rPr dirty="0">
                <a:latin typeface="Calibri"/>
                <a:cs typeface="Calibri"/>
              </a:rPr>
              <a:t>dụng để </a:t>
            </a:r>
            <a:r>
              <a:rPr spc="-7" dirty="0">
                <a:latin typeface="Calibri"/>
                <a:cs typeface="Calibri"/>
              </a:rPr>
              <a:t>xây </a:t>
            </a:r>
            <a:r>
              <a:rPr dirty="0">
                <a:latin typeface="Calibri"/>
                <a:cs typeface="Calibri"/>
              </a:rPr>
              <a:t>dựng các ứng dụng web di động hoạt </a:t>
            </a:r>
            <a:r>
              <a:rPr spc="2" dirty="0">
                <a:latin typeface="Calibri"/>
                <a:cs typeface="Calibri"/>
              </a:rPr>
              <a:t>động </a:t>
            </a:r>
            <a:r>
              <a:rPr spc="-2" dirty="0">
                <a:latin typeface="Calibri"/>
                <a:cs typeface="Calibri"/>
              </a:rPr>
              <a:t>trên </a:t>
            </a:r>
            <a:r>
              <a:rPr dirty="0">
                <a:latin typeface="Calibri"/>
                <a:cs typeface="Calibri"/>
              </a:rPr>
              <a:t>máy tính bảng </a:t>
            </a:r>
            <a:r>
              <a:rPr spc="-7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điện  thoại </a:t>
            </a:r>
            <a:r>
              <a:rPr spc="2" dirty="0">
                <a:latin typeface="Calibri"/>
                <a:cs typeface="Calibri"/>
              </a:rPr>
              <a:t>thông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minh.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0" y="828237"/>
            <a:ext cx="3960813" cy="315927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1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62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333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23390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9" dirty="0"/>
              <a:t>JavaScript</a:t>
            </a:r>
            <a:r>
              <a:rPr spc="-33" dirty="0"/>
              <a:t> </a:t>
            </a:r>
            <a:r>
              <a:rPr spc="-2" dirty="0"/>
              <a:t>2-2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79337" y="397380"/>
            <a:ext cx="2506314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sẽ hiển thị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đối tượng thế giới</a:t>
            </a:r>
            <a:r>
              <a:rPr spc="-7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thực.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5604" y="728246"/>
            <a:ext cx="2911353" cy="157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56325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2" dirty="0"/>
              <a:t>Các phiên bản của</a:t>
            </a:r>
            <a:r>
              <a:rPr spc="-37" dirty="0"/>
              <a:t> </a:t>
            </a:r>
            <a:r>
              <a:rPr spc="-9" dirty="0"/>
              <a:t>JavaScript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79337" y="399422"/>
            <a:ext cx="3468187" cy="362563"/>
          </a:xfrm>
          <a:prstGeom prst="rect">
            <a:avLst/>
          </a:prstGeom>
        </p:spPr>
        <p:txBody>
          <a:bodyPr vert="horz" wrap="square" lIns="0" tIns="16157" rIns="0" bIns="0" rtlCol="0">
            <a:spAutoFit/>
          </a:bodyPr>
          <a:lstStyle/>
          <a:p>
            <a:pPr marL="125916" marR="2229" indent="-120344">
              <a:lnSpc>
                <a:spcPts val="921"/>
              </a:lnSpc>
              <a:spcBef>
                <a:spcPts val="12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Phiên </a:t>
            </a:r>
            <a:r>
              <a:rPr dirty="0">
                <a:latin typeface="Calibri"/>
                <a:cs typeface="Calibri"/>
              </a:rPr>
              <a:t>bản </a:t>
            </a:r>
            <a:r>
              <a:rPr spc="2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tiên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JavaScript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phát triển bởi Brendan Eich </a:t>
            </a:r>
            <a:r>
              <a:rPr spc="-2" dirty="0">
                <a:latin typeface="Calibri"/>
                <a:cs typeface="Calibri"/>
              </a:rPr>
              <a:t>tại</a:t>
            </a:r>
            <a:r>
              <a:rPr spc="-1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Netscape  </a:t>
            </a:r>
            <a:r>
              <a:rPr spc="-2" dirty="0">
                <a:latin typeface="Calibri"/>
                <a:cs typeface="Calibri"/>
              </a:rPr>
              <a:t>vào </a:t>
            </a:r>
            <a:r>
              <a:rPr dirty="0">
                <a:latin typeface="Calibri"/>
                <a:cs typeface="Calibri"/>
              </a:rPr>
              <a:t>năm </a:t>
            </a:r>
            <a:r>
              <a:rPr spc="2" dirty="0">
                <a:latin typeface="Calibri"/>
                <a:cs typeface="Calibri"/>
              </a:rPr>
              <a:t>1995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đặt </a:t>
            </a:r>
            <a:r>
              <a:rPr spc="-2" dirty="0">
                <a:latin typeface="Calibri"/>
                <a:cs typeface="Calibri"/>
              </a:rPr>
              <a:t>tên </a:t>
            </a:r>
            <a:r>
              <a:rPr dirty="0">
                <a:latin typeface="Calibri"/>
                <a:cs typeface="Calibri"/>
              </a:rPr>
              <a:t>là JavaScript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1.0.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88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phiên bản </a:t>
            </a:r>
            <a:r>
              <a:rPr spc="2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nhau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ngôn ngữ</a:t>
            </a:r>
            <a:r>
              <a:rPr spc="-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JavaScript.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4740" y="846793"/>
            <a:ext cx="3579915" cy="2005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867599"/>
              </p:ext>
            </p:extLst>
          </p:nvPr>
        </p:nvGraphicFramePr>
        <p:xfrm>
          <a:off x="162625" y="778525"/>
          <a:ext cx="3564456" cy="20874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6322"/>
                <a:gridCol w="2968134"/>
              </a:tblGrid>
              <a:tr h="248566">
                <a:tc>
                  <a:txBody>
                    <a:bodyPr/>
                    <a:lstStyle/>
                    <a:p>
                      <a:pPr marL="68580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800" b="1" spc="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Phiên</a:t>
                      </a:r>
                      <a:r>
                        <a:rPr sz="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bản</a:t>
                      </a:r>
                      <a:endParaRPr sz="800" dirty="0">
                        <a:latin typeface="Calibri"/>
                        <a:cs typeface="Calibri"/>
                      </a:endParaRPr>
                    </a:p>
                  </a:txBody>
                  <a:tcPr marL="0" marR="0" marT="7340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73025" algn="ctr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Mô</a:t>
                      </a:r>
                      <a:r>
                        <a:rPr sz="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tả</a:t>
                      </a:r>
                      <a:endParaRPr sz="800">
                        <a:latin typeface="Calibri"/>
                        <a:cs typeface="Calibri"/>
                      </a:endParaRPr>
                    </a:p>
                  </a:txBody>
                  <a:tcPr marL="0" marR="0" marT="73400" marB="0">
                    <a:solidFill>
                      <a:srgbClr val="943735"/>
                    </a:solidFill>
                  </a:tcPr>
                </a:tc>
              </a:tr>
              <a:tr h="213056">
                <a:tc>
                  <a:txBody>
                    <a:bodyPr/>
                    <a:lstStyle/>
                    <a:p>
                      <a:pPr marL="7112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1.1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hỗ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trợ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từ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phiên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bản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3.0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Netscape Navigator và Internet</a:t>
                      </a:r>
                      <a:r>
                        <a:rPr sz="6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Explorer.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D6E3BC"/>
                    </a:solidFill>
                  </a:tcPr>
                </a:tc>
              </a:tr>
              <a:tr h="212778">
                <a:tc>
                  <a:txBody>
                    <a:bodyPr/>
                    <a:lstStyle/>
                    <a:p>
                      <a:pPr marL="7112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1.2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hỗ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trợ bởi Internet Explorer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từ phiên bản</a:t>
                      </a:r>
                      <a:r>
                        <a:rPr sz="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4.0.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396" marB="0">
                    <a:solidFill>
                      <a:srgbClr val="F1DCDB"/>
                    </a:solidFill>
                  </a:tcPr>
                </a:tc>
              </a:tr>
              <a:tr h="266320">
                <a:tc>
                  <a:txBody>
                    <a:bodyPr/>
                    <a:lstStyle/>
                    <a:p>
                      <a:pPr marL="7112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1.3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62560" marR="81915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hỗ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trợ bởi Internet Explorer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từ phiên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bản 5.0, Netscape Navigator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từ phiên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bản  4.0, và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Opera từ phiên bản</a:t>
                      </a:r>
                      <a:r>
                        <a:rPr sz="6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5.0.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3846" marB="0">
                    <a:solidFill>
                      <a:srgbClr val="D6E3BC"/>
                    </a:solidFill>
                  </a:tcPr>
                </a:tc>
              </a:tr>
              <a:tr h="212778">
                <a:tc>
                  <a:txBody>
                    <a:bodyPr/>
                    <a:lstStyle/>
                    <a:p>
                      <a:pPr marL="71120"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1.4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6032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hỗ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trợ bởi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các máy chủ của Netscape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Opera</a:t>
                      </a:r>
                      <a:r>
                        <a:rPr sz="6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6.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</a:tr>
              <a:tr h="266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71120" algn="ctr">
                        <a:lnSpc>
                          <a:spcPct val="100000"/>
                        </a:lnSpc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1.5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83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62560" marR="81915">
                        <a:lnSpc>
                          <a:spcPct val="103099"/>
                        </a:lnSpc>
                        <a:spcBef>
                          <a:spcPts val="95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hỗ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trợ bởi Internet Explorer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từ phiên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bản 6.0, Netscape Navigator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từ phiên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bản  6.0, và Mozilla Firefox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từ phiên bản</a:t>
                      </a:r>
                      <a:r>
                        <a:rPr sz="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1.0.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53846" marB="0">
                    <a:solidFill>
                      <a:srgbClr val="D6E3BC"/>
                    </a:solidFill>
                  </a:tcPr>
                </a:tc>
              </a:tr>
              <a:tr h="3240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71120" algn="ctr">
                        <a:lnSpc>
                          <a:spcPct val="100000"/>
                        </a:lnSpc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1.6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83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hỗ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trợ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trong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phiên bản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mới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nhất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trình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duyệt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Internet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Explorer </a:t>
                      </a:r>
                      <a:r>
                        <a:rPr sz="600" spc="5" dirty="0" err="1">
                          <a:latin typeface="Arial"/>
                          <a:cs typeface="Arial"/>
                        </a:rPr>
                        <a:t>và</a:t>
                      </a:r>
                      <a:r>
                        <a:rPr sz="6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 smtClean="0">
                          <a:latin typeface="Arial"/>
                          <a:cs typeface="Arial"/>
                        </a:rPr>
                        <a:t>Netscape</a:t>
                      </a:r>
                      <a:r>
                        <a:rPr lang="vi-VN" sz="600" spc="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0" dirty="0" smtClean="0">
                          <a:latin typeface="Arial"/>
                          <a:cs typeface="Arial"/>
                        </a:rPr>
                        <a:t>Navigator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.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Nó cũng được hỗ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trợ bởi trình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duyệt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Mozilla Firefox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từ phiên bản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1.5.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6680" marB="0">
                    <a:solidFill>
                      <a:srgbClr val="F1DCDB"/>
                    </a:solidFill>
                  </a:tcPr>
                </a:tc>
              </a:tr>
              <a:tr h="3295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71120" algn="ctr">
                        <a:lnSpc>
                          <a:spcPct val="100000"/>
                        </a:lnSpc>
                      </a:pPr>
                      <a:r>
                        <a:rPr sz="700" b="1" spc="-5" dirty="0">
                          <a:latin typeface="Arial"/>
                          <a:cs typeface="Arial"/>
                        </a:rPr>
                        <a:t>1.7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83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62560" marR="83185">
                        <a:lnSpc>
                          <a:spcPct val="103099"/>
                        </a:lnSpc>
                        <a:spcBef>
                          <a:spcPts val="95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Được hỗ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trợ trong phiên bản mới nhất của trình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duyệt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Internet Explorer và Netscape 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Navigator.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Nó cũng được hỗ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trợ bởi trình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duyệt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Mozilla Firefox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từ phiên bản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2.0.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4129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22630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spc="-4" dirty="0"/>
              <a:t>Client-side </a:t>
            </a:r>
            <a:r>
              <a:rPr spc="-9" dirty="0"/>
              <a:t>JavaScript</a:t>
            </a:r>
            <a:r>
              <a:rPr spc="-33" dirty="0"/>
              <a:t> </a:t>
            </a:r>
            <a:r>
              <a:rPr spc="-2" dirty="0"/>
              <a:t>1-2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32357" y="408433"/>
            <a:ext cx="3630745" cy="303519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8268716" y="0"/>
                </a:moveTo>
                <a:lnTo>
                  <a:pt x="113283" y="0"/>
                </a:lnTo>
                <a:lnTo>
                  <a:pt x="69190" y="8895"/>
                </a:lnTo>
                <a:lnTo>
                  <a:pt x="33181" y="33162"/>
                </a:lnTo>
                <a:lnTo>
                  <a:pt x="8903" y="69169"/>
                </a:lnTo>
                <a:lnTo>
                  <a:pt x="0" y="113284"/>
                </a:lnTo>
                <a:lnTo>
                  <a:pt x="0" y="566420"/>
                </a:lnTo>
                <a:lnTo>
                  <a:pt x="8903" y="610534"/>
                </a:lnTo>
                <a:lnTo>
                  <a:pt x="33181" y="646541"/>
                </a:lnTo>
                <a:lnTo>
                  <a:pt x="69190" y="670808"/>
                </a:lnTo>
                <a:lnTo>
                  <a:pt x="113283" y="679703"/>
                </a:lnTo>
                <a:lnTo>
                  <a:pt x="8268716" y="679703"/>
                </a:lnTo>
                <a:lnTo>
                  <a:pt x="8312830" y="670808"/>
                </a:lnTo>
                <a:lnTo>
                  <a:pt x="8348837" y="646541"/>
                </a:lnTo>
                <a:lnTo>
                  <a:pt x="8373104" y="610534"/>
                </a:lnTo>
                <a:lnTo>
                  <a:pt x="8382000" y="566420"/>
                </a:lnTo>
                <a:lnTo>
                  <a:pt x="8382000" y="113284"/>
                </a:lnTo>
                <a:lnTo>
                  <a:pt x="8373104" y="69169"/>
                </a:lnTo>
                <a:lnTo>
                  <a:pt x="8348837" y="33162"/>
                </a:lnTo>
                <a:lnTo>
                  <a:pt x="8312830" y="8895"/>
                </a:lnTo>
                <a:lnTo>
                  <a:pt x="8268716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408433"/>
            <a:ext cx="3630745" cy="303519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0" y="113284"/>
                </a:moveTo>
                <a:lnTo>
                  <a:pt x="8903" y="69169"/>
                </a:lnTo>
                <a:lnTo>
                  <a:pt x="33181" y="33162"/>
                </a:lnTo>
                <a:lnTo>
                  <a:pt x="69190" y="8895"/>
                </a:lnTo>
                <a:lnTo>
                  <a:pt x="113283" y="0"/>
                </a:lnTo>
                <a:lnTo>
                  <a:pt x="8268716" y="0"/>
                </a:lnTo>
                <a:lnTo>
                  <a:pt x="8312830" y="8895"/>
                </a:lnTo>
                <a:lnTo>
                  <a:pt x="8348837" y="33162"/>
                </a:lnTo>
                <a:lnTo>
                  <a:pt x="8373104" y="69169"/>
                </a:lnTo>
                <a:lnTo>
                  <a:pt x="8382000" y="113284"/>
                </a:lnTo>
                <a:lnTo>
                  <a:pt x="8382000" y="566420"/>
                </a:lnTo>
                <a:lnTo>
                  <a:pt x="8373104" y="610534"/>
                </a:lnTo>
                <a:lnTo>
                  <a:pt x="8348837" y="646541"/>
                </a:lnTo>
                <a:lnTo>
                  <a:pt x="8312830" y="670808"/>
                </a:lnTo>
                <a:lnTo>
                  <a:pt x="8268716" y="679703"/>
                </a:lnTo>
                <a:lnTo>
                  <a:pt x="113283" y="679703"/>
                </a:lnTo>
                <a:lnTo>
                  <a:pt x="69190" y="670808"/>
                </a:lnTo>
                <a:lnTo>
                  <a:pt x="33181" y="646541"/>
                </a:lnTo>
                <a:lnTo>
                  <a:pt x="8903" y="610534"/>
                </a:lnTo>
                <a:lnTo>
                  <a:pt x="0" y="566420"/>
                </a:lnTo>
                <a:lnTo>
                  <a:pt x="0" y="11328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782518"/>
            <a:ext cx="3630745" cy="295301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8271764" y="0"/>
                </a:moveTo>
                <a:lnTo>
                  <a:pt x="110236" y="0"/>
                </a:lnTo>
                <a:lnTo>
                  <a:pt x="67326" y="8669"/>
                </a:lnTo>
                <a:lnTo>
                  <a:pt x="32286" y="32305"/>
                </a:lnTo>
                <a:lnTo>
                  <a:pt x="8662" y="67347"/>
                </a:lnTo>
                <a:lnTo>
                  <a:pt x="0" y="110236"/>
                </a:lnTo>
                <a:lnTo>
                  <a:pt x="0" y="551179"/>
                </a:lnTo>
                <a:lnTo>
                  <a:pt x="8662" y="594068"/>
                </a:lnTo>
                <a:lnTo>
                  <a:pt x="32286" y="629110"/>
                </a:lnTo>
                <a:lnTo>
                  <a:pt x="67326" y="652746"/>
                </a:lnTo>
                <a:lnTo>
                  <a:pt x="110236" y="661415"/>
                </a:lnTo>
                <a:lnTo>
                  <a:pt x="8271764" y="661415"/>
                </a:lnTo>
                <a:lnTo>
                  <a:pt x="8314652" y="652746"/>
                </a:lnTo>
                <a:lnTo>
                  <a:pt x="8349694" y="629110"/>
                </a:lnTo>
                <a:lnTo>
                  <a:pt x="8373330" y="594068"/>
                </a:lnTo>
                <a:lnTo>
                  <a:pt x="8382000" y="551179"/>
                </a:lnTo>
                <a:lnTo>
                  <a:pt x="8382000" y="110236"/>
                </a:lnTo>
                <a:lnTo>
                  <a:pt x="8373330" y="67347"/>
                </a:lnTo>
                <a:lnTo>
                  <a:pt x="8349694" y="32305"/>
                </a:lnTo>
                <a:lnTo>
                  <a:pt x="8314652" y="8669"/>
                </a:lnTo>
                <a:lnTo>
                  <a:pt x="827176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782518"/>
            <a:ext cx="3630745" cy="295301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0" y="110236"/>
                </a:moveTo>
                <a:lnTo>
                  <a:pt x="8662" y="67347"/>
                </a:lnTo>
                <a:lnTo>
                  <a:pt x="32286" y="32305"/>
                </a:lnTo>
                <a:lnTo>
                  <a:pt x="67326" y="8669"/>
                </a:lnTo>
                <a:lnTo>
                  <a:pt x="110236" y="0"/>
                </a:lnTo>
                <a:lnTo>
                  <a:pt x="8271764" y="0"/>
                </a:lnTo>
                <a:lnTo>
                  <a:pt x="8314652" y="8669"/>
                </a:lnTo>
                <a:lnTo>
                  <a:pt x="8349694" y="32305"/>
                </a:lnTo>
                <a:lnTo>
                  <a:pt x="8373330" y="67347"/>
                </a:lnTo>
                <a:lnTo>
                  <a:pt x="8382000" y="110236"/>
                </a:lnTo>
                <a:lnTo>
                  <a:pt x="8382000" y="551179"/>
                </a:lnTo>
                <a:lnTo>
                  <a:pt x="8373330" y="594068"/>
                </a:lnTo>
                <a:lnTo>
                  <a:pt x="8349694" y="629110"/>
                </a:lnTo>
                <a:lnTo>
                  <a:pt x="8314652" y="652746"/>
                </a:lnTo>
                <a:lnTo>
                  <a:pt x="8271764" y="661415"/>
                </a:lnTo>
                <a:lnTo>
                  <a:pt x="110236" y="661415"/>
                </a:lnTo>
                <a:lnTo>
                  <a:pt x="67326" y="652746"/>
                </a:lnTo>
                <a:lnTo>
                  <a:pt x="32286" y="629110"/>
                </a:lnTo>
                <a:lnTo>
                  <a:pt x="8662" y="594068"/>
                </a:lnTo>
                <a:lnTo>
                  <a:pt x="0" y="551179"/>
                </a:lnTo>
                <a:lnTo>
                  <a:pt x="0" y="11023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156604"/>
            <a:ext cx="3630745" cy="271495"/>
          </a:xfrm>
          <a:custGeom>
            <a:avLst/>
            <a:gdLst/>
            <a:ahLst/>
            <a:cxnLst/>
            <a:rect l="l" t="t" r="r" b="b"/>
            <a:pathLst>
              <a:path w="8382000" h="608330">
                <a:moveTo>
                  <a:pt x="8280654" y="0"/>
                </a:moveTo>
                <a:lnTo>
                  <a:pt x="101346" y="0"/>
                </a:lnTo>
                <a:lnTo>
                  <a:pt x="61898" y="7959"/>
                </a:lnTo>
                <a:lnTo>
                  <a:pt x="29684" y="29670"/>
                </a:lnTo>
                <a:lnTo>
                  <a:pt x="7964" y="61882"/>
                </a:lnTo>
                <a:lnTo>
                  <a:pt x="0" y="101346"/>
                </a:lnTo>
                <a:lnTo>
                  <a:pt x="0" y="506729"/>
                </a:lnTo>
                <a:lnTo>
                  <a:pt x="7964" y="546193"/>
                </a:lnTo>
                <a:lnTo>
                  <a:pt x="29684" y="578405"/>
                </a:lnTo>
                <a:lnTo>
                  <a:pt x="61898" y="600116"/>
                </a:lnTo>
                <a:lnTo>
                  <a:pt x="101346" y="608076"/>
                </a:lnTo>
                <a:lnTo>
                  <a:pt x="8280654" y="608076"/>
                </a:lnTo>
                <a:lnTo>
                  <a:pt x="8320117" y="600116"/>
                </a:lnTo>
                <a:lnTo>
                  <a:pt x="8352329" y="578405"/>
                </a:lnTo>
                <a:lnTo>
                  <a:pt x="8374040" y="546193"/>
                </a:lnTo>
                <a:lnTo>
                  <a:pt x="8382000" y="506729"/>
                </a:lnTo>
                <a:lnTo>
                  <a:pt x="8382000" y="101346"/>
                </a:lnTo>
                <a:lnTo>
                  <a:pt x="8374040" y="61882"/>
                </a:lnTo>
                <a:lnTo>
                  <a:pt x="8352329" y="29670"/>
                </a:lnTo>
                <a:lnTo>
                  <a:pt x="8320117" y="7959"/>
                </a:lnTo>
                <a:lnTo>
                  <a:pt x="8280654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357" y="1156604"/>
            <a:ext cx="3630745" cy="271495"/>
          </a:xfrm>
          <a:custGeom>
            <a:avLst/>
            <a:gdLst/>
            <a:ahLst/>
            <a:cxnLst/>
            <a:rect l="l" t="t" r="r" b="b"/>
            <a:pathLst>
              <a:path w="8382000" h="608330">
                <a:moveTo>
                  <a:pt x="0" y="101346"/>
                </a:moveTo>
                <a:lnTo>
                  <a:pt x="7964" y="61882"/>
                </a:lnTo>
                <a:lnTo>
                  <a:pt x="29684" y="29670"/>
                </a:lnTo>
                <a:lnTo>
                  <a:pt x="61898" y="7959"/>
                </a:lnTo>
                <a:lnTo>
                  <a:pt x="101346" y="0"/>
                </a:lnTo>
                <a:lnTo>
                  <a:pt x="8280654" y="0"/>
                </a:lnTo>
                <a:lnTo>
                  <a:pt x="8320117" y="7959"/>
                </a:lnTo>
                <a:lnTo>
                  <a:pt x="8352329" y="29670"/>
                </a:lnTo>
                <a:lnTo>
                  <a:pt x="8374040" y="61882"/>
                </a:lnTo>
                <a:lnTo>
                  <a:pt x="8382000" y="101346"/>
                </a:lnTo>
                <a:lnTo>
                  <a:pt x="8382000" y="506729"/>
                </a:lnTo>
                <a:lnTo>
                  <a:pt x="8374040" y="546193"/>
                </a:lnTo>
                <a:lnTo>
                  <a:pt x="8352329" y="578405"/>
                </a:lnTo>
                <a:lnTo>
                  <a:pt x="8320117" y="600116"/>
                </a:lnTo>
                <a:lnTo>
                  <a:pt x="8280654" y="608076"/>
                </a:lnTo>
                <a:lnTo>
                  <a:pt x="101346" y="608076"/>
                </a:lnTo>
                <a:lnTo>
                  <a:pt x="61898" y="600116"/>
                </a:lnTo>
                <a:lnTo>
                  <a:pt x="29684" y="578405"/>
                </a:lnTo>
                <a:lnTo>
                  <a:pt x="7964" y="546193"/>
                </a:lnTo>
                <a:lnTo>
                  <a:pt x="0" y="506729"/>
                </a:lnTo>
                <a:lnTo>
                  <a:pt x="0" y="10134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357" y="1496682"/>
            <a:ext cx="3630745" cy="265261"/>
          </a:xfrm>
          <a:custGeom>
            <a:avLst/>
            <a:gdLst/>
            <a:ahLst/>
            <a:cxnLst/>
            <a:rect l="l" t="t" r="r" b="b"/>
            <a:pathLst>
              <a:path w="8382000" h="594360">
                <a:moveTo>
                  <a:pt x="8282940" y="0"/>
                </a:moveTo>
                <a:lnTo>
                  <a:pt x="99060" y="0"/>
                </a:lnTo>
                <a:lnTo>
                  <a:pt x="60500" y="7780"/>
                </a:lnTo>
                <a:lnTo>
                  <a:pt x="29013" y="29003"/>
                </a:lnTo>
                <a:lnTo>
                  <a:pt x="7784" y="60489"/>
                </a:lnTo>
                <a:lnTo>
                  <a:pt x="0" y="99060"/>
                </a:lnTo>
                <a:lnTo>
                  <a:pt x="0" y="495300"/>
                </a:lnTo>
                <a:lnTo>
                  <a:pt x="7784" y="533870"/>
                </a:lnTo>
                <a:lnTo>
                  <a:pt x="29013" y="565356"/>
                </a:lnTo>
                <a:lnTo>
                  <a:pt x="60500" y="586579"/>
                </a:lnTo>
                <a:lnTo>
                  <a:pt x="99060" y="594360"/>
                </a:lnTo>
                <a:lnTo>
                  <a:pt x="8282940" y="594360"/>
                </a:lnTo>
                <a:lnTo>
                  <a:pt x="8321510" y="586579"/>
                </a:lnTo>
                <a:lnTo>
                  <a:pt x="8352996" y="565356"/>
                </a:lnTo>
                <a:lnTo>
                  <a:pt x="8374219" y="533870"/>
                </a:lnTo>
                <a:lnTo>
                  <a:pt x="8382000" y="495300"/>
                </a:lnTo>
                <a:lnTo>
                  <a:pt x="8382000" y="99060"/>
                </a:lnTo>
                <a:lnTo>
                  <a:pt x="8374219" y="60489"/>
                </a:lnTo>
                <a:lnTo>
                  <a:pt x="8352996" y="29003"/>
                </a:lnTo>
                <a:lnTo>
                  <a:pt x="8321510" y="7780"/>
                </a:lnTo>
                <a:lnTo>
                  <a:pt x="8282940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357" y="1496682"/>
            <a:ext cx="3630745" cy="265261"/>
          </a:xfrm>
          <a:custGeom>
            <a:avLst/>
            <a:gdLst/>
            <a:ahLst/>
            <a:cxnLst/>
            <a:rect l="l" t="t" r="r" b="b"/>
            <a:pathLst>
              <a:path w="8382000" h="594360">
                <a:moveTo>
                  <a:pt x="0" y="99060"/>
                </a:moveTo>
                <a:lnTo>
                  <a:pt x="7784" y="60489"/>
                </a:lnTo>
                <a:lnTo>
                  <a:pt x="29013" y="29003"/>
                </a:lnTo>
                <a:lnTo>
                  <a:pt x="60500" y="7780"/>
                </a:lnTo>
                <a:lnTo>
                  <a:pt x="99060" y="0"/>
                </a:lnTo>
                <a:lnTo>
                  <a:pt x="8282940" y="0"/>
                </a:lnTo>
                <a:lnTo>
                  <a:pt x="8321510" y="7780"/>
                </a:lnTo>
                <a:lnTo>
                  <a:pt x="8352996" y="29003"/>
                </a:lnTo>
                <a:lnTo>
                  <a:pt x="8374219" y="60489"/>
                </a:lnTo>
                <a:lnTo>
                  <a:pt x="8382000" y="99060"/>
                </a:lnTo>
                <a:lnTo>
                  <a:pt x="8382000" y="495300"/>
                </a:lnTo>
                <a:lnTo>
                  <a:pt x="8374219" y="533870"/>
                </a:lnTo>
                <a:lnTo>
                  <a:pt x="8352996" y="565356"/>
                </a:lnTo>
                <a:lnTo>
                  <a:pt x="8321510" y="586579"/>
                </a:lnTo>
                <a:lnTo>
                  <a:pt x="8282940" y="594360"/>
                </a:lnTo>
                <a:lnTo>
                  <a:pt x="99060" y="594360"/>
                </a:lnTo>
                <a:lnTo>
                  <a:pt x="60500" y="586579"/>
                </a:lnTo>
                <a:lnTo>
                  <a:pt x="29013" y="565356"/>
                </a:lnTo>
                <a:lnTo>
                  <a:pt x="7784" y="533870"/>
                </a:lnTo>
                <a:lnTo>
                  <a:pt x="0" y="495300"/>
                </a:lnTo>
                <a:lnTo>
                  <a:pt x="0" y="9906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57" y="1836760"/>
            <a:ext cx="3630745" cy="291333"/>
          </a:xfrm>
          <a:custGeom>
            <a:avLst/>
            <a:gdLst/>
            <a:ahLst/>
            <a:cxnLst/>
            <a:rect l="l" t="t" r="r" b="b"/>
            <a:pathLst>
              <a:path w="8382000" h="652779">
                <a:moveTo>
                  <a:pt x="8273288" y="0"/>
                </a:moveTo>
                <a:lnTo>
                  <a:pt x="108711" y="0"/>
                </a:lnTo>
                <a:lnTo>
                  <a:pt x="66399" y="8538"/>
                </a:lnTo>
                <a:lnTo>
                  <a:pt x="31843" y="31829"/>
                </a:lnTo>
                <a:lnTo>
                  <a:pt x="8544" y="66383"/>
                </a:lnTo>
                <a:lnTo>
                  <a:pt x="0" y="108712"/>
                </a:lnTo>
                <a:lnTo>
                  <a:pt x="0" y="543560"/>
                </a:lnTo>
                <a:lnTo>
                  <a:pt x="8544" y="585888"/>
                </a:lnTo>
                <a:lnTo>
                  <a:pt x="31843" y="620442"/>
                </a:lnTo>
                <a:lnTo>
                  <a:pt x="66399" y="643733"/>
                </a:lnTo>
                <a:lnTo>
                  <a:pt x="108711" y="652271"/>
                </a:lnTo>
                <a:lnTo>
                  <a:pt x="8273288" y="652271"/>
                </a:lnTo>
                <a:lnTo>
                  <a:pt x="8315616" y="643733"/>
                </a:lnTo>
                <a:lnTo>
                  <a:pt x="8350170" y="620442"/>
                </a:lnTo>
                <a:lnTo>
                  <a:pt x="8373461" y="585888"/>
                </a:lnTo>
                <a:lnTo>
                  <a:pt x="8382000" y="543560"/>
                </a:lnTo>
                <a:lnTo>
                  <a:pt x="8382000" y="108712"/>
                </a:lnTo>
                <a:lnTo>
                  <a:pt x="8373461" y="66383"/>
                </a:lnTo>
                <a:lnTo>
                  <a:pt x="8350170" y="31829"/>
                </a:lnTo>
                <a:lnTo>
                  <a:pt x="8315616" y="8538"/>
                </a:lnTo>
                <a:lnTo>
                  <a:pt x="8273288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357" y="1836760"/>
            <a:ext cx="3630745" cy="291333"/>
          </a:xfrm>
          <a:custGeom>
            <a:avLst/>
            <a:gdLst/>
            <a:ahLst/>
            <a:cxnLst/>
            <a:rect l="l" t="t" r="r" b="b"/>
            <a:pathLst>
              <a:path w="8382000" h="652779">
                <a:moveTo>
                  <a:pt x="0" y="108712"/>
                </a:moveTo>
                <a:lnTo>
                  <a:pt x="8544" y="66383"/>
                </a:lnTo>
                <a:lnTo>
                  <a:pt x="31843" y="31829"/>
                </a:lnTo>
                <a:lnTo>
                  <a:pt x="66399" y="8538"/>
                </a:lnTo>
                <a:lnTo>
                  <a:pt x="108711" y="0"/>
                </a:lnTo>
                <a:lnTo>
                  <a:pt x="8273288" y="0"/>
                </a:lnTo>
                <a:lnTo>
                  <a:pt x="8315616" y="8538"/>
                </a:lnTo>
                <a:lnTo>
                  <a:pt x="8350170" y="31829"/>
                </a:lnTo>
                <a:lnTo>
                  <a:pt x="8373461" y="66383"/>
                </a:lnTo>
                <a:lnTo>
                  <a:pt x="8382000" y="108712"/>
                </a:lnTo>
                <a:lnTo>
                  <a:pt x="8382000" y="543560"/>
                </a:lnTo>
                <a:lnTo>
                  <a:pt x="8373461" y="585888"/>
                </a:lnTo>
                <a:lnTo>
                  <a:pt x="8350170" y="620442"/>
                </a:lnTo>
                <a:lnTo>
                  <a:pt x="8315616" y="643733"/>
                </a:lnTo>
                <a:lnTo>
                  <a:pt x="8273288" y="652271"/>
                </a:lnTo>
                <a:lnTo>
                  <a:pt x="108711" y="652271"/>
                </a:lnTo>
                <a:lnTo>
                  <a:pt x="66399" y="643733"/>
                </a:lnTo>
                <a:lnTo>
                  <a:pt x="31843" y="620442"/>
                </a:lnTo>
                <a:lnTo>
                  <a:pt x="8544" y="585888"/>
                </a:lnTo>
                <a:lnTo>
                  <a:pt x="0" y="543560"/>
                </a:lnTo>
                <a:lnTo>
                  <a:pt x="0" y="1087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2357" y="2219688"/>
            <a:ext cx="3630745" cy="287082"/>
          </a:xfrm>
          <a:custGeom>
            <a:avLst/>
            <a:gdLst/>
            <a:ahLst/>
            <a:cxnLst/>
            <a:rect l="l" t="t" r="r" b="b"/>
            <a:pathLst>
              <a:path w="8382000" h="643254">
                <a:moveTo>
                  <a:pt x="8274812" y="0"/>
                </a:moveTo>
                <a:lnTo>
                  <a:pt x="107188" y="0"/>
                </a:lnTo>
                <a:lnTo>
                  <a:pt x="65467" y="8425"/>
                </a:lnTo>
                <a:lnTo>
                  <a:pt x="31395" y="31400"/>
                </a:lnTo>
                <a:lnTo>
                  <a:pt x="8423" y="65472"/>
                </a:lnTo>
                <a:lnTo>
                  <a:pt x="0" y="107187"/>
                </a:lnTo>
                <a:lnTo>
                  <a:pt x="0" y="535939"/>
                </a:lnTo>
                <a:lnTo>
                  <a:pt x="8423" y="577655"/>
                </a:lnTo>
                <a:lnTo>
                  <a:pt x="31395" y="611727"/>
                </a:lnTo>
                <a:lnTo>
                  <a:pt x="65467" y="634702"/>
                </a:lnTo>
                <a:lnTo>
                  <a:pt x="107188" y="643128"/>
                </a:lnTo>
                <a:lnTo>
                  <a:pt x="8274812" y="643128"/>
                </a:lnTo>
                <a:lnTo>
                  <a:pt x="8316527" y="634702"/>
                </a:lnTo>
                <a:lnTo>
                  <a:pt x="8350599" y="611727"/>
                </a:lnTo>
                <a:lnTo>
                  <a:pt x="8373574" y="577655"/>
                </a:lnTo>
                <a:lnTo>
                  <a:pt x="8382000" y="535939"/>
                </a:lnTo>
                <a:lnTo>
                  <a:pt x="8382000" y="107187"/>
                </a:lnTo>
                <a:lnTo>
                  <a:pt x="8373574" y="65472"/>
                </a:lnTo>
                <a:lnTo>
                  <a:pt x="8350599" y="31400"/>
                </a:lnTo>
                <a:lnTo>
                  <a:pt x="8316527" y="8425"/>
                </a:lnTo>
                <a:lnTo>
                  <a:pt x="8274812" y="0"/>
                </a:lnTo>
                <a:close/>
              </a:path>
            </a:pathLst>
          </a:custGeom>
          <a:solidFill>
            <a:srgbClr val="B7DE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357" y="2219688"/>
            <a:ext cx="3630745" cy="287082"/>
          </a:xfrm>
          <a:custGeom>
            <a:avLst/>
            <a:gdLst/>
            <a:ahLst/>
            <a:cxnLst/>
            <a:rect l="l" t="t" r="r" b="b"/>
            <a:pathLst>
              <a:path w="8382000" h="643254">
                <a:moveTo>
                  <a:pt x="0" y="107187"/>
                </a:moveTo>
                <a:lnTo>
                  <a:pt x="8423" y="65472"/>
                </a:lnTo>
                <a:lnTo>
                  <a:pt x="31395" y="31400"/>
                </a:lnTo>
                <a:lnTo>
                  <a:pt x="65467" y="8425"/>
                </a:lnTo>
                <a:lnTo>
                  <a:pt x="107188" y="0"/>
                </a:lnTo>
                <a:lnTo>
                  <a:pt x="8274812" y="0"/>
                </a:lnTo>
                <a:lnTo>
                  <a:pt x="8316527" y="8425"/>
                </a:lnTo>
                <a:lnTo>
                  <a:pt x="8350599" y="31400"/>
                </a:lnTo>
                <a:lnTo>
                  <a:pt x="8373574" y="65472"/>
                </a:lnTo>
                <a:lnTo>
                  <a:pt x="8382000" y="107187"/>
                </a:lnTo>
                <a:lnTo>
                  <a:pt x="8382000" y="535939"/>
                </a:lnTo>
                <a:lnTo>
                  <a:pt x="8373574" y="577655"/>
                </a:lnTo>
                <a:lnTo>
                  <a:pt x="8350599" y="611727"/>
                </a:lnTo>
                <a:lnTo>
                  <a:pt x="8316527" y="634702"/>
                </a:lnTo>
                <a:lnTo>
                  <a:pt x="8274812" y="643128"/>
                </a:lnTo>
                <a:lnTo>
                  <a:pt x="107188" y="643128"/>
                </a:lnTo>
                <a:lnTo>
                  <a:pt x="65467" y="634702"/>
                </a:lnTo>
                <a:lnTo>
                  <a:pt x="31395" y="611727"/>
                </a:lnTo>
                <a:lnTo>
                  <a:pt x="8423" y="577655"/>
                </a:lnTo>
                <a:lnTo>
                  <a:pt x="0" y="535939"/>
                </a:lnTo>
                <a:lnTo>
                  <a:pt x="0" y="10718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2357" y="2536451"/>
            <a:ext cx="3630745" cy="297568"/>
          </a:xfrm>
          <a:custGeom>
            <a:avLst/>
            <a:gdLst/>
            <a:ahLst/>
            <a:cxnLst/>
            <a:rect l="l" t="t" r="r" b="b"/>
            <a:pathLst>
              <a:path w="8382000" h="582295">
                <a:moveTo>
                  <a:pt x="8284972" y="0"/>
                </a:moveTo>
                <a:lnTo>
                  <a:pt x="97028" y="0"/>
                </a:lnTo>
                <a:lnTo>
                  <a:pt x="59262" y="7625"/>
                </a:lnTo>
                <a:lnTo>
                  <a:pt x="28421" y="28421"/>
                </a:lnTo>
                <a:lnTo>
                  <a:pt x="7625" y="59262"/>
                </a:lnTo>
                <a:lnTo>
                  <a:pt x="0" y="97028"/>
                </a:lnTo>
                <a:lnTo>
                  <a:pt x="0" y="485140"/>
                </a:lnTo>
                <a:lnTo>
                  <a:pt x="7625" y="522905"/>
                </a:lnTo>
                <a:lnTo>
                  <a:pt x="28421" y="553746"/>
                </a:lnTo>
                <a:lnTo>
                  <a:pt x="59262" y="574542"/>
                </a:lnTo>
                <a:lnTo>
                  <a:pt x="97028" y="582168"/>
                </a:lnTo>
                <a:lnTo>
                  <a:pt x="8284972" y="582168"/>
                </a:lnTo>
                <a:lnTo>
                  <a:pt x="8322742" y="574542"/>
                </a:lnTo>
                <a:lnTo>
                  <a:pt x="8353583" y="553746"/>
                </a:lnTo>
                <a:lnTo>
                  <a:pt x="8374376" y="522905"/>
                </a:lnTo>
                <a:lnTo>
                  <a:pt x="8382000" y="485140"/>
                </a:lnTo>
                <a:lnTo>
                  <a:pt x="8382000" y="97028"/>
                </a:lnTo>
                <a:lnTo>
                  <a:pt x="8374376" y="59262"/>
                </a:lnTo>
                <a:lnTo>
                  <a:pt x="8353583" y="28421"/>
                </a:lnTo>
                <a:lnTo>
                  <a:pt x="8322742" y="7625"/>
                </a:lnTo>
                <a:lnTo>
                  <a:pt x="8284972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2356" y="2523274"/>
            <a:ext cx="3630745" cy="297568"/>
          </a:xfrm>
          <a:custGeom>
            <a:avLst/>
            <a:gdLst/>
            <a:ahLst/>
            <a:cxnLst/>
            <a:rect l="l" t="t" r="r" b="b"/>
            <a:pathLst>
              <a:path w="8382000" h="582295">
                <a:moveTo>
                  <a:pt x="0" y="97028"/>
                </a:moveTo>
                <a:lnTo>
                  <a:pt x="7625" y="59262"/>
                </a:lnTo>
                <a:lnTo>
                  <a:pt x="28421" y="28421"/>
                </a:lnTo>
                <a:lnTo>
                  <a:pt x="59262" y="7625"/>
                </a:lnTo>
                <a:lnTo>
                  <a:pt x="97028" y="0"/>
                </a:lnTo>
                <a:lnTo>
                  <a:pt x="8284972" y="0"/>
                </a:lnTo>
                <a:lnTo>
                  <a:pt x="8322742" y="7625"/>
                </a:lnTo>
                <a:lnTo>
                  <a:pt x="8353583" y="28421"/>
                </a:lnTo>
                <a:lnTo>
                  <a:pt x="8374376" y="59262"/>
                </a:lnTo>
                <a:lnTo>
                  <a:pt x="8382000" y="97028"/>
                </a:lnTo>
                <a:lnTo>
                  <a:pt x="8382000" y="485140"/>
                </a:lnTo>
                <a:lnTo>
                  <a:pt x="8374376" y="522905"/>
                </a:lnTo>
                <a:lnTo>
                  <a:pt x="8353583" y="553746"/>
                </a:lnTo>
                <a:lnTo>
                  <a:pt x="8322742" y="574542"/>
                </a:lnTo>
                <a:lnTo>
                  <a:pt x="8284972" y="582168"/>
                </a:lnTo>
                <a:lnTo>
                  <a:pt x="97028" y="582168"/>
                </a:lnTo>
                <a:lnTo>
                  <a:pt x="59262" y="574542"/>
                </a:lnTo>
                <a:lnTo>
                  <a:pt x="28421" y="553746"/>
                </a:lnTo>
                <a:lnTo>
                  <a:pt x="7625" y="522905"/>
                </a:lnTo>
                <a:lnTo>
                  <a:pt x="0" y="485140"/>
                </a:lnTo>
                <a:lnTo>
                  <a:pt x="0" y="9702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68510" y="463550"/>
            <a:ext cx="3594591" cy="2331110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7522" marR="120623">
              <a:lnSpc>
                <a:spcPts val="820"/>
              </a:lnSpc>
              <a:spcBef>
                <a:spcPts val="178"/>
              </a:spcBef>
            </a:pPr>
            <a:r>
              <a:rPr dirty="0">
                <a:latin typeface="Arial"/>
                <a:cs typeface="Arial"/>
              </a:rPr>
              <a:t>A </a:t>
            </a:r>
            <a:r>
              <a:rPr spc="-2" dirty="0">
                <a:latin typeface="Arial"/>
                <a:cs typeface="Arial"/>
              </a:rPr>
              <a:t>Client-side JavaScript </a:t>
            </a:r>
            <a:r>
              <a:rPr dirty="0">
                <a:latin typeface="Arial"/>
                <a:cs typeface="Arial"/>
              </a:rPr>
              <a:t>(CSJS) </a:t>
            </a:r>
            <a:r>
              <a:rPr spc="-2" dirty="0">
                <a:latin typeface="Arial"/>
                <a:cs typeface="Arial"/>
              </a:rPr>
              <a:t>được thực hiện bởi trình </a:t>
            </a:r>
            <a:r>
              <a:rPr spc="-4" dirty="0">
                <a:latin typeface="Arial"/>
                <a:cs typeface="Arial"/>
              </a:rPr>
              <a:t>duyệt </a:t>
            </a:r>
            <a:r>
              <a:rPr dirty="0">
                <a:latin typeface="Arial"/>
                <a:cs typeface="Arial"/>
              </a:rPr>
              <a:t>trên </a:t>
            </a:r>
            <a:r>
              <a:rPr spc="-2" dirty="0">
                <a:latin typeface="Arial"/>
                <a:cs typeface="Arial"/>
              </a:rPr>
              <a:t>máy </a:t>
            </a:r>
            <a:r>
              <a:rPr dirty="0">
                <a:latin typeface="Arial"/>
                <a:cs typeface="Arial"/>
              </a:rPr>
              <a:t>trạm  của </a:t>
            </a:r>
            <a:r>
              <a:rPr spc="-4" dirty="0">
                <a:latin typeface="Arial"/>
                <a:cs typeface="Arial"/>
              </a:rPr>
              <a:t>người</a:t>
            </a:r>
            <a:r>
              <a:rPr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dùng.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7243" marR="259074">
              <a:lnSpc>
                <a:spcPts val="820"/>
              </a:lnSpc>
              <a:spcBef>
                <a:spcPts val="2"/>
              </a:spcBef>
            </a:pPr>
            <a:r>
              <a:rPr dirty="0">
                <a:latin typeface="Arial"/>
                <a:cs typeface="Arial"/>
              </a:rPr>
              <a:t>A </a:t>
            </a:r>
            <a:r>
              <a:rPr spc="-2" dirty="0">
                <a:latin typeface="Arial"/>
                <a:cs typeface="Arial"/>
              </a:rPr>
              <a:t>client-side script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2" dirty="0">
                <a:latin typeface="Arial"/>
                <a:cs typeface="Arial"/>
              </a:rPr>
              <a:t>chứa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lệnh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trình </a:t>
            </a:r>
            <a:r>
              <a:rPr spc="-4" dirty="0">
                <a:latin typeface="Arial"/>
                <a:cs typeface="Arial"/>
              </a:rPr>
              <a:t>duyệt </a:t>
            </a:r>
            <a:r>
              <a:rPr spc="-2" dirty="0">
                <a:latin typeface="Arial"/>
                <a:cs typeface="Arial"/>
              </a:rPr>
              <a:t>để xử lý tương </a:t>
            </a:r>
            <a:r>
              <a:rPr dirty="0">
                <a:latin typeface="Arial"/>
                <a:cs typeface="Arial"/>
              </a:rPr>
              <a:t>tác  </a:t>
            </a:r>
            <a:r>
              <a:rPr spc="-4" dirty="0">
                <a:latin typeface="Arial"/>
                <a:cs typeface="Arial"/>
              </a:rPr>
              <a:t>người</a:t>
            </a:r>
            <a:r>
              <a:rPr spc="4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dùng.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6129">
              <a:lnSpc>
                <a:spcPts val="884"/>
              </a:lnSpc>
            </a:pPr>
            <a:r>
              <a:rPr spc="-4" dirty="0">
                <a:latin typeface="Arial"/>
                <a:cs typeface="Arial"/>
              </a:rPr>
              <a:t>Những lệnh này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2" dirty="0">
                <a:latin typeface="Arial"/>
                <a:cs typeface="Arial"/>
              </a:rPr>
              <a:t>là để thay </a:t>
            </a:r>
            <a:r>
              <a:rPr spc="-4" dirty="0">
                <a:latin typeface="Arial"/>
                <a:cs typeface="Arial"/>
              </a:rPr>
              <a:t>đổi giao diện hoặc nội dung </a:t>
            </a:r>
            <a:r>
              <a:rPr spc="-2" dirty="0">
                <a:latin typeface="Arial"/>
                <a:cs typeface="Arial"/>
              </a:rPr>
              <a:t>của trang</a:t>
            </a:r>
            <a:r>
              <a:rPr spc="99" dirty="0">
                <a:latin typeface="Arial"/>
                <a:cs typeface="Arial"/>
              </a:rPr>
              <a:t> </a:t>
            </a:r>
            <a:r>
              <a:rPr spc="-9" dirty="0">
                <a:latin typeface="Arial"/>
                <a:cs typeface="Arial"/>
              </a:rPr>
              <a:t>web</a:t>
            </a:r>
            <a:endParaRPr dirty="0">
              <a:latin typeface="Arial"/>
              <a:cs typeface="Arial"/>
            </a:endParaRPr>
          </a:p>
          <a:p>
            <a:pPr marL="6129">
              <a:lnSpc>
                <a:spcPts val="884"/>
              </a:lnSpc>
            </a:pPr>
            <a:r>
              <a:rPr spc="-2" dirty="0">
                <a:latin typeface="Arial"/>
                <a:cs typeface="Arial"/>
              </a:rPr>
              <a:t>dựa </a:t>
            </a:r>
            <a:r>
              <a:rPr dirty="0">
                <a:latin typeface="Arial"/>
                <a:cs typeface="Arial"/>
              </a:rPr>
              <a:t>trên các </a:t>
            </a:r>
            <a:r>
              <a:rPr spc="-4" dirty="0">
                <a:latin typeface="Arial"/>
                <a:cs typeface="Arial"/>
              </a:rPr>
              <a:t>yếu </a:t>
            </a:r>
            <a:r>
              <a:rPr dirty="0">
                <a:latin typeface="Arial"/>
                <a:cs typeface="Arial"/>
              </a:rPr>
              <a:t>tố </a:t>
            </a:r>
            <a:r>
              <a:rPr spc="-2" dirty="0">
                <a:latin typeface="Arial"/>
                <a:cs typeface="Arial"/>
              </a:rPr>
              <a:t>đầu </a:t>
            </a:r>
            <a:r>
              <a:rPr dirty="0">
                <a:latin typeface="Arial"/>
                <a:cs typeface="Arial"/>
              </a:rPr>
              <a:t>vào </a:t>
            </a:r>
            <a:r>
              <a:rPr spc="-4" dirty="0">
                <a:latin typeface="Arial"/>
                <a:cs typeface="Arial"/>
              </a:rPr>
              <a:t>người </a:t>
            </a:r>
            <a:r>
              <a:rPr dirty="0">
                <a:latin typeface="Arial"/>
                <a:cs typeface="Arial"/>
              </a:rPr>
              <a:t>sử</a:t>
            </a:r>
            <a:r>
              <a:rPr spc="24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dụng.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dirty="0">
              <a:latin typeface="Times New Roman"/>
              <a:cs typeface="Times New Roman"/>
            </a:endParaRPr>
          </a:p>
          <a:p>
            <a:pPr marL="5571" marR="79394">
              <a:lnSpc>
                <a:spcPts val="820"/>
              </a:lnSpc>
              <a:spcBef>
                <a:spcPts val="2"/>
              </a:spcBef>
            </a:pPr>
            <a:r>
              <a:rPr dirty="0">
                <a:latin typeface="Arial"/>
                <a:cs typeface="Arial"/>
              </a:rPr>
              <a:t>Ví </a:t>
            </a:r>
            <a:r>
              <a:rPr spc="-2" dirty="0">
                <a:latin typeface="Arial"/>
                <a:cs typeface="Arial"/>
              </a:rPr>
              <a:t>dụ như hiển </a:t>
            </a:r>
            <a:r>
              <a:rPr dirty="0">
                <a:latin typeface="Arial"/>
                <a:cs typeface="Arial"/>
              </a:rPr>
              <a:t>thị </a:t>
            </a:r>
            <a:r>
              <a:rPr spc="-2" dirty="0">
                <a:latin typeface="Arial"/>
                <a:cs typeface="Arial"/>
              </a:rPr>
              <a:t>một trang chào mừng </a:t>
            </a:r>
            <a:r>
              <a:rPr dirty="0">
                <a:latin typeface="Arial"/>
                <a:cs typeface="Arial"/>
              </a:rPr>
              <a:t>với tên </a:t>
            </a:r>
            <a:r>
              <a:rPr spc="-2" dirty="0">
                <a:latin typeface="Arial"/>
                <a:cs typeface="Arial"/>
              </a:rPr>
              <a:t>người dùng, ngày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thời </a:t>
            </a:r>
            <a:r>
              <a:rPr spc="-4" dirty="0">
                <a:latin typeface="Arial"/>
                <a:cs typeface="Arial"/>
              </a:rPr>
              <a:t>gian  </a:t>
            </a:r>
            <a:r>
              <a:rPr spc="-2" dirty="0">
                <a:latin typeface="Arial"/>
                <a:cs typeface="Arial"/>
              </a:rPr>
              <a:t>hiển </a:t>
            </a:r>
            <a:r>
              <a:rPr dirty="0">
                <a:latin typeface="Arial"/>
                <a:cs typeface="Arial"/>
              </a:rPr>
              <a:t>thị, </a:t>
            </a:r>
            <a:r>
              <a:rPr spc="-2" dirty="0">
                <a:latin typeface="Arial"/>
                <a:cs typeface="Arial"/>
              </a:rPr>
              <a:t>xác nhận rằng </a:t>
            </a:r>
            <a:r>
              <a:rPr dirty="0">
                <a:latin typeface="Arial"/>
                <a:cs typeface="Arial"/>
              </a:rPr>
              <a:t>các chi tiết </a:t>
            </a:r>
            <a:r>
              <a:rPr spc="-2" dirty="0">
                <a:latin typeface="Arial"/>
                <a:cs typeface="Arial"/>
              </a:rPr>
              <a:t>người </a:t>
            </a:r>
            <a:r>
              <a:rPr dirty="0">
                <a:latin typeface="Arial"/>
                <a:cs typeface="Arial"/>
              </a:rPr>
              <a:t>sử </a:t>
            </a:r>
            <a:r>
              <a:rPr spc="-2" dirty="0">
                <a:latin typeface="Arial"/>
                <a:cs typeface="Arial"/>
              </a:rPr>
              <a:t>dụng </a:t>
            </a:r>
            <a:r>
              <a:rPr dirty="0">
                <a:latin typeface="Arial"/>
                <a:cs typeface="Arial"/>
              </a:rPr>
              <a:t>cần </a:t>
            </a:r>
            <a:r>
              <a:rPr spc="-2" dirty="0">
                <a:latin typeface="Arial"/>
                <a:cs typeface="Arial"/>
              </a:rPr>
              <a:t>được điền</a:t>
            </a:r>
            <a:r>
              <a:rPr spc="2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vào…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6964" marR="72151">
              <a:lnSpc>
                <a:spcPts val="820"/>
              </a:lnSpc>
            </a:pPr>
            <a:r>
              <a:rPr dirty="0">
                <a:latin typeface="Arial"/>
                <a:cs typeface="Arial"/>
              </a:rPr>
              <a:t>A </a:t>
            </a:r>
            <a:r>
              <a:rPr spc="-2" dirty="0">
                <a:latin typeface="Arial"/>
                <a:cs typeface="Arial"/>
              </a:rPr>
              <a:t>JavaScript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4" dirty="0">
                <a:latin typeface="Arial"/>
                <a:cs typeface="Arial"/>
              </a:rPr>
              <a:t>nhúng </a:t>
            </a:r>
            <a:r>
              <a:rPr spc="-2" dirty="0">
                <a:latin typeface="Arial"/>
                <a:cs typeface="Arial"/>
              </a:rPr>
              <a:t>trong một trang HTML hoặc </a:t>
            </a:r>
            <a:r>
              <a:rPr dirty="0">
                <a:latin typeface="Arial"/>
                <a:cs typeface="Arial"/>
              </a:rPr>
              <a:t>tạo </a:t>
            </a:r>
            <a:r>
              <a:rPr spc="-2" dirty="0">
                <a:latin typeface="Arial"/>
                <a:cs typeface="Arial"/>
              </a:rPr>
              <a:t>riêng </a:t>
            </a:r>
            <a:r>
              <a:rPr dirty="0">
                <a:latin typeface="Arial"/>
                <a:cs typeface="Arial"/>
              </a:rPr>
              <a:t>tại </a:t>
            </a:r>
            <a:r>
              <a:rPr spc="-2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tập </a:t>
            </a:r>
            <a:r>
              <a:rPr spc="-2" dirty="0">
                <a:latin typeface="Arial"/>
                <a:cs typeface="Arial"/>
              </a:rPr>
              <a:t>tin,  mà </a:t>
            </a:r>
            <a:r>
              <a:rPr dirty="0">
                <a:latin typeface="Arial"/>
                <a:cs typeface="Arial"/>
              </a:rPr>
              <a:t>sẽ </a:t>
            </a:r>
            <a:r>
              <a:rPr spc="-2" dirty="0">
                <a:latin typeface="Arial"/>
                <a:cs typeface="Arial"/>
              </a:rPr>
              <a:t>được lưu </a:t>
            </a:r>
            <a:r>
              <a:rPr dirty="0">
                <a:latin typeface="Arial"/>
                <a:cs typeface="Arial"/>
              </a:rPr>
              <a:t>với </a:t>
            </a:r>
            <a:r>
              <a:rPr spc="-2" dirty="0">
                <a:latin typeface="Arial"/>
                <a:cs typeface="Arial"/>
              </a:rPr>
              <a:t>phần mở rộng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.js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6686" marR="2229">
              <a:lnSpc>
                <a:spcPts val="820"/>
              </a:lnSpc>
            </a:pPr>
            <a:r>
              <a:rPr spc="-7" dirty="0">
                <a:latin typeface="Arial"/>
                <a:cs typeface="Arial"/>
              </a:rPr>
              <a:t>Trong </a:t>
            </a:r>
            <a:r>
              <a:rPr spc="-2" dirty="0">
                <a:latin typeface="Arial"/>
                <a:cs typeface="Arial"/>
              </a:rPr>
              <a:t>client-side script, khi HTML được </a:t>
            </a:r>
            <a:r>
              <a:rPr spc="-7" dirty="0">
                <a:latin typeface="Arial"/>
                <a:cs typeface="Arial"/>
              </a:rPr>
              <a:t>yêu </a:t>
            </a:r>
            <a:r>
              <a:rPr spc="-2" dirty="0">
                <a:latin typeface="Arial"/>
                <a:cs typeface="Arial"/>
              </a:rPr>
              <a:t>cầu, máy chủ </a:t>
            </a:r>
            <a:r>
              <a:rPr spc="-7" dirty="0">
                <a:latin typeface="Arial"/>
                <a:cs typeface="Arial"/>
              </a:rPr>
              <a:t>Web </a:t>
            </a:r>
            <a:r>
              <a:rPr spc="-2" dirty="0">
                <a:latin typeface="Arial"/>
                <a:cs typeface="Arial"/>
              </a:rPr>
              <a:t>sẽ </a:t>
            </a:r>
            <a:r>
              <a:rPr spc="-4" dirty="0">
                <a:latin typeface="Arial"/>
                <a:cs typeface="Arial"/>
              </a:rPr>
              <a:t>gửi </a:t>
            </a:r>
            <a:r>
              <a:rPr spc="-2" dirty="0">
                <a:latin typeface="Arial"/>
                <a:cs typeface="Arial"/>
              </a:rPr>
              <a:t>tất cả các  tập tin cần thiết vào máy tính của </a:t>
            </a:r>
            <a:r>
              <a:rPr spc="-4" dirty="0">
                <a:latin typeface="Arial"/>
                <a:cs typeface="Arial"/>
              </a:rPr>
              <a:t>người</a:t>
            </a:r>
            <a:r>
              <a:rPr spc="13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dùng.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22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5571" marR="124244">
              <a:lnSpc>
                <a:spcPts val="820"/>
              </a:lnSpc>
            </a:pPr>
            <a:r>
              <a:rPr spc="-7" dirty="0">
                <a:latin typeface="Arial"/>
                <a:cs typeface="Arial"/>
              </a:rPr>
              <a:t>Trình </a:t>
            </a:r>
            <a:r>
              <a:rPr spc="-4" dirty="0">
                <a:latin typeface="Arial"/>
                <a:cs typeface="Arial"/>
              </a:rPr>
              <a:t>duyệt </a:t>
            </a:r>
            <a:r>
              <a:rPr spc="-7" dirty="0">
                <a:latin typeface="Arial"/>
                <a:cs typeface="Arial"/>
              </a:rPr>
              <a:t>web </a:t>
            </a:r>
            <a:r>
              <a:rPr dirty="0">
                <a:latin typeface="Arial"/>
                <a:cs typeface="Arial"/>
              </a:rPr>
              <a:t>thực </a:t>
            </a:r>
            <a:r>
              <a:rPr spc="-2" dirty="0">
                <a:latin typeface="Arial"/>
                <a:cs typeface="Arial"/>
              </a:rPr>
              <a:t>thi kịch bản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hiển </a:t>
            </a:r>
            <a:r>
              <a:rPr dirty="0">
                <a:latin typeface="Arial"/>
                <a:cs typeface="Arial"/>
              </a:rPr>
              <a:t>thị các trang HTML </a:t>
            </a:r>
            <a:r>
              <a:rPr spc="-2" dirty="0">
                <a:latin typeface="Arial"/>
                <a:cs typeface="Arial"/>
              </a:rPr>
              <a:t>cho người dùng  </a:t>
            </a:r>
            <a:r>
              <a:rPr dirty="0">
                <a:latin typeface="Arial"/>
                <a:cs typeface="Arial"/>
              </a:rPr>
              <a:t>cùng với </a:t>
            </a:r>
            <a:r>
              <a:rPr spc="-2" dirty="0">
                <a:latin typeface="Arial"/>
                <a:cs typeface="Arial"/>
              </a:rPr>
              <a:t>bất </a:t>
            </a:r>
            <a:r>
              <a:rPr dirty="0">
                <a:latin typeface="Arial"/>
                <a:cs typeface="Arial"/>
              </a:rPr>
              <a:t>kỳ kết </a:t>
            </a:r>
            <a:r>
              <a:rPr spc="-2" dirty="0">
                <a:latin typeface="Arial"/>
                <a:cs typeface="Arial"/>
              </a:rPr>
              <a:t>quả hữu hình </a:t>
            </a:r>
            <a:r>
              <a:rPr dirty="0">
                <a:latin typeface="Arial"/>
                <a:cs typeface="Arial"/>
              </a:rPr>
              <a:t>của kịch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bản.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193</TotalTime>
  <Words>6119</Words>
  <Application>Microsoft Office PowerPoint</Application>
  <PresentationFormat>Custom</PresentationFormat>
  <Paragraphs>847</Paragraphs>
  <Slides>62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Theme1</vt:lpstr>
      <vt:lpstr>PowerPoint Presentation</vt:lpstr>
      <vt:lpstr>Mục tiêu</vt:lpstr>
      <vt:lpstr>Scripting 1-3</vt:lpstr>
      <vt:lpstr>Scripting 2-3</vt:lpstr>
      <vt:lpstr>Scripting 3-3</vt:lpstr>
      <vt:lpstr>JavaScript 1-2</vt:lpstr>
      <vt:lpstr>JavaScript 2-2</vt:lpstr>
      <vt:lpstr>Các phiên bản của JavaScript</vt:lpstr>
      <vt:lpstr>Client-side JavaScript 1-2</vt:lpstr>
      <vt:lpstr>Client-side JavaScript 2-2</vt:lpstr>
      <vt:lpstr>Server-side JavaScript 1-2</vt:lpstr>
      <vt:lpstr>Server-side JavaScript 2-2</vt:lpstr>
      <vt:lpstr>Thẻ &lt;Script&gt; 1-2</vt:lpstr>
      <vt:lpstr>Thẻ &lt;Script&gt; 2-2</vt:lpstr>
      <vt:lpstr>Các biến trong JavaScript</vt:lpstr>
      <vt:lpstr>Khai báo các biến 1-4</vt:lpstr>
      <vt:lpstr>Khai báo các biến 2-4</vt:lpstr>
      <vt:lpstr>Khai báo các biến 3-4</vt:lpstr>
      <vt:lpstr>Khai báo các biến 4-4</vt:lpstr>
      <vt:lpstr>Quy tắc đặt tên biến</vt:lpstr>
      <vt:lpstr>Các kiểu dữ liệu trong JavaScript 1-3</vt:lpstr>
      <vt:lpstr>Các kiểu dữ liệu trong JavaScript 2-3</vt:lpstr>
      <vt:lpstr>Các kiểu dữ liệu trong JavaScript 3-3</vt:lpstr>
      <vt:lpstr>Phương thức 1-3</vt:lpstr>
      <vt:lpstr>Phương thức 2-3</vt:lpstr>
      <vt:lpstr>Phương thức 3-3</vt:lpstr>
      <vt:lpstr>Sử dụng chú thích</vt:lpstr>
      <vt:lpstr>Các ký tự không in ra 1-2</vt:lpstr>
      <vt:lpstr>Các ký tự không in ra 2-2</vt:lpstr>
      <vt:lpstr>Các hàm có sẵn 1-4</vt:lpstr>
      <vt:lpstr>Các hàm có sẵn 2-4</vt:lpstr>
      <vt:lpstr>Các hàm có sẵn 3-4</vt:lpstr>
      <vt:lpstr>Các hàm có sẵn 3-4</vt:lpstr>
      <vt:lpstr>Các sự kiện</vt:lpstr>
      <vt:lpstr>Điều khiển sự kiện 1-2</vt:lpstr>
      <vt:lpstr>Điều khiển sự kiện 2-2</vt:lpstr>
      <vt:lpstr>Sự kiện nổi lên</vt:lpstr>
      <vt:lpstr>Vòng đời của một sự kiện</vt:lpstr>
      <vt:lpstr>Các sự kiện về bàn phím 1-2</vt:lpstr>
      <vt:lpstr>Các sự kiện về bàn phím 2-2</vt:lpstr>
      <vt:lpstr>Các sự kiện về chuột 1-4</vt:lpstr>
      <vt:lpstr>Các sự kiện về chuột 2-4</vt:lpstr>
      <vt:lpstr>Các sự kiện về chuột 3-4</vt:lpstr>
      <vt:lpstr>Các sự kiện về chuột 4-4</vt:lpstr>
      <vt:lpstr>Các sự kiên Focus và Selection 1-5</vt:lpstr>
      <vt:lpstr>Các sự kiên Focus và Selection 2-5</vt:lpstr>
      <vt:lpstr>Các sự kiên Focus và Selection 3-5</vt:lpstr>
      <vt:lpstr>Các sự kiên Focus và Selection 4-5</vt:lpstr>
      <vt:lpstr>Các sự kiên Focus và Selection 5-5</vt:lpstr>
      <vt:lpstr>jQuery 1-2</vt:lpstr>
      <vt:lpstr>jQuery 2-2</vt:lpstr>
      <vt:lpstr>Sử dụng thư viện Query</vt:lpstr>
      <vt:lpstr>Gọi các hàm thư viện jQuery 1-2</vt:lpstr>
      <vt:lpstr>Gọi các hàm thư viện jQuery 2-2</vt:lpstr>
      <vt:lpstr>jQuery Mobile 1-6</vt:lpstr>
      <vt:lpstr>jQuery Mobile 2-6</vt:lpstr>
      <vt:lpstr>jQuery Mobile 3-6</vt:lpstr>
      <vt:lpstr>jQuery Mobile 4-6</vt:lpstr>
      <vt:lpstr>jQuery Mobile 5-6</vt:lpstr>
      <vt:lpstr>jQuery Mobile 6-6</vt:lpstr>
      <vt:lpstr>Tổng kết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12 XP</dc:title>
  <dc:creator>Aptech Limited</dc:creator>
  <cp:lastModifiedBy>Trung Hoàng</cp:lastModifiedBy>
  <cp:revision>8</cp:revision>
  <dcterms:created xsi:type="dcterms:W3CDTF">2017-10-24T10:05:55Z</dcterms:created>
  <dcterms:modified xsi:type="dcterms:W3CDTF">2017-11-06T06:54:02Z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2016-08-05T00:00:00Z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2017-10-24T00:00:00Z</vt:filetime>
  </property>
</Properties>
</file>